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97" d="100"/>
          <a:sy n="97" d="100"/>
        </p:scale>
        <p:origin x="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p:txBody>
          <a:bodyPr/>
          <a:lstStyle/>
          <a:p>
            <a:r>
              <a:rPr lang="zh-CN" altLang="en-US" dirty="0"/>
              <a:t>基于深度强化学习的数据增强技术</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p:txBody>
          <a:bodyPr/>
          <a:lstStyle/>
          <a:p>
            <a:r>
              <a:rPr lang="zh-CN" altLang="en-US" dirty="0"/>
              <a:t>测仪</a:t>
            </a:r>
            <a:r>
              <a:rPr lang="en-US" altLang="zh-CN" dirty="0"/>
              <a:t>152 </a:t>
            </a:r>
            <a:r>
              <a:rPr lang="zh-CN" altLang="en-US" dirty="0"/>
              <a:t>林昊琪</a:t>
            </a:r>
            <a:endParaRPr lang="en-US" dirty="0"/>
          </a:p>
        </p:txBody>
      </p:sp>
    </p:spTree>
    <p:extLst>
      <p:ext uri="{BB962C8B-B14F-4D97-AF65-F5344CB8AC3E}">
        <p14:creationId xmlns:p14="http://schemas.microsoft.com/office/powerpoint/2010/main" val="198602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p:txBody>
          <a:bodyPr/>
          <a:lstStyle/>
          <a:p>
            <a:r>
              <a:rPr lang="zh-CN" altLang="en-US" dirty="0"/>
              <a:t>谢谢</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38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939070"/>
          </a:xfrm>
        </p:spPr>
        <p:txBody>
          <a:bodyPr/>
          <a:lstStyle/>
          <a:p>
            <a:r>
              <a:rPr lang="zh-CN" altLang="en-US" dirty="0"/>
              <a:t>研究背景</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2" y="1624871"/>
            <a:ext cx="6400800" cy="3914156"/>
          </a:xfrm>
        </p:spPr>
        <p:txBody>
          <a:bodyPr>
            <a:normAutofit/>
          </a:bodyPr>
          <a:lstStyle/>
          <a:p>
            <a:pPr marL="342900" indent="-342900">
              <a:buFont typeface="Arial" panose="020B0604020202020204" pitchFamily="34" charset="0"/>
              <a:buChar char="•"/>
            </a:pPr>
            <a:r>
              <a:rPr lang="zh-CN" altLang="en-US" sz="3200" dirty="0"/>
              <a:t>机器学习需要哪些？</a:t>
            </a:r>
            <a:endParaRPr lang="en-US" altLang="zh-CN" sz="3200" dirty="0"/>
          </a:p>
          <a:p>
            <a:pPr marL="342900" indent="-342900">
              <a:buFont typeface="Arial" panose="020B0604020202020204" pitchFamily="34" charset="0"/>
              <a:buChar char="•"/>
            </a:pPr>
            <a:r>
              <a:rPr lang="zh-CN" altLang="en-US" sz="3200" strike="sngStrike" dirty="0"/>
              <a:t>硬件（计算能力强的工作站）</a:t>
            </a:r>
            <a:endParaRPr lang="en-US" altLang="zh-CN" sz="3200" strike="sngStrike" dirty="0"/>
          </a:p>
          <a:p>
            <a:pPr marL="342900" indent="-342900">
              <a:buFont typeface="Arial" panose="020B0604020202020204" pitchFamily="34" charset="0"/>
              <a:buChar char="•"/>
            </a:pPr>
            <a:r>
              <a:rPr lang="zh-CN" altLang="en-US" sz="3200" dirty="0"/>
              <a:t>网络架构（算法）</a:t>
            </a:r>
            <a:endParaRPr lang="en-US" altLang="zh-CN" sz="3200" dirty="0"/>
          </a:p>
          <a:p>
            <a:pPr marL="342900" indent="-342900">
              <a:buFont typeface="Arial" panose="020B0604020202020204" pitchFamily="34" charset="0"/>
              <a:buChar char="•"/>
            </a:pPr>
            <a:r>
              <a:rPr lang="zh-CN" altLang="en-US" sz="3200" dirty="0"/>
              <a:t>更多的数据（包含不变性）√</a:t>
            </a:r>
            <a:endParaRPr lang="en-US" altLang="zh-CN" sz="3200" dirty="0"/>
          </a:p>
          <a:p>
            <a:pPr marL="342900" indent="-342900">
              <a:buFont typeface="Arial" panose="020B0604020202020204" pitchFamily="34" charset="0"/>
              <a:buChar char="•"/>
            </a:pPr>
            <a:endParaRPr lang="en-US" sz="3200" dirty="0"/>
          </a:p>
        </p:txBody>
      </p:sp>
    </p:spTree>
    <p:extLst>
      <p:ext uri="{BB962C8B-B14F-4D97-AF65-F5344CB8AC3E}">
        <p14:creationId xmlns:p14="http://schemas.microsoft.com/office/powerpoint/2010/main" val="118922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829102"/>
          </a:xfrm>
        </p:spPr>
        <p:txBody>
          <a:bodyPr/>
          <a:lstStyle/>
          <a:p>
            <a:r>
              <a:rPr lang="zh-CN" altLang="en-US" dirty="0"/>
              <a:t>数据增强</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1" y="1692323"/>
            <a:ext cx="11707955" cy="4098878"/>
          </a:xfrm>
        </p:spPr>
        <p:txBody>
          <a:bodyPr>
            <a:normAutofit/>
          </a:bodyPr>
          <a:lstStyle/>
          <a:p>
            <a:pPr marL="457200" indent="-457200">
              <a:buFont typeface="Arial" panose="020B0604020202020204" pitchFamily="34" charset="0"/>
              <a:buChar char="•"/>
            </a:pPr>
            <a:r>
              <a:rPr lang="zh-CN" altLang="en-US" sz="3200" dirty="0"/>
              <a:t>训练机器学习模型</a:t>
            </a:r>
            <a:r>
              <a:rPr lang="en-US" altLang="zh-CN" sz="3200" dirty="0">
                <a:sym typeface="Wingdings" panose="05000000000000000000" pitchFamily="2" charset="2"/>
              </a:rPr>
              <a:t></a:t>
            </a:r>
            <a:r>
              <a:rPr lang="zh-CN" altLang="en-US" sz="3200" dirty="0">
                <a:sym typeface="Wingdings" panose="05000000000000000000" pitchFamily="2" charset="2"/>
              </a:rPr>
              <a:t>大量参数</a:t>
            </a:r>
            <a:r>
              <a:rPr lang="en-US" altLang="zh-CN" sz="3200" dirty="0">
                <a:sym typeface="Wingdings" panose="05000000000000000000" pitchFamily="2" charset="2"/>
              </a:rPr>
              <a:t></a:t>
            </a:r>
            <a:r>
              <a:rPr lang="zh-CN" altLang="en-US" sz="3200" dirty="0">
                <a:sym typeface="Wingdings" panose="05000000000000000000" pitchFamily="2" charset="2"/>
              </a:rPr>
              <a:t>数以百万的数据</a:t>
            </a:r>
            <a:r>
              <a:rPr lang="en-US" altLang="zh-CN" sz="3200" dirty="0">
                <a:sym typeface="Wingdings" panose="05000000000000000000" pitchFamily="2" charset="2"/>
              </a:rPr>
              <a:t>(</a:t>
            </a:r>
            <a:r>
              <a:rPr lang="zh-CN" altLang="en-US" sz="3200" dirty="0">
                <a:sym typeface="Wingdings" panose="05000000000000000000" pitchFamily="2" charset="2"/>
              </a:rPr>
              <a:t>没有？</a:t>
            </a:r>
            <a:r>
              <a:rPr lang="en-US" altLang="zh-CN" sz="3200" dirty="0">
                <a:sym typeface="Wingdings" panose="05000000000000000000" pitchFamily="2" charset="2"/>
              </a:rPr>
              <a:t>)</a:t>
            </a:r>
          </a:p>
          <a:p>
            <a:r>
              <a:rPr lang="en-US" altLang="zh-CN" sz="3200" dirty="0">
                <a:sym typeface="Wingdings" panose="05000000000000000000" pitchFamily="2" charset="2"/>
              </a:rPr>
              <a:t></a:t>
            </a:r>
            <a:r>
              <a:rPr lang="zh-CN" altLang="en-US" sz="3200" dirty="0">
                <a:sym typeface="Wingdings" panose="05000000000000000000" pitchFamily="2" charset="2"/>
              </a:rPr>
              <a:t>数据增强（扩充）</a:t>
            </a:r>
            <a:endParaRPr lang="en-US" altLang="zh-CN" sz="3200" dirty="0">
              <a:sym typeface="Wingdings" panose="05000000000000000000" pitchFamily="2" charset="2"/>
            </a:endParaRPr>
          </a:p>
          <a:p>
            <a:pPr marL="457200" indent="-457200">
              <a:buFont typeface="Arial" panose="020B0604020202020204" pitchFamily="34" charset="0"/>
              <a:buChar char="•"/>
            </a:pPr>
            <a:r>
              <a:rPr lang="zh-CN" altLang="en-US" sz="3200" dirty="0">
                <a:sym typeface="Wingdings" panose="05000000000000000000" pitchFamily="2" charset="2"/>
              </a:rPr>
              <a:t>针对不同的数据集，数据增强的方法不同</a:t>
            </a:r>
            <a:endParaRPr lang="en-US" altLang="zh-CN" sz="3200" dirty="0">
              <a:sym typeface="Wingdings" panose="05000000000000000000" pitchFamily="2" charset="2"/>
            </a:endParaRPr>
          </a:p>
          <a:p>
            <a:pPr marL="457200" indent="-457200">
              <a:buFont typeface="Arial" panose="020B0604020202020204" pitchFamily="34" charset="0"/>
              <a:buChar char="•"/>
            </a:pPr>
            <a:r>
              <a:rPr lang="en-US" altLang="zh-CN" sz="3200" dirty="0" err="1">
                <a:sym typeface="Wingdings" panose="05000000000000000000" pitchFamily="2" charset="2"/>
              </a:rPr>
              <a:t>eg</a:t>
            </a:r>
            <a:r>
              <a:rPr lang="en-US" altLang="zh-CN" sz="3200" dirty="0">
                <a:sym typeface="Wingdings" panose="05000000000000000000" pitchFamily="2" charset="2"/>
              </a:rPr>
              <a:t>.</a:t>
            </a:r>
            <a:r>
              <a:rPr lang="zh-CN" altLang="en-US" sz="3200" dirty="0">
                <a:sym typeface="Wingdings" panose="05000000000000000000" pitchFamily="2" charset="2"/>
              </a:rPr>
              <a:t>水平翻转对于</a:t>
            </a:r>
            <a:r>
              <a:rPr lang="en-US" altLang="zh-CN" sz="3200" dirty="0">
                <a:sym typeface="Wingdings" panose="05000000000000000000" pitchFamily="2" charset="2"/>
              </a:rPr>
              <a:t>CIFAR-10</a:t>
            </a:r>
            <a:r>
              <a:rPr lang="zh-CN" altLang="en-US" sz="3200" dirty="0">
                <a:sym typeface="Wingdings" panose="05000000000000000000" pitchFamily="2" charset="2"/>
              </a:rPr>
              <a:t>数据集有效。</a:t>
            </a:r>
            <a:r>
              <a:rPr lang="en-US" altLang="zh-CN" sz="3200" dirty="0">
                <a:sym typeface="Wingdings" panose="05000000000000000000" pitchFamily="2" charset="2"/>
              </a:rPr>
              <a:t>MNIST</a:t>
            </a:r>
            <a:r>
              <a:rPr lang="zh-CN" altLang="en-US" sz="3200" dirty="0">
                <a:sym typeface="Wingdings" panose="05000000000000000000" pitchFamily="2" charset="2"/>
              </a:rPr>
              <a:t>无效</a:t>
            </a:r>
            <a:endParaRPr lang="en-US" altLang="zh-CN" sz="3200" dirty="0">
              <a:sym typeface="Wingdings" panose="05000000000000000000" pitchFamily="2" charset="2"/>
            </a:endParaRPr>
          </a:p>
          <a:p>
            <a:pPr marL="457200" indent="-457200">
              <a:buFont typeface="Arial" panose="020B0604020202020204" pitchFamily="34" charset="0"/>
              <a:buChar char="•"/>
            </a:pPr>
            <a:r>
              <a:rPr lang="en-US" altLang="zh-CN" sz="3200" dirty="0">
                <a:sym typeface="Wingdings" panose="05000000000000000000" pitchFamily="2" charset="2"/>
              </a:rPr>
              <a:t>      </a:t>
            </a:r>
            <a:r>
              <a:rPr lang="zh-CN" altLang="en-US" sz="3200" dirty="0">
                <a:sym typeface="Wingdings" panose="05000000000000000000" pitchFamily="2" charset="2"/>
              </a:rPr>
              <a:t>弹性扭曲，缩放，平移，旋转对</a:t>
            </a:r>
            <a:r>
              <a:rPr lang="en-US" altLang="zh-CN" sz="3200" dirty="0">
                <a:sym typeface="Wingdings" panose="05000000000000000000" pitchFamily="2" charset="2"/>
              </a:rPr>
              <a:t>MNIST</a:t>
            </a:r>
            <a:r>
              <a:rPr lang="zh-CN" altLang="en-US" sz="3200" dirty="0">
                <a:sym typeface="Wingdings" panose="05000000000000000000" pitchFamily="2" charset="2"/>
              </a:rPr>
              <a:t>有效</a:t>
            </a:r>
            <a:endParaRPr lang="en-US" altLang="zh-CN" sz="3200" dirty="0">
              <a:sym typeface="Wingdings" panose="05000000000000000000" pitchFamily="2" charset="2"/>
            </a:endParaRPr>
          </a:p>
          <a:p>
            <a:pPr marL="457200" indent="-457200">
              <a:buFont typeface="Arial" panose="020B0604020202020204" pitchFamily="34" charset="0"/>
              <a:buChar char="•"/>
            </a:pPr>
            <a:r>
              <a:rPr lang="zh-CN" altLang="en-US" sz="3200" dirty="0">
                <a:sym typeface="Wingdings" panose="05000000000000000000" pitchFamily="2" charset="2"/>
              </a:rPr>
              <a:t>手动设计的。自动设计？强化学习</a:t>
            </a:r>
            <a:endParaRPr lang="en-US" altLang="zh-CN" sz="3200" dirty="0">
              <a:sym typeface="Wingdings" panose="05000000000000000000" pitchFamily="2" charset="2"/>
            </a:endParaRPr>
          </a:p>
          <a:p>
            <a:endParaRPr lang="en-US" sz="3200" dirty="0"/>
          </a:p>
        </p:txBody>
      </p:sp>
    </p:spTree>
    <p:extLst>
      <p:ext uri="{BB962C8B-B14F-4D97-AF65-F5344CB8AC3E}">
        <p14:creationId xmlns:p14="http://schemas.microsoft.com/office/powerpoint/2010/main" val="37688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1F35AE-7F5A-42E1-B3B2-146E628EE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65641" y="3949438"/>
            <a:ext cx="9552558" cy="1443483"/>
          </a:xfrm>
        </p:spPr>
        <p:txBody>
          <a:bodyPr>
            <a:normAutofit/>
          </a:bodyPr>
          <a:lstStyle/>
          <a:p>
            <a:r>
              <a:rPr lang="zh-CN" altLang="en-US" dirty="0"/>
              <a:t>强化学习</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68815" y="5372120"/>
            <a:ext cx="11060503" cy="1239189"/>
          </a:xfrm>
        </p:spPr>
        <p:txBody>
          <a:bodyPr>
            <a:normAutofit/>
          </a:bodyPr>
          <a:lstStyle/>
          <a:p>
            <a:pPr>
              <a:lnSpc>
                <a:spcPct val="90000"/>
              </a:lnSpc>
            </a:pPr>
            <a:r>
              <a:rPr lang="zh-CN" altLang="en-US" sz="2000" dirty="0"/>
              <a:t>机器处在一个环境中，每个状态为机器对当前环境的感知；机器只能通过动作来影响环境，当机器执行一个动作后，会使得环境按某种概率转移到另一个状态；同时，环境会根据潜在的奖赏函数反馈给机器一个奖赏。（</a:t>
            </a:r>
            <a:r>
              <a:rPr lang="en-US" altLang="zh-CN" sz="2000" dirty="0"/>
              <a:t>Q-learning</a:t>
            </a:r>
            <a:r>
              <a:rPr lang="zh-CN" altLang="en-US" sz="2000" dirty="0"/>
              <a:t>，</a:t>
            </a:r>
            <a:r>
              <a:rPr lang="en-US" altLang="zh-CN" sz="2000" dirty="0"/>
              <a:t>SARSA</a:t>
            </a:r>
            <a:r>
              <a:rPr lang="zh-CN" altLang="en-US" sz="2000" dirty="0"/>
              <a:t>）</a:t>
            </a:r>
            <a:endParaRPr lang="en-US" altLang="zh-CN" sz="2000" dirty="0"/>
          </a:p>
          <a:p>
            <a:pPr>
              <a:lnSpc>
                <a:spcPct val="90000"/>
              </a:lnSpc>
            </a:pPr>
            <a:endParaRPr lang="en-US" altLang="zh-CN" sz="1300" dirty="0"/>
          </a:p>
          <a:p>
            <a:pPr>
              <a:lnSpc>
                <a:spcPct val="90000"/>
              </a:lnSpc>
            </a:pPr>
            <a:endParaRPr lang="en-US" sz="1300" dirty="0"/>
          </a:p>
        </p:txBody>
      </p:sp>
      <p:pic>
        <p:nvPicPr>
          <p:cNvPr id="4" name="Picture 3">
            <a:extLst>
              <a:ext uri="{FF2B5EF4-FFF2-40B4-BE49-F238E27FC236}">
                <a16:creationId xmlns:a16="http://schemas.microsoft.com/office/drawing/2014/main" id="{1C54A5DF-DA80-4C03-BC56-255671199AB0}"/>
              </a:ext>
            </a:extLst>
          </p:cNvPr>
          <p:cNvPicPr/>
          <p:nvPr/>
        </p:nvPicPr>
        <p:blipFill rotWithShape="1">
          <a:blip r:embed="rId2">
            <a:extLst>
              <a:ext uri="{28A0092B-C50C-407E-A947-70E740481C1C}">
                <a14:useLocalDpi xmlns:a14="http://schemas.microsoft.com/office/drawing/2010/main" val="0"/>
              </a:ext>
            </a:extLst>
          </a:blip>
          <a:srcRect l="1428" r="2261" b="-1"/>
          <a:stretch/>
        </p:blipFill>
        <p:spPr bwMode="auto">
          <a:xfrm>
            <a:off x="684211" y="804672"/>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noFill/>
          <a:ln w="15875">
            <a:solidFill>
              <a:srgbClr val="FFFFFF">
                <a:alpha val="40000"/>
              </a:srgbClr>
            </a:solidFill>
          </a:ln>
          <a:effectLst>
            <a:innerShdw blurRad="57150" dist="38100" dir="14460000">
              <a:srgbClr val="000000">
                <a:alpha val="70000"/>
              </a:srgbClr>
            </a:innerShdw>
          </a:effectLst>
        </p:spPr>
      </p:pic>
      <p:grpSp>
        <p:nvGrpSpPr>
          <p:cNvPr id="25" name="Group 24">
            <a:extLst>
              <a:ext uri="{FF2B5EF4-FFF2-40B4-BE49-F238E27FC236}">
                <a16:creationId xmlns:a16="http://schemas.microsoft.com/office/drawing/2014/main" id="{A4D0269D-39E2-42E4-AD56-F65D629C9E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DC4175A4-E4D7-4D1A-93E8-FD679229FC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45E9403-561B-4CEC-B6F7-9BD476FB435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FE00C17-2C9E-48CF-9BC3-61B34FD1323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A37D796-28F7-4A9C-AD5B-7D8CCE81EE1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2E25AE7-6B25-4C75-85E5-733E8A4CE0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690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1102058"/>
          </a:xfrm>
        </p:spPr>
        <p:txBody>
          <a:bodyPr/>
          <a:lstStyle/>
          <a:p>
            <a:r>
              <a:rPr lang="zh-CN" altLang="en-US" dirty="0"/>
              <a:t>深度强化学习</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1" y="1992573"/>
            <a:ext cx="10807203" cy="3798627"/>
          </a:xfrm>
        </p:spPr>
        <p:txBody>
          <a:bodyPr>
            <a:normAutofit/>
          </a:bodyPr>
          <a:lstStyle/>
          <a:p>
            <a:r>
              <a:rPr lang="zh-CN" altLang="en-US" dirty="0"/>
              <a:t>传统的强化学习具有一定的局限性：状态空间和动作空间是离散的，而且状态空间和动作空间不能太大。然而比较复杂的、更加接近实际情况的任务则往往有着很大的状态空间和连续的动作空间。当输入数据为图像，声音时，往往具有很高维度，传统的强化学习很难处理的情况。</a:t>
            </a:r>
            <a:endParaRPr lang="en-US" altLang="zh-CN" dirty="0"/>
          </a:p>
          <a:p>
            <a:r>
              <a:rPr lang="zh-CN" altLang="en-US" dirty="0"/>
              <a:t>深度强化学习就是把深度学习对于高维输入的感知能力与强化学习的决策能力相结合起来。</a:t>
            </a:r>
            <a:endParaRPr lang="en-US" dirty="0"/>
          </a:p>
          <a:p>
            <a:r>
              <a:rPr lang="en-US" dirty="0"/>
              <a:t>DQN</a:t>
            </a:r>
            <a:r>
              <a:rPr lang="zh-CN" altLang="en-US" dirty="0"/>
              <a:t>对</a:t>
            </a:r>
            <a:r>
              <a:rPr lang="en-US" dirty="0"/>
              <a:t>Qlearning</a:t>
            </a:r>
            <a:r>
              <a:rPr lang="zh-CN" altLang="en-US" dirty="0"/>
              <a:t>的修改主要体现在以下三个方面：</a:t>
            </a:r>
            <a:endParaRPr lang="en-US" dirty="0"/>
          </a:p>
          <a:p>
            <a:pPr lvl="0"/>
            <a:r>
              <a:rPr lang="zh-CN" altLang="en-US" dirty="0"/>
              <a:t>（</a:t>
            </a:r>
            <a:r>
              <a:rPr lang="en-US" altLang="zh-CN" dirty="0"/>
              <a:t>1</a:t>
            </a:r>
            <a:r>
              <a:rPr lang="zh-CN" altLang="en-US" dirty="0"/>
              <a:t>）</a:t>
            </a:r>
            <a:r>
              <a:rPr lang="en-US" dirty="0"/>
              <a:t>DQN</a:t>
            </a:r>
            <a:r>
              <a:rPr lang="zh-CN" altLang="en-US" dirty="0"/>
              <a:t>利用深度卷积神经网络逼近函数；</a:t>
            </a:r>
            <a:endParaRPr lang="en-US" dirty="0"/>
          </a:p>
          <a:p>
            <a:pPr lvl="0"/>
            <a:r>
              <a:rPr lang="zh-CN" altLang="en-US" dirty="0"/>
              <a:t>（</a:t>
            </a:r>
            <a:r>
              <a:rPr lang="en-US" altLang="zh-CN" dirty="0"/>
              <a:t>2</a:t>
            </a:r>
            <a:r>
              <a:rPr lang="zh-CN" altLang="en-US" dirty="0"/>
              <a:t>）</a:t>
            </a:r>
            <a:r>
              <a:rPr lang="en-US" dirty="0"/>
              <a:t>DQN</a:t>
            </a:r>
            <a:r>
              <a:rPr lang="zh-CN" altLang="en-US" dirty="0"/>
              <a:t>利用了经验回放训练强化学习的学习过程；</a:t>
            </a:r>
            <a:endParaRPr lang="en-US" dirty="0"/>
          </a:p>
          <a:p>
            <a:pPr lvl="0"/>
            <a:r>
              <a:rPr lang="zh-CN" altLang="en-US" dirty="0"/>
              <a:t>（</a:t>
            </a:r>
            <a:r>
              <a:rPr lang="en-US" altLang="zh-CN" dirty="0"/>
              <a:t>3</a:t>
            </a:r>
            <a:r>
              <a:rPr lang="zh-CN" altLang="en-US" dirty="0"/>
              <a:t>）</a:t>
            </a:r>
            <a:r>
              <a:rPr lang="en-US" dirty="0"/>
              <a:t>DQN</a:t>
            </a:r>
            <a:r>
              <a:rPr lang="zh-CN" altLang="en-US" dirty="0"/>
              <a:t>独立设置了目标网络来独立处理时间差分中的</a:t>
            </a:r>
            <a:r>
              <a:rPr lang="en-US" dirty="0"/>
              <a:t>TD</a:t>
            </a:r>
            <a:r>
              <a:rPr lang="zh-CN" altLang="en-US" dirty="0"/>
              <a:t>偏差。</a:t>
            </a:r>
            <a:endParaRPr lang="en-US" dirty="0"/>
          </a:p>
          <a:p>
            <a:endParaRPr lang="en-US" dirty="0"/>
          </a:p>
        </p:txBody>
      </p:sp>
    </p:spTree>
    <p:extLst>
      <p:ext uri="{BB962C8B-B14F-4D97-AF65-F5344CB8AC3E}">
        <p14:creationId xmlns:p14="http://schemas.microsoft.com/office/powerpoint/2010/main" val="100081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799"/>
            <a:ext cx="8001000" cy="1020171"/>
          </a:xfrm>
        </p:spPr>
        <p:txBody>
          <a:bodyPr/>
          <a:lstStyle/>
          <a:p>
            <a:r>
              <a:rPr lang="zh-CN" altLang="en-US" dirty="0"/>
              <a:t>数据自动增强搜索算法</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1" y="1705970"/>
            <a:ext cx="11394058" cy="3521123"/>
          </a:xfrm>
        </p:spPr>
        <p:txBody>
          <a:bodyPr>
            <a:normAutofit/>
          </a:bodyPr>
          <a:lstStyle/>
          <a:p>
            <a:r>
              <a:rPr lang="zh-CN" altLang="en-US" sz="1400" dirty="0"/>
              <a:t>在实验中，我们留出了一个验证集去度量在子模型上的泛化性能。子模型的训练是用</a:t>
            </a:r>
            <a:r>
              <a:rPr lang="en-US" altLang="zh-CN" sz="1400" dirty="0"/>
              <a:t>5</a:t>
            </a:r>
            <a:r>
              <a:rPr lang="zh-CN" altLang="en-US" sz="1400" dirty="0"/>
              <a:t>种子策略在训练集中产生的增强数据进行训练的。对于一个 </a:t>
            </a:r>
            <a:r>
              <a:rPr lang="en-US" altLang="zh-CN" sz="1400" dirty="0"/>
              <a:t>mini-batch</a:t>
            </a:r>
            <a:r>
              <a:rPr lang="zh-CN" altLang="en-US" sz="1400" dirty="0"/>
              <a:t>中的每个样例，随机选择</a:t>
            </a:r>
            <a:r>
              <a:rPr lang="en-US" altLang="zh-CN" sz="1400" dirty="0"/>
              <a:t>5</a:t>
            </a:r>
            <a:r>
              <a:rPr lang="zh-CN" altLang="en-US" sz="1400" dirty="0"/>
              <a:t>种子策略中的一个去增强图像。然后使用子模型去在验证集上度量准确率，这个准确率就是充当奖励信号去训练</a:t>
            </a:r>
            <a:r>
              <a:rPr lang="en-US" altLang="zh-CN" sz="1400" dirty="0"/>
              <a:t>RNN</a:t>
            </a:r>
            <a:r>
              <a:rPr lang="zh-CN" altLang="en-US" sz="1400" dirty="0"/>
              <a:t>控制器模型。在每个数据集合上，在每个数据集中，控制器大概抽样出</a:t>
            </a:r>
            <a:r>
              <a:rPr lang="en-US" altLang="zh-CN" sz="1400" dirty="0"/>
              <a:t>15000</a:t>
            </a:r>
            <a:r>
              <a:rPr lang="zh-CN" altLang="en-US" sz="1400" dirty="0"/>
              <a:t>个策略。在搜索结束后，我们将子策略连接在一起，这些子策略是从表现最好的</a:t>
            </a:r>
            <a:r>
              <a:rPr lang="en-US" altLang="zh-CN" sz="1400" dirty="0"/>
              <a:t>5</a:t>
            </a:r>
            <a:r>
              <a:rPr lang="zh-CN" altLang="en-US" sz="1400" dirty="0"/>
              <a:t>个策略中取出来的，将它们连接成一个包含了</a:t>
            </a:r>
            <a:r>
              <a:rPr lang="en-US" altLang="zh-CN" sz="1400" dirty="0"/>
              <a:t>25</a:t>
            </a:r>
            <a:r>
              <a:rPr lang="zh-CN" altLang="en-US" sz="1400" dirty="0"/>
              <a:t>个子策略的单策略。然后将这个包含了</a:t>
            </a:r>
            <a:r>
              <a:rPr lang="en-US" altLang="zh-CN" sz="1400" dirty="0"/>
              <a:t>25</a:t>
            </a:r>
            <a:r>
              <a:rPr lang="zh-CN" altLang="en-US" sz="1400" dirty="0"/>
              <a:t>个子策略的策略引用到每个数据集的模型训练上。</a:t>
            </a:r>
            <a:endParaRPr lang="en-US" sz="1400" dirty="0"/>
          </a:p>
        </p:txBody>
      </p:sp>
      <p:sp>
        <p:nvSpPr>
          <p:cNvPr id="19" name="Rectangle 18">
            <a:extLst>
              <a:ext uri="{FF2B5EF4-FFF2-40B4-BE49-F238E27FC236}">
                <a16:creationId xmlns:a16="http://schemas.microsoft.com/office/drawing/2014/main" id="{B852FD22-AA09-4875-9210-5EC660694375}"/>
              </a:ext>
            </a:extLst>
          </p:cNvPr>
          <p:cNvSpPr/>
          <p:nvPr/>
        </p:nvSpPr>
        <p:spPr>
          <a:xfrm>
            <a:off x="584391" y="3114922"/>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each example in the mini-batch</a:t>
            </a:r>
          </a:p>
        </p:txBody>
      </p:sp>
      <p:sp>
        <p:nvSpPr>
          <p:cNvPr id="20" name="Rectangle 19">
            <a:extLst>
              <a:ext uri="{FF2B5EF4-FFF2-40B4-BE49-F238E27FC236}">
                <a16:creationId xmlns:a16="http://schemas.microsoft.com/office/drawing/2014/main" id="{43F6233E-453A-4E4D-B2B5-50547DBF46F2}"/>
              </a:ext>
            </a:extLst>
          </p:cNvPr>
          <p:cNvSpPr/>
          <p:nvPr/>
        </p:nvSpPr>
        <p:spPr>
          <a:xfrm>
            <a:off x="3421681" y="3128077"/>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child model</a:t>
            </a:r>
          </a:p>
        </p:txBody>
      </p:sp>
      <p:cxnSp>
        <p:nvCxnSpPr>
          <p:cNvPr id="21" name="Straight Arrow Connector 20">
            <a:extLst>
              <a:ext uri="{FF2B5EF4-FFF2-40B4-BE49-F238E27FC236}">
                <a16:creationId xmlns:a16="http://schemas.microsoft.com/office/drawing/2014/main" id="{D549C5B6-B5B3-45F5-A782-3CCF8DC7DC95}"/>
              </a:ext>
            </a:extLst>
          </p:cNvPr>
          <p:cNvCxnSpPr>
            <a:cxnSpLocks/>
          </p:cNvCxnSpPr>
          <p:nvPr/>
        </p:nvCxnSpPr>
        <p:spPr>
          <a:xfrm flipV="1">
            <a:off x="1842551" y="3994520"/>
            <a:ext cx="157441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7299F7F9-42D9-46E3-8E56-DCB1E3637B99}"/>
              </a:ext>
            </a:extLst>
          </p:cNvPr>
          <p:cNvSpPr txBox="1"/>
          <p:nvPr/>
        </p:nvSpPr>
        <p:spPr>
          <a:xfrm>
            <a:off x="1842551" y="3374609"/>
            <a:ext cx="1732548" cy="553998"/>
          </a:xfrm>
          <a:prstGeom prst="rect">
            <a:avLst/>
          </a:prstGeom>
          <a:noFill/>
        </p:spPr>
        <p:txBody>
          <a:bodyPr wrap="square" rtlCol="0">
            <a:spAutoFit/>
          </a:bodyPr>
          <a:lstStyle/>
          <a:p>
            <a:r>
              <a:rPr lang="en-US" sz="1000" dirty="0"/>
              <a:t>one of the 5 sub-policies is chosen randomly to augment the image.</a:t>
            </a:r>
          </a:p>
        </p:txBody>
      </p:sp>
      <p:cxnSp>
        <p:nvCxnSpPr>
          <p:cNvPr id="23" name="Straight Arrow Connector 22">
            <a:extLst>
              <a:ext uri="{FF2B5EF4-FFF2-40B4-BE49-F238E27FC236}">
                <a16:creationId xmlns:a16="http://schemas.microsoft.com/office/drawing/2014/main" id="{4356F4C5-595E-4005-8DEE-5E7AA339AE9E}"/>
              </a:ext>
            </a:extLst>
          </p:cNvPr>
          <p:cNvCxnSpPr>
            <a:cxnSpLocks/>
          </p:cNvCxnSpPr>
          <p:nvPr/>
        </p:nvCxnSpPr>
        <p:spPr>
          <a:xfrm flipV="1">
            <a:off x="4758777" y="3994519"/>
            <a:ext cx="1972032"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id="{3D03F805-D9E5-4C07-8C3E-C301FA5F8AE0}"/>
              </a:ext>
            </a:extLst>
          </p:cNvPr>
          <p:cNvSpPr/>
          <p:nvPr/>
        </p:nvSpPr>
        <p:spPr>
          <a:xfrm>
            <a:off x="6730809" y="3134655"/>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validation set</a:t>
            </a:r>
          </a:p>
        </p:txBody>
      </p:sp>
      <p:cxnSp>
        <p:nvCxnSpPr>
          <p:cNvPr id="25" name="Straight Arrow Connector 24">
            <a:extLst>
              <a:ext uri="{FF2B5EF4-FFF2-40B4-BE49-F238E27FC236}">
                <a16:creationId xmlns:a16="http://schemas.microsoft.com/office/drawing/2014/main" id="{1E207C59-A6FB-4A5C-81F0-FD0155C15883}"/>
              </a:ext>
            </a:extLst>
          </p:cNvPr>
          <p:cNvCxnSpPr>
            <a:cxnSpLocks/>
          </p:cNvCxnSpPr>
          <p:nvPr/>
        </p:nvCxnSpPr>
        <p:spPr>
          <a:xfrm flipV="1">
            <a:off x="7988969" y="3928607"/>
            <a:ext cx="1753172" cy="659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EC6D2C47-4CD5-4F15-992A-C67AA6DC9E07}"/>
              </a:ext>
            </a:extLst>
          </p:cNvPr>
          <p:cNvSpPr txBox="1"/>
          <p:nvPr/>
        </p:nvSpPr>
        <p:spPr>
          <a:xfrm>
            <a:off x="8217699" y="3546487"/>
            <a:ext cx="1279517" cy="369332"/>
          </a:xfrm>
          <a:prstGeom prst="rect">
            <a:avLst/>
          </a:prstGeom>
          <a:noFill/>
        </p:spPr>
        <p:txBody>
          <a:bodyPr wrap="none" rtlCol="0">
            <a:spAutoFit/>
          </a:bodyPr>
          <a:lstStyle/>
          <a:p>
            <a:r>
              <a:rPr lang="en-US" dirty="0"/>
              <a:t>accuracy</a:t>
            </a:r>
          </a:p>
        </p:txBody>
      </p:sp>
      <p:cxnSp>
        <p:nvCxnSpPr>
          <p:cNvPr id="27" name="Straight Arrow Connector 26">
            <a:extLst>
              <a:ext uri="{FF2B5EF4-FFF2-40B4-BE49-F238E27FC236}">
                <a16:creationId xmlns:a16="http://schemas.microsoft.com/office/drawing/2014/main" id="{24E6F4C3-CBC0-4A8E-A034-DD17E8A49B51}"/>
              </a:ext>
            </a:extLst>
          </p:cNvPr>
          <p:cNvCxnSpPr/>
          <p:nvPr/>
        </p:nvCxnSpPr>
        <p:spPr>
          <a:xfrm>
            <a:off x="9707766" y="3925769"/>
            <a:ext cx="0" cy="17864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BB78741B-0EE3-4359-86EE-ED30E7DFF117}"/>
              </a:ext>
            </a:extLst>
          </p:cNvPr>
          <p:cNvSpPr txBox="1"/>
          <p:nvPr/>
        </p:nvSpPr>
        <p:spPr>
          <a:xfrm>
            <a:off x="6675808" y="5342842"/>
            <a:ext cx="981359" cy="369332"/>
          </a:xfrm>
          <a:prstGeom prst="rect">
            <a:avLst/>
          </a:prstGeom>
          <a:noFill/>
        </p:spPr>
        <p:txBody>
          <a:bodyPr wrap="none" rtlCol="0">
            <a:spAutoFit/>
          </a:bodyPr>
          <a:lstStyle/>
          <a:p>
            <a:r>
              <a:rPr lang="en-US" dirty="0"/>
              <a:t>reward</a:t>
            </a:r>
          </a:p>
        </p:txBody>
      </p:sp>
      <p:sp>
        <p:nvSpPr>
          <p:cNvPr id="29" name="Rectangle 28">
            <a:extLst>
              <a:ext uri="{FF2B5EF4-FFF2-40B4-BE49-F238E27FC236}">
                <a16:creationId xmlns:a16="http://schemas.microsoft.com/office/drawing/2014/main" id="{72D46C0B-5940-4AB0-8F76-9125F29EB729}"/>
              </a:ext>
            </a:extLst>
          </p:cNvPr>
          <p:cNvSpPr/>
          <p:nvPr/>
        </p:nvSpPr>
        <p:spPr>
          <a:xfrm>
            <a:off x="4087548" y="4940793"/>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RNN</a:t>
            </a:r>
            <a:endParaRPr lang="en-US" dirty="0"/>
          </a:p>
        </p:txBody>
      </p:sp>
      <p:cxnSp>
        <p:nvCxnSpPr>
          <p:cNvPr id="30" name="Straight Arrow Connector 29">
            <a:extLst>
              <a:ext uri="{FF2B5EF4-FFF2-40B4-BE49-F238E27FC236}">
                <a16:creationId xmlns:a16="http://schemas.microsoft.com/office/drawing/2014/main" id="{B486BBA0-FE23-4D81-9E24-268DBDB6DF2F}"/>
              </a:ext>
            </a:extLst>
          </p:cNvPr>
          <p:cNvCxnSpPr/>
          <p:nvPr/>
        </p:nvCxnSpPr>
        <p:spPr>
          <a:xfrm flipH="1">
            <a:off x="5345709" y="5712174"/>
            <a:ext cx="4362057" cy="687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12873387-B082-4C09-A176-AD1E17AEE347}"/>
              </a:ext>
            </a:extLst>
          </p:cNvPr>
          <p:cNvSpPr txBox="1"/>
          <p:nvPr/>
        </p:nvSpPr>
        <p:spPr>
          <a:xfrm>
            <a:off x="2650029" y="5377217"/>
            <a:ext cx="1380506" cy="369332"/>
          </a:xfrm>
          <a:prstGeom prst="rect">
            <a:avLst/>
          </a:prstGeom>
          <a:noFill/>
        </p:spPr>
        <p:txBody>
          <a:bodyPr wrap="none" rtlCol="0">
            <a:spAutoFit/>
          </a:bodyPr>
          <a:lstStyle/>
          <a:p>
            <a:r>
              <a:rPr lang="en-US" dirty="0"/>
              <a:t>30 </a:t>
            </a:r>
            <a:r>
              <a:rPr lang="en-US" altLang="zh-CN" dirty="0"/>
              <a:t>softmax</a:t>
            </a:r>
            <a:endParaRPr lang="en-US" dirty="0"/>
          </a:p>
        </p:txBody>
      </p:sp>
      <p:cxnSp>
        <p:nvCxnSpPr>
          <p:cNvPr id="32" name="Straight Arrow Connector 31">
            <a:extLst>
              <a:ext uri="{FF2B5EF4-FFF2-40B4-BE49-F238E27FC236}">
                <a16:creationId xmlns:a16="http://schemas.microsoft.com/office/drawing/2014/main" id="{B61AC365-1BDB-4988-B278-1D3535C50893}"/>
              </a:ext>
            </a:extLst>
          </p:cNvPr>
          <p:cNvCxnSpPr>
            <a:cxnSpLocks/>
          </p:cNvCxnSpPr>
          <p:nvPr/>
        </p:nvCxnSpPr>
        <p:spPr>
          <a:xfrm flipH="1">
            <a:off x="2593017" y="5780924"/>
            <a:ext cx="1494531" cy="282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9B3956DC-D957-4DB0-B940-94CB0ADA55F0}"/>
              </a:ext>
            </a:extLst>
          </p:cNvPr>
          <p:cNvCxnSpPr/>
          <p:nvPr/>
        </p:nvCxnSpPr>
        <p:spPr>
          <a:xfrm flipV="1">
            <a:off x="2593017" y="3994519"/>
            <a:ext cx="0" cy="18146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631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1031168"/>
          </a:xfrm>
        </p:spPr>
        <p:txBody>
          <a:bodyPr/>
          <a:lstStyle/>
          <a:p>
            <a:r>
              <a:rPr lang="zh-CN" altLang="en-US" dirty="0"/>
              <a:t>实验步骤</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2" y="1965279"/>
            <a:ext cx="6400800" cy="3825922"/>
          </a:xfrm>
        </p:spPr>
        <p:txBody>
          <a:bodyPr>
            <a:normAutofit/>
          </a:bodyPr>
          <a:lstStyle/>
          <a:p>
            <a:r>
              <a:rPr lang="en-US" sz="2800" dirty="0"/>
              <a:t>1.</a:t>
            </a:r>
            <a:r>
              <a:rPr lang="zh-CN" altLang="en-US" sz="2800" dirty="0"/>
              <a:t>数据集：</a:t>
            </a:r>
            <a:r>
              <a:rPr lang="en-US" altLang="zh-CN" sz="2800" dirty="0"/>
              <a:t>CIFAR-10</a:t>
            </a:r>
            <a:r>
              <a:rPr lang="zh-CN" altLang="en-US" sz="2800" dirty="0"/>
              <a:t>数据集（</a:t>
            </a:r>
            <a:r>
              <a:rPr lang="en-US" altLang="zh-CN" sz="2800" dirty="0"/>
              <a:t>MNIST</a:t>
            </a:r>
            <a:r>
              <a:rPr lang="zh-CN" altLang="en-US" sz="2800" dirty="0"/>
              <a:t>数据集）</a:t>
            </a:r>
            <a:endParaRPr lang="en-US" altLang="zh-CN" sz="2800" dirty="0"/>
          </a:p>
          <a:p>
            <a:r>
              <a:rPr lang="en-US" sz="2800" dirty="0"/>
              <a:t>2.</a:t>
            </a:r>
            <a:r>
              <a:rPr lang="zh-CN" altLang="en-US" sz="2800" dirty="0"/>
              <a:t>增强方法：手动增强，</a:t>
            </a:r>
            <a:r>
              <a:rPr lang="en-US" altLang="zh-CN" sz="2800" dirty="0" err="1"/>
              <a:t>Gans</a:t>
            </a:r>
            <a:r>
              <a:rPr lang="en-US" altLang="zh-CN" sz="2800" dirty="0"/>
              <a:t> </a:t>
            </a:r>
            <a:r>
              <a:rPr lang="zh-CN" altLang="en-US" sz="2800" dirty="0"/>
              <a:t>（增强学习）</a:t>
            </a:r>
            <a:endParaRPr lang="en-US" altLang="zh-CN" sz="2800" dirty="0"/>
          </a:p>
          <a:p>
            <a:r>
              <a:rPr lang="en-US" sz="2800" dirty="0"/>
              <a:t>3.</a:t>
            </a:r>
            <a:r>
              <a:rPr lang="zh-CN" altLang="en-US" sz="2800" dirty="0"/>
              <a:t>机器学习模型：</a:t>
            </a:r>
            <a:endParaRPr lang="en-US" altLang="zh-CN" sz="2800" dirty="0"/>
          </a:p>
          <a:p>
            <a:r>
              <a:rPr lang="zh-CN" altLang="en-US" sz="2800" dirty="0"/>
              <a:t>逻辑回归，</a:t>
            </a:r>
            <a:r>
              <a:rPr lang="en-US" altLang="zh-CN" sz="2800" dirty="0" err="1"/>
              <a:t>Lenet</a:t>
            </a:r>
            <a:r>
              <a:rPr lang="zh-CN" altLang="en-US" sz="2800" dirty="0"/>
              <a:t>，</a:t>
            </a:r>
            <a:r>
              <a:rPr lang="en-US" altLang="zh-CN" sz="2800" dirty="0" err="1"/>
              <a:t>Resnet</a:t>
            </a:r>
            <a:endParaRPr lang="en-US" sz="2800" dirty="0"/>
          </a:p>
        </p:txBody>
      </p:sp>
    </p:spTree>
    <p:extLst>
      <p:ext uri="{BB962C8B-B14F-4D97-AF65-F5344CB8AC3E}">
        <p14:creationId xmlns:p14="http://schemas.microsoft.com/office/powerpoint/2010/main" val="375585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1074762"/>
          </a:xfrm>
        </p:spPr>
        <p:txBody>
          <a:bodyPr/>
          <a:lstStyle/>
          <a:p>
            <a:r>
              <a:rPr lang="zh-CN" altLang="en-US" dirty="0"/>
              <a:t>增强方法测试对比</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1" y="1951631"/>
            <a:ext cx="8869221" cy="3839570"/>
          </a:xfrm>
        </p:spPr>
        <p:txBody>
          <a:bodyPr/>
          <a:lstStyle/>
          <a:p>
            <a:endParaRPr lang="en-US" dirty="0"/>
          </a:p>
        </p:txBody>
      </p:sp>
      <p:graphicFrame>
        <p:nvGraphicFramePr>
          <p:cNvPr id="4" name="Table 3">
            <a:extLst>
              <a:ext uri="{FF2B5EF4-FFF2-40B4-BE49-F238E27FC236}">
                <a16:creationId xmlns:a16="http://schemas.microsoft.com/office/drawing/2014/main" id="{E07F86FC-B60C-4219-965C-5DAB78B8BFC7}"/>
              </a:ext>
            </a:extLst>
          </p:cNvPr>
          <p:cNvGraphicFramePr>
            <a:graphicFrameLocks noGrp="1"/>
          </p:cNvGraphicFramePr>
          <p:nvPr>
            <p:extLst>
              <p:ext uri="{D42A27DB-BD31-4B8C-83A1-F6EECF244321}">
                <p14:modId xmlns:p14="http://schemas.microsoft.com/office/powerpoint/2010/main" val="2620725188"/>
              </p:ext>
            </p:extLst>
          </p:nvPr>
        </p:nvGraphicFramePr>
        <p:xfrm>
          <a:off x="684207" y="1993105"/>
          <a:ext cx="8869219" cy="3269627"/>
        </p:xfrm>
        <a:graphic>
          <a:graphicData uri="http://schemas.openxmlformats.org/drawingml/2006/table">
            <a:tbl>
              <a:tblPr firstRow="1" firstCol="1" bandRow="1">
                <a:tableStyleId>{5C22544A-7EE6-4342-B048-85BDC9FD1C3A}</a:tableStyleId>
              </a:tblPr>
              <a:tblGrid>
                <a:gridCol w="1617330">
                  <a:extLst>
                    <a:ext uri="{9D8B030D-6E8A-4147-A177-3AD203B41FA5}">
                      <a16:colId xmlns:a16="http://schemas.microsoft.com/office/drawing/2014/main" val="359511610"/>
                    </a:ext>
                  </a:extLst>
                </a:gridCol>
                <a:gridCol w="768350">
                  <a:extLst>
                    <a:ext uri="{9D8B030D-6E8A-4147-A177-3AD203B41FA5}">
                      <a16:colId xmlns:a16="http://schemas.microsoft.com/office/drawing/2014/main" val="1365263575"/>
                    </a:ext>
                  </a:extLst>
                </a:gridCol>
                <a:gridCol w="735149">
                  <a:extLst>
                    <a:ext uri="{9D8B030D-6E8A-4147-A177-3AD203B41FA5}">
                      <a16:colId xmlns:a16="http://schemas.microsoft.com/office/drawing/2014/main" val="661794236"/>
                    </a:ext>
                  </a:extLst>
                </a:gridCol>
                <a:gridCol w="958065">
                  <a:extLst>
                    <a:ext uri="{9D8B030D-6E8A-4147-A177-3AD203B41FA5}">
                      <a16:colId xmlns:a16="http://schemas.microsoft.com/office/drawing/2014/main" val="153187374"/>
                    </a:ext>
                  </a:extLst>
                </a:gridCol>
                <a:gridCol w="958065">
                  <a:extLst>
                    <a:ext uri="{9D8B030D-6E8A-4147-A177-3AD203B41FA5}">
                      <a16:colId xmlns:a16="http://schemas.microsoft.com/office/drawing/2014/main" val="813796485"/>
                    </a:ext>
                  </a:extLst>
                </a:gridCol>
                <a:gridCol w="958065">
                  <a:extLst>
                    <a:ext uri="{9D8B030D-6E8A-4147-A177-3AD203B41FA5}">
                      <a16:colId xmlns:a16="http://schemas.microsoft.com/office/drawing/2014/main" val="1012879546"/>
                    </a:ext>
                  </a:extLst>
                </a:gridCol>
                <a:gridCol w="958065">
                  <a:extLst>
                    <a:ext uri="{9D8B030D-6E8A-4147-A177-3AD203B41FA5}">
                      <a16:colId xmlns:a16="http://schemas.microsoft.com/office/drawing/2014/main" val="258948073"/>
                    </a:ext>
                  </a:extLst>
                </a:gridCol>
                <a:gridCol w="958065">
                  <a:extLst>
                    <a:ext uri="{9D8B030D-6E8A-4147-A177-3AD203B41FA5}">
                      <a16:colId xmlns:a16="http://schemas.microsoft.com/office/drawing/2014/main" val="3254053575"/>
                    </a:ext>
                  </a:extLst>
                </a:gridCol>
                <a:gridCol w="958065">
                  <a:extLst>
                    <a:ext uri="{9D8B030D-6E8A-4147-A177-3AD203B41FA5}">
                      <a16:colId xmlns:a16="http://schemas.microsoft.com/office/drawing/2014/main" val="3675141843"/>
                    </a:ext>
                  </a:extLst>
                </a:gridCol>
              </a:tblGrid>
              <a:tr h="654557">
                <a:tc>
                  <a:txBody>
                    <a:bodyPr/>
                    <a:lstStyle/>
                    <a:p>
                      <a:pPr marL="0" marR="0" indent="0" algn="ctr">
                        <a:lnSpc>
                          <a:spcPct val="125000"/>
                        </a:lnSpc>
                        <a:spcBef>
                          <a:spcPts val="0"/>
                        </a:spcBef>
                        <a:spcAft>
                          <a:spcPts val="0"/>
                        </a:spcAft>
                      </a:pPr>
                      <a:r>
                        <a:rPr lang="zh-CN" sz="1050">
                          <a:effectLst/>
                        </a:rPr>
                        <a:t>模型</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gridSpan="4">
                  <a:txBody>
                    <a:bodyPr/>
                    <a:lstStyle/>
                    <a:p>
                      <a:pPr marL="0" marR="0" indent="0" algn="ctr">
                        <a:lnSpc>
                          <a:spcPct val="125000"/>
                        </a:lnSpc>
                        <a:spcBef>
                          <a:spcPts val="0"/>
                        </a:spcBef>
                        <a:spcAft>
                          <a:spcPts val="0"/>
                        </a:spcAft>
                      </a:pPr>
                      <a:r>
                        <a:rPr lang="en-US" sz="1050">
                          <a:effectLst/>
                        </a:rPr>
                        <a:t>MNIST</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indent="0" algn="ctr">
                        <a:lnSpc>
                          <a:spcPct val="125000"/>
                        </a:lnSpc>
                        <a:spcBef>
                          <a:spcPts val="0"/>
                        </a:spcBef>
                        <a:spcAft>
                          <a:spcPts val="0"/>
                        </a:spcAft>
                      </a:pPr>
                      <a:r>
                        <a:rPr lang="en-US" sz="1050">
                          <a:effectLst/>
                        </a:rPr>
                        <a:t>CIFAR-10</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2859101"/>
                  </a:ext>
                </a:extLst>
              </a:tr>
              <a:tr h="654557">
                <a:tc>
                  <a:txBody>
                    <a:bodyPr/>
                    <a:lstStyle/>
                    <a:p>
                      <a:pPr marL="0" marR="0" indent="0" algn="ctr">
                        <a:lnSpc>
                          <a:spcPct val="125000"/>
                        </a:lnSpc>
                        <a:spcBef>
                          <a:spcPts val="0"/>
                        </a:spcBef>
                        <a:spcAft>
                          <a:spcPts val="0"/>
                        </a:spcAft>
                      </a:pPr>
                      <a:r>
                        <a:rPr lang="zh-CN" sz="1050">
                          <a:effectLst/>
                        </a:rPr>
                        <a:t>数据增强方法</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dirty="0">
                          <a:effectLst/>
                        </a:rPr>
                        <a:t>裁剪</a:t>
                      </a:r>
                      <a:endParaRPr lang="en-US"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a:effectLst/>
                        </a:rPr>
                        <a:t>平移</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a:effectLst/>
                        </a:rPr>
                        <a:t>旋转</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a:effectLst/>
                        </a:rPr>
                        <a:t>裁剪</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a:effectLst/>
                        </a:rPr>
                        <a:t>平移</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zh-CN" sz="1050">
                          <a:effectLst/>
                        </a:rPr>
                        <a:t>旋转</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539669"/>
                  </a:ext>
                </a:extLst>
              </a:tr>
              <a:tr h="654557">
                <a:tc>
                  <a:txBody>
                    <a:bodyPr/>
                    <a:lstStyle/>
                    <a:p>
                      <a:pPr marL="0" marR="0" indent="0" algn="ctr">
                        <a:lnSpc>
                          <a:spcPct val="125000"/>
                        </a:lnSpc>
                        <a:spcBef>
                          <a:spcPts val="0"/>
                        </a:spcBef>
                        <a:spcAft>
                          <a:spcPts val="0"/>
                        </a:spcAft>
                      </a:pPr>
                      <a:r>
                        <a:rPr lang="zh-CN" sz="1050">
                          <a:effectLst/>
                        </a:rPr>
                        <a:t>逻辑回归</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9636550"/>
                  </a:ext>
                </a:extLst>
              </a:tr>
              <a:tr h="652978">
                <a:tc>
                  <a:txBody>
                    <a:bodyPr/>
                    <a:lstStyle/>
                    <a:p>
                      <a:pPr marL="0" marR="0" indent="0" algn="ctr">
                        <a:lnSpc>
                          <a:spcPct val="125000"/>
                        </a:lnSpc>
                        <a:spcBef>
                          <a:spcPts val="0"/>
                        </a:spcBef>
                        <a:spcAft>
                          <a:spcPts val="0"/>
                        </a:spcAft>
                      </a:pPr>
                      <a:r>
                        <a:rPr lang="en-US" sz="1050">
                          <a:effectLst/>
                        </a:rPr>
                        <a:t>LeNet</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533176"/>
                  </a:ext>
                </a:extLst>
              </a:tr>
              <a:tr h="652978">
                <a:tc>
                  <a:txBody>
                    <a:bodyPr/>
                    <a:lstStyle/>
                    <a:p>
                      <a:pPr marL="0" marR="0" indent="0" algn="ctr">
                        <a:lnSpc>
                          <a:spcPct val="125000"/>
                        </a:lnSpc>
                        <a:spcBef>
                          <a:spcPts val="0"/>
                        </a:spcBef>
                        <a:spcAft>
                          <a:spcPts val="0"/>
                        </a:spcAft>
                      </a:pPr>
                      <a:r>
                        <a:rPr lang="en-US" sz="1050">
                          <a:effectLst/>
                        </a:rPr>
                        <a:t>ResNet</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a:effectLst/>
                        </a:rPr>
                        <a:t> </a:t>
                      </a:r>
                      <a:endParaRPr lang="en-US"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25000"/>
                        </a:lnSpc>
                        <a:spcBef>
                          <a:spcPts val="0"/>
                        </a:spcBef>
                        <a:spcAft>
                          <a:spcPts val="0"/>
                        </a:spcAft>
                      </a:pPr>
                      <a:r>
                        <a:rPr lang="en-US" sz="1050" dirty="0">
                          <a:effectLst/>
                        </a:rPr>
                        <a:t> </a:t>
                      </a:r>
                      <a:endParaRPr lang="en-US"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5940565"/>
                  </a:ext>
                </a:extLst>
              </a:tr>
            </a:tbl>
          </a:graphicData>
        </a:graphic>
      </p:graphicFrame>
    </p:spTree>
    <p:extLst>
      <p:ext uri="{BB962C8B-B14F-4D97-AF65-F5344CB8AC3E}">
        <p14:creationId xmlns:p14="http://schemas.microsoft.com/office/powerpoint/2010/main" val="361295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D06-7CE7-4A4B-94A9-A3639A9E8E24}"/>
              </a:ext>
            </a:extLst>
          </p:cNvPr>
          <p:cNvSpPr>
            <a:spLocks noGrp="1"/>
          </p:cNvSpPr>
          <p:nvPr>
            <p:ph type="ctrTitle"/>
          </p:nvPr>
        </p:nvSpPr>
        <p:spPr>
          <a:xfrm>
            <a:off x="684212" y="685800"/>
            <a:ext cx="8001000" cy="1129844"/>
          </a:xfrm>
        </p:spPr>
        <p:txBody>
          <a:bodyPr/>
          <a:lstStyle/>
          <a:p>
            <a:r>
              <a:rPr lang="zh-CN" altLang="en-US"/>
              <a:t>目前进度</a:t>
            </a:r>
            <a:endParaRPr lang="en-US" dirty="0"/>
          </a:p>
        </p:txBody>
      </p:sp>
      <p:sp>
        <p:nvSpPr>
          <p:cNvPr id="3" name="Subtitle 2">
            <a:extLst>
              <a:ext uri="{FF2B5EF4-FFF2-40B4-BE49-F238E27FC236}">
                <a16:creationId xmlns:a16="http://schemas.microsoft.com/office/drawing/2014/main" id="{EBEA83F3-783E-4285-A94E-BF6764EA03B1}"/>
              </a:ext>
            </a:extLst>
          </p:cNvPr>
          <p:cNvSpPr>
            <a:spLocks noGrp="1"/>
          </p:cNvSpPr>
          <p:nvPr>
            <p:ph type="subTitle" idx="1"/>
          </p:nvPr>
        </p:nvSpPr>
        <p:spPr>
          <a:xfrm>
            <a:off x="684211" y="1947213"/>
            <a:ext cx="9453129" cy="3843988"/>
          </a:xfrm>
        </p:spPr>
        <p:txBody>
          <a:bodyPr/>
          <a:lstStyle/>
          <a:p>
            <a:r>
              <a:rPr lang="en-US" dirty="0"/>
              <a:t>1.</a:t>
            </a:r>
            <a:r>
              <a:rPr lang="zh-CN" altLang="en-US" dirty="0"/>
              <a:t>逻辑回归</a:t>
            </a:r>
            <a:endParaRPr lang="en-US" altLang="zh-CN" dirty="0"/>
          </a:p>
          <a:p>
            <a:r>
              <a:rPr lang="zh-CN" altLang="en-US" dirty="0"/>
              <a:t>原始图片训练</a:t>
            </a:r>
            <a:r>
              <a:rPr lang="en-US" altLang="zh-CN" dirty="0"/>
              <a:t>100</a:t>
            </a:r>
            <a:r>
              <a:rPr lang="zh-CN" altLang="en-US" dirty="0"/>
              <a:t>轮</a:t>
            </a:r>
            <a:endParaRPr lang="en-US" altLang="zh-CN" dirty="0"/>
          </a:p>
          <a:p>
            <a:r>
              <a:rPr lang="en-US" dirty="0"/>
              <a:t>2.</a:t>
            </a:r>
            <a:r>
              <a:rPr lang="en-US" altLang="zh-CN" dirty="0"/>
              <a:t>Lenet</a:t>
            </a:r>
          </a:p>
          <a:p>
            <a:r>
              <a:rPr lang="zh-CN" altLang="en-US" dirty="0"/>
              <a:t>原始图片训练</a:t>
            </a:r>
            <a:r>
              <a:rPr lang="en-US" altLang="zh-CN" dirty="0"/>
              <a:t>10</a:t>
            </a:r>
            <a:r>
              <a:rPr lang="zh-CN" altLang="en-US" dirty="0"/>
              <a:t>轮</a:t>
            </a:r>
            <a:endParaRPr lang="en-US" altLang="zh-CN" dirty="0"/>
          </a:p>
          <a:p>
            <a:r>
              <a:rPr lang="en-US" dirty="0"/>
              <a:t>3.Resnet</a:t>
            </a:r>
          </a:p>
          <a:p>
            <a:r>
              <a:rPr lang="zh-CN" altLang="en-US" dirty="0"/>
              <a:t>原始图片训练</a:t>
            </a:r>
            <a:r>
              <a:rPr lang="en-US" altLang="zh-CN" dirty="0"/>
              <a:t>10</a:t>
            </a:r>
            <a:r>
              <a:rPr lang="zh-CN" altLang="en-US" dirty="0"/>
              <a:t>轮</a:t>
            </a:r>
            <a:endParaRPr lang="en-US" altLang="zh-CN" dirty="0"/>
          </a:p>
          <a:p>
            <a:r>
              <a:rPr lang="zh-CN" altLang="en-US" dirty="0"/>
              <a:t>增强图片训练</a:t>
            </a:r>
            <a:r>
              <a:rPr lang="en-US" altLang="zh-CN" dirty="0"/>
              <a:t>10</a:t>
            </a:r>
            <a:r>
              <a:rPr lang="zh-CN" altLang="en-US" dirty="0"/>
              <a:t>轮</a:t>
            </a:r>
            <a:endParaRPr lang="en-US" altLang="zh-CN" dirty="0"/>
          </a:p>
          <a:p>
            <a:r>
              <a:rPr lang="zh-CN" altLang="en-US" dirty="0"/>
              <a:t>原始</a:t>
            </a:r>
            <a:r>
              <a:rPr lang="en-US" altLang="zh-CN" dirty="0"/>
              <a:t>+</a:t>
            </a:r>
            <a:r>
              <a:rPr lang="zh-CN" altLang="en-US" dirty="0"/>
              <a:t>增强训练</a:t>
            </a:r>
            <a:r>
              <a:rPr lang="en-US" altLang="zh-CN" dirty="0"/>
              <a:t>10</a:t>
            </a:r>
            <a:r>
              <a:rPr lang="zh-CN" altLang="en-US" dirty="0"/>
              <a:t>轮（两倍数据）</a:t>
            </a:r>
            <a:endParaRPr lang="en-US" dirty="0"/>
          </a:p>
          <a:p>
            <a:endParaRPr lang="en-US" dirty="0"/>
          </a:p>
        </p:txBody>
      </p:sp>
      <p:pic>
        <p:nvPicPr>
          <p:cNvPr id="5" name="Picture 4" descr="A screenshot of a cell phone&#10;&#10;Description generated with high confidence">
            <a:extLst>
              <a:ext uri="{FF2B5EF4-FFF2-40B4-BE49-F238E27FC236}">
                <a16:creationId xmlns:a16="http://schemas.microsoft.com/office/drawing/2014/main" id="{88231958-F49B-45A4-8334-26E038EBD7BD}"/>
              </a:ext>
            </a:extLst>
          </p:cNvPr>
          <p:cNvPicPr>
            <a:picLocks noChangeAspect="1"/>
          </p:cNvPicPr>
          <p:nvPr/>
        </p:nvPicPr>
        <p:blipFill>
          <a:blip r:embed="rId2"/>
          <a:stretch>
            <a:fillRect/>
          </a:stretch>
        </p:blipFill>
        <p:spPr>
          <a:xfrm>
            <a:off x="3550503" y="2212027"/>
            <a:ext cx="2006600" cy="577850"/>
          </a:xfrm>
          <a:prstGeom prst="rect">
            <a:avLst/>
          </a:prstGeom>
        </p:spPr>
      </p:pic>
      <p:pic>
        <p:nvPicPr>
          <p:cNvPr id="7" name="Picture 6">
            <a:extLst>
              <a:ext uri="{FF2B5EF4-FFF2-40B4-BE49-F238E27FC236}">
                <a16:creationId xmlns:a16="http://schemas.microsoft.com/office/drawing/2014/main" id="{B07087B2-EF77-49D9-99F2-B9CA8A7639A7}"/>
              </a:ext>
            </a:extLst>
          </p:cNvPr>
          <p:cNvPicPr>
            <a:picLocks noChangeAspect="1"/>
          </p:cNvPicPr>
          <p:nvPr/>
        </p:nvPicPr>
        <p:blipFill>
          <a:blip r:embed="rId3"/>
          <a:stretch>
            <a:fillRect/>
          </a:stretch>
        </p:blipFill>
        <p:spPr>
          <a:xfrm>
            <a:off x="3401941" y="3185110"/>
            <a:ext cx="1786222" cy="628371"/>
          </a:xfrm>
          <a:prstGeom prst="rect">
            <a:avLst/>
          </a:prstGeom>
        </p:spPr>
      </p:pic>
      <p:pic>
        <p:nvPicPr>
          <p:cNvPr id="9" name="Picture 8" descr="A screenshot of text&#10;&#10;Description generated with very high confidence">
            <a:extLst>
              <a:ext uri="{FF2B5EF4-FFF2-40B4-BE49-F238E27FC236}">
                <a16:creationId xmlns:a16="http://schemas.microsoft.com/office/drawing/2014/main" id="{2FA41EF9-EF0E-456D-9FD4-730C3236877A}"/>
              </a:ext>
            </a:extLst>
          </p:cNvPr>
          <p:cNvPicPr>
            <a:picLocks noChangeAspect="1"/>
          </p:cNvPicPr>
          <p:nvPr/>
        </p:nvPicPr>
        <p:blipFill>
          <a:blip r:embed="rId4"/>
          <a:stretch>
            <a:fillRect/>
          </a:stretch>
        </p:blipFill>
        <p:spPr>
          <a:xfrm>
            <a:off x="3550503" y="4077138"/>
            <a:ext cx="1675026" cy="517538"/>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9A0D266B-1CF6-4AED-905E-61677753C753}"/>
              </a:ext>
            </a:extLst>
          </p:cNvPr>
          <p:cNvPicPr>
            <a:picLocks noChangeAspect="1"/>
          </p:cNvPicPr>
          <p:nvPr/>
        </p:nvPicPr>
        <p:blipFill>
          <a:blip r:embed="rId5"/>
          <a:stretch>
            <a:fillRect/>
          </a:stretch>
        </p:blipFill>
        <p:spPr>
          <a:xfrm>
            <a:off x="3550502" y="4632003"/>
            <a:ext cx="1675027" cy="511389"/>
          </a:xfrm>
          <a:prstGeom prst="rect">
            <a:avLst/>
          </a:prstGeom>
        </p:spPr>
      </p:pic>
      <p:pic>
        <p:nvPicPr>
          <p:cNvPr id="20" name="Picture 19">
            <a:extLst>
              <a:ext uri="{FF2B5EF4-FFF2-40B4-BE49-F238E27FC236}">
                <a16:creationId xmlns:a16="http://schemas.microsoft.com/office/drawing/2014/main" id="{25E1308B-3B8A-4C82-8DB1-04F5C7321813}"/>
              </a:ext>
            </a:extLst>
          </p:cNvPr>
          <p:cNvPicPr>
            <a:picLocks noChangeAspect="1"/>
          </p:cNvPicPr>
          <p:nvPr/>
        </p:nvPicPr>
        <p:blipFill rotWithShape="1">
          <a:blip r:embed="rId6"/>
          <a:srcRect l="-1332" t="29" r="1332" b="49273"/>
          <a:stretch/>
        </p:blipFill>
        <p:spPr>
          <a:xfrm>
            <a:off x="4684712" y="5228078"/>
            <a:ext cx="3873028" cy="694692"/>
          </a:xfrm>
          <a:prstGeom prst="rect">
            <a:avLst/>
          </a:prstGeom>
        </p:spPr>
      </p:pic>
    </p:spTree>
    <p:extLst>
      <p:ext uri="{BB962C8B-B14F-4D97-AF65-F5344CB8AC3E}">
        <p14:creationId xmlns:p14="http://schemas.microsoft.com/office/powerpoint/2010/main" val="34008954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798</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幼圆</vt:lpstr>
      <vt:lpstr>等线</vt:lpstr>
      <vt:lpstr>Arial</vt:lpstr>
      <vt:lpstr>Calibri</vt:lpstr>
      <vt:lpstr>Century Gothic</vt:lpstr>
      <vt:lpstr>Times New Roman</vt:lpstr>
      <vt:lpstr>Wingdings</vt:lpstr>
      <vt:lpstr>Wingdings 3</vt:lpstr>
      <vt:lpstr>Slice</vt:lpstr>
      <vt:lpstr>基于深度强化学习的数据增强技术</vt:lpstr>
      <vt:lpstr>研究背景</vt:lpstr>
      <vt:lpstr>数据增强</vt:lpstr>
      <vt:lpstr>强化学习</vt:lpstr>
      <vt:lpstr>深度强化学习</vt:lpstr>
      <vt:lpstr>数据自动增强搜索算法</vt:lpstr>
      <vt:lpstr>实验步骤</vt:lpstr>
      <vt:lpstr>增强方法测试对比</vt:lpstr>
      <vt:lpstr>目前进度</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基于深度强化学习的数据增强技术</dc:title>
  <dc:creator>H3036</dc:creator>
  <cp:lastModifiedBy>H3036</cp:lastModifiedBy>
  <cp:revision>15</cp:revision>
  <dcterms:created xsi:type="dcterms:W3CDTF">2019-03-20T02:11:24Z</dcterms:created>
  <dcterms:modified xsi:type="dcterms:W3CDTF">2019-03-20T03:34:28Z</dcterms:modified>
</cp:coreProperties>
</file>