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59" r:id="rId4"/>
    <p:sldId id="266" r:id="rId5"/>
    <p:sldId id="267" r:id="rId6"/>
    <p:sldId id="261" r:id="rId7"/>
    <p:sldId id="269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1352432" y="1961900"/>
            <a:ext cx="617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R-CNN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2019.03.27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691276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9039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4105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2" y="1988840"/>
            <a:ext cx="3206984" cy="116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12" y="1196752"/>
            <a:ext cx="35909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429000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各向异性缩放：</a:t>
            </a:r>
            <a:r>
              <a:rPr lang="en-US" altLang="zh-CN" sz="1600" dirty="0" smtClean="0"/>
              <a:t>(D</a:t>
            </a:r>
            <a:r>
              <a:rPr lang="en-US" altLang="zh-CN" sz="1600" dirty="0"/>
              <a:t>)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各向同性缩放   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1)</a:t>
            </a:r>
            <a:r>
              <a:rPr lang="zh-CN" altLang="en-US" sz="1600" dirty="0"/>
              <a:t>先扩充后裁剪：</a:t>
            </a:r>
            <a:r>
              <a:rPr lang="en-US" altLang="zh-CN" sz="1600" dirty="0"/>
              <a:t>(B)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                          (</a:t>
            </a:r>
            <a:r>
              <a:rPr lang="en-US" altLang="zh-CN" sz="1600" dirty="0"/>
              <a:t>2)</a:t>
            </a:r>
            <a:r>
              <a:rPr lang="zh-CN" altLang="en-US" sz="1600" dirty="0"/>
              <a:t>先裁剪后扩充：</a:t>
            </a:r>
            <a:r>
              <a:rPr lang="en-US" altLang="zh-CN" sz="1600" dirty="0"/>
              <a:t>(C)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行就是结合了</a:t>
            </a:r>
            <a:r>
              <a:rPr lang="en-US" altLang="zh-CN" sz="1600" dirty="0"/>
              <a:t>padding=0</a:t>
            </a:r>
            <a:r>
              <a:rPr lang="en-US" altLang="zh-CN" sz="1600" dirty="0" smtClean="0"/>
              <a:t>,</a:t>
            </a:r>
          </a:p>
          <a:p>
            <a:r>
              <a:rPr lang="zh-CN" altLang="en-US" sz="1600" dirty="0" smtClean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4</a:t>
            </a:r>
            <a:r>
              <a:rPr lang="zh-CN" altLang="en-US" sz="1600" dirty="0"/>
              <a:t>行结果图采用</a:t>
            </a:r>
            <a:r>
              <a:rPr lang="en-US" altLang="zh-CN" sz="1600" dirty="0"/>
              <a:t>padding=16</a:t>
            </a:r>
            <a:r>
              <a:rPr lang="zh-CN" altLang="en-US" sz="1600" dirty="0"/>
              <a:t>的结果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采用</a:t>
            </a:r>
            <a:r>
              <a:rPr lang="zh-CN" altLang="en-US" sz="1600" dirty="0"/>
              <a:t>各向异性缩放、</a:t>
            </a:r>
            <a:r>
              <a:rPr lang="en-US" altLang="zh-CN" sz="1600" dirty="0"/>
              <a:t>padding=16</a:t>
            </a:r>
            <a:r>
              <a:rPr lang="zh-CN" altLang="en-US" sz="1600" dirty="0"/>
              <a:t>的精度最高。</a:t>
            </a:r>
          </a:p>
        </p:txBody>
      </p:sp>
    </p:spTree>
    <p:extLst>
      <p:ext uri="{BB962C8B-B14F-4D97-AF65-F5344CB8AC3E}">
        <p14:creationId xmlns:p14="http://schemas.microsoft.com/office/powerpoint/2010/main" val="98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训练阶段</a:t>
            </a:r>
            <a:endParaRPr lang="en-US" altLang="zh-CN" sz="2800" b="1" dirty="0"/>
          </a:p>
          <a:p>
            <a:r>
              <a:rPr lang="en-US" altLang="zh-CN" sz="2000" b="1" dirty="0" smtClean="0"/>
              <a:t>pre-train</a:t>
            </a:r>
            <a:r>
              <a:rPr lang="zh-CN" altLang="en-US" sz="2000" b="1" dirty="0"/>
              <a:t>：</a:t>
            </a:r>
            <a:r>
              <a:rPr lang="zh-CN" altLang="en-US" sz="2000" dirty="0"/>
              <a:t>拿一个在</a:t>
            </a:r>
            <a:r>
              <a:rPr lang="en-US" altLang="zh-CN" sz="2000" dirty="0" err="1"/>
              <a:t>ImageNet</a:t>
            </a:r>
            <a:r>
              <a:rPr lang="zh-CN" altLang="en-US" sz="2000" dirty="0"/>
              <a:t>上</a:t>
            </a:r>
            <a:r>
              <a:rPr lang="en-US" altLang="zh-CN" sz="2000" dirty="0"/>
              <a:t>pre-train</a:t>
            </a:r>
            <a:r>
              <a:rPr lang="zh-CN" altLang="en-US" sz="2000" dirty="0"/>
              <a:t>的</a:t>
            </a:r>
            <a:r>
              <a:rPr lang="en-US" altLang="zh-CN" sz="2000" dirty="0"/>
              <a:t>CNN</a:t>
            </a:r>
            <a:r>
              <a:rPr lang="zh-CN" altLang="en-US" sz="2000" dirty="0"/>
              <a:t>模型（如</a:t>
            </a:r>
            <a:r>
              <a:rPr lang="en-US" altLang="zh-CN" sz="2000" dirty="0" err="1"/>
              <a:t>AlexNet</a:t>
            </a:r>
            <a:r>
              <a:rPr lang="en-US" altLang="zh-CN" sz="2000" dirty="0"/>
              <a:t>/VGG</a:t>
            </a:r>
            <a:r>
              <a:rPr lang="zh-CN" altLang="en-US" sz="2000" dirty="0"/>
              <a:t>）作为</a:t>
            </a:r>
            <a:r>
              <a:rPr lang="zh-CN" altLang="en-US" sz="2000" dirty="0" smtClean="0"/>
              <a:t>初始模型</a:t>
            </a:r>
            <a:endParaRPr lang="en-US" altLang="zh-CN" sz="2000" dirty="0" smtClean="0"/>
          </a:p>
          <a:p>
            <a:r>
              <a:rPr lang="en-US" altLang="zh-CN" sz="2000" b="1" dirty="0"/>
              <a:t>fine-tune</a:t>
            </a:r>
            <a:r>
              <a:rPr lang="zh-CN" altLang="en-US" sz="2000" dirty="0"/>
              <a:t>：由于物体标签训练数据少，如果要直接采用随机初始化</a:t>
            </a:r>
            <a:r>
              <a:rPr lang="en-US" altLang="zh-CN" sz="2000" dirty="0"/>
              <a:t>CNN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的方法</a:t>
            </a:r>
            <a:r>
              <a:rPr lang="zh-CN" altLang="en-US" sz="2000" dirty="0"/>
              <a:t>，那么目前的训练数据量是远远不够的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 algn="just">
              <a:buNone/>
            </a:pPr>
            <a:r>
              <a:rPr lang="zh-CN" altLang="en-US" sz="1800" dirty="0" smtClean="0"/>
              <a:t>              </a:t>
            </a:r>
            <a:r>
              <a:rPr lang="en-US" altLang="zh-CN" sz="1800" dirty="0" smtClean="0"/>
              <a:t>1.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fine-tune</a:t>
            </a:r>
            <a:r>
              <a:rPr lang="zh-CN" altLang="en-US" sz="1800" dirty="0"/>
              <a:t>的</a:t>
            </a:r>
            <a:r>
              <a:rPr lang="en-US" altLang="zh-CN" sz="1800" dirty="0"/>
              <a:t>Loss</a:t>
            </a:r>
            <a:r>
              <a:rPr lang="zh-CN" altLang="en-US" sz="1800" dirty="0"/>
              <a:t>仍采用</a:t>
            </a:r>
            <a:r>
              <a:rPr lang="en-US" altLang="zh-CN" sz="1800" dirty="0" err="1"/>
              <a:t>AlexNet</a:t>
            </a:r>
            <a:r>
              <a:rPr lang="zh-CN" altLang="en-US" sz="1800" dirty="0"/>
              <a:t>网络的</a:t>
            </a:r>
            <a:r>
              <a:rPr lang="en-US" altLang="zh-CN" sz="1800" dirty="0" err="1"/>
              <a:t>softmax</a:t>
            </a:r>
            <a:r>
              <a:rPr lang="zh-CN" altLang="en-US" sz="1800" dirty="0"/>
              <a:t>的</a:t>
            </a:r>
            <a:r>
              <a:rPr lang="en-US" altLang="zh-CN" sz="1800" dirty="0"/>
              <a:t>loss</a:t>
            </a:r>
          </a:p>
          <a:p>
            <a:pPr marL="0" indent="0" algn="just">
              <a:buNone/>
            </a:pPr>
            <a:r>
              <a:rPr lang="en-US" altLang="zh-CN" sz="1800" dirty="0" smtClean="0"/>
              <a:t>              2.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最后一个全连接层的输出（分类数）从</a:t>
            </a:r>
            <a:r>
              <a:rPr lang="en-US" altLang="zh-CN" sz="1800" dirty="0"/>
              <a:t>1000</a:t>
            </a:r>
            <a:r>
              <a:rPr lang="zh-CN" altLang="en-US" sz="1800" dirty="0"/>
              <a:t>改为</a:t>
            </a:r>
            <a:r>
              <a:rPr lang="en-US" altLang="zh-CN" sz="1800" dirty="0" smtClean="0"/>
              <a:t>N+1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 </a:t>
            </a:r>
            <a:r>
              <a:rPr lang="en-US" altLang="zh-CN" sz="1800" dirty="0" smtClean="0"/>
              <a:t>3.</a:t>
            </a:r>
            <a:r>
              <a:rPr lang="zh-CN" altLang="en-US" sz="1800" dirty="0" smtClean="0"/>
              <a:t>正负</a:t>
            </a:r>
            <a:r>
              <a:rPr lang="zh-CN" altLang="en-US" sz="1800" dirty="0"/>
              <a:t>样本的定义：</a:t>
            </a:r>
          </a:p>
          <a:p>
            <a:pPr marL="0" indent="0">
              <a:buNone/>
            </a:pPr>
            <a:r>
              <a:rPr lang="zh-CN" altLang="en-US" sz="1800" dirty="0"/>
              <a:t>       </a:t>
            </a:r>
            <a:r>
              <a:rPr lang="zh-CN" altLang="en-US" sz="1800" dirty="0" smtClean="0"/>
              <a:t>                    </a:t>
            </a:r>
            <a:r>
              <a:rPr lang="zh-CN" altLang="en-US" sz="1800" dirty="0"/>
              <a:t>正样本</a:t>
            </a:r>
            <a:r>
              <a:rPr lang="en-US" altLang="zh-CN" sz="1800" dirty="0"/>
              <a:t>(N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类别</a:t>
            </a:r>
            <a:r>
              <a:rPr lang="en-US" altLang="zh-CN" sz="1800" dirty="0"/>
              <a:t>)</a:t>
            </a:r>
            <a:r>
              <a:rPr lang="zh-CN" altLang="en-US" sz="1800" dirty="0"/>
              <a:t>：区域建议的框</a:t>
            </a:r>
            <a:r>
              <a:rPr lang="zh-CN" altLang="en-US" sz="1800" dirty="0" smtClean="0"/>
              <a:t>和（</a:t>
            </a:r>
            <a:r>
              <a:rPr lang="en-US" altLang="zh-CN" sz="1800" dirty="0"/>
              <a:t>Ground-truth</a:t>
            </a:r>
            <a:r>
              <a:rPr lang="zh-CN" altLang="en-US" sz="1800" dirty="0"/>
              <a:t>）重合</a:t>
            </a:r>
            <a:r>
              <a:rPr lang="en-US" altLang="zh-CN" sz="1800" dirty="0"/>
              <a:t>IoU≥0.5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           </a:t>
            </a:r>
            <a:r>
              <a:rPr lang="zh-CN" altLang="en-US" sz="1800" dirty="0" smtClean="0"/>
              <a:t>负</a:t>
            </a:r>
            <a:r>
              <a:rPr lang="zh-CN" altLang="en-US" sz="1800" dirty="0"/>
              <a:t>样本（背景类）：</a:t>
            </a:r>
            <a:r>
              <a:rPr lang="en-US" altLang="zh-CN" sz="1800" dirty="0" err="1" smtClean="0"/>
              <a:t>IoU</a:t>
            </a:r>
            <a:r>
              <a:rPr lang="en-US" altLang="zh-CN" sz="1800" dirty="0" smtClean="0"/>
              <a:t>&lt;0.5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6494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训练阶段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algn="just"/>
            <a:endParaRPr lang="en-US" altLang="zh-CN" sz="1800" dirty="0" smtClean="0"/>
          </a:p>
          <a:p>
            <a:pPr algn="just"/>
            <a:r>
              <a:rPr lang="zh-CN" altLang="en-US" sz="1800" dirty="0" smtClean="0"/>
              <a:t>用</a:t>
            </a:r>
            <a:r>
              <a:rPr lang="en-US" altLang="zh-CN" sz="1800" dirty="0"/>
              <a:t>FC7</a:t>
            </a:r>
            <a:r>
              <a:rPr lang="zh-CN" altLang="en-US" sz="1800" dirty="0"/>
              <a:t>的特征训练线性</a:t>
            </a:r>
            <a:r>
              <a:rPr lang="en-US" altLang="zh-CN" sz="1800" dirty="0"/>
              <a:t>SVM</a:t>
            </a:r>
            <a:r>
              <a:rPr lang="zh-CN" altLang="en-US" sz="1800" dirty="0"/>
              <a:t>分类器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just"/>
            <a:endParaRPr lang="en-US" altLang="zh-CN" sz="1800" dirty="0" smtClean="0"/>
          </a:p>
          <a:p>
            <a:pPr marL="0" indent="0" algn="just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把</a:t>
            </a:r>
            <a:r>
              <a:rPr lang="en-US" altLang="zh-CN" sz="1800" dirty="0"/>
              <a:t>SS</a:t>
            </a:r>
            <a:r>
              <a:rPr lang="zh-CN" altLang="en-US" sz="1800" dirty="0"/>
              <a:t>的正负样本再经过</a:t>
            </a:r>
            <a:r>
              <a:rPr lang="en-US" altLang="zh-CN" sz="1800" dirty="0"/>
              <a:t>fine-tune</a:t>
            </a:r>
            <a:r>
              <a:rPr lang="zh-CN" altLang="en-US" sz="1800" dirty="0"/>
              <a:t>好的</a:t>
            </a:r>
            <a:r>
              <a:rPr lang="en-US" altLang="zh-CN" sz="1800" dirty="0"/>
              <a:t>CNN</a:t>
            </a:r>
            <a:r>
              <a:rPr lang="zh-CN" altLang="en-US" sz="1800" dirty="0"/>
              <a:t>，取</a:t>
            </a:r>
            <a:r>
              <a:rPr lang="en-US" altLang="zh-CN" sz="1800" dirty="0"/>
              <a:t>FC7</a:t>
            </a:r>
            <a:r>
              <a:rPr lang="zh-CN" altLang="en-US" sz="1800" dirty="0"/>
              <a:t>的特征</a:t>
            </a:r>
            <a:r>
              <a:rPr lang="en-US" altLang="zh-CN" sz="1800" dirty="0"/>
              <a:t>(4096)</a:t>
            </a:r>
            <a:r>
              <a:rPr lang="zh-CN" altLang="en-US" sz="1800" dirty="0"/>
              <a:t>分类，一共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en-US" altLang="zh-CN" sz="1800" dirty="0"/>
              <a:t>SVM</a:t>
            </a:r>
            <a:r>
              <a:rPr lang="zh-CN" altLang="en-US" sz="1800" dirty="0"/>
              <a:t>，每个</a:t>
            </a:r>
            <a:r>
              <a:rPr lang="en-US" altLang="zh-CN" sz="1800" dirty="0"/>
              <a:t>SVM</a:t>
            </a:r>
            <a:r>
              <a:rPr lang="zh-CN" altLang="en-US" sz="1800" dirty="0"/>
              <a:t>都会输出概率</a:t>
            </a:r>
            <a:r>
              <a:rPr lang="zh-CN" altLang="en-US" sz="1800" dirty="0" smtClean="0"/>
              <a:t>值。</a:t>
            </a:r>
            <a:endParaRPr lang="en-US" altLang="zh-CN" sz="1800" dirty="0" smtClean="0"/>
          </a:p>
          <a:p>
            <a:pPr marL="0" indent="0" algn="just">
              <a:buNone/>
            </a:pPr>
            <a:endParaRPr lang="en-US" altLang="zh-CN" sz="1800" dirty="0" smtClean="0"/>
          </a:p>
          <a:p>
            <a:pPr marL="0" indent="0" algn="just">
              <a:buNone/>
            </a:pPr>
            <a:r>
              <a:rPr lang="en-US" altLang="zh-CN" sz="1800" dirty="0" smtClean="0"/>
              <a:t>         1. </a:t>
            </a:r>
            <a:r>
              <a:rPr lang="en-US" altLang="zh-CN" sz="1800" dirty="0"/>
              <a:t>Loss</a:t>
            </a:r>
            <a:r>
              <a:rPr lang="zh-CN" altLang="en-US" sz="1800" dirty="0"/>
              <a:t>采用的是</a:t>
            </a:r>
            <a:r>
              <a:rPr lang="en-US" altLang="zh-CN" sz="1800" dirty="0"/>
              <a:t>SVM</a:t>
            </a:r>
            <a:r>
              <a:rPr lang="zh-CN" altLang="en-US" sz="1800" dirty="0"/>
              <a:t>的</a:t>
            </a:r>
            <a:r>
              <a:rPr lang="en-US" altLang="zh-CN" sz="1800" dirty="0"/>
              <a:t>Hinge loss</a:t>
            </a:r>
            <a:r>
              <a:rPr lang="zh-CN" altLang="en-US" sz="1800" dirty="0"/>
              <a:t>，不再是</a:t>
            </a:r>
            <a:r>
              <a:rPr lang="en-US" altLang="zh-CN" sz="1800" dirty="0" err="1"/>
              <a:t>softmax</a:t>
            </a:r>
            <a:r>
              <a:rPr lang="zh-CN" altLang="en-US" sz="1800" dirty="0"/>
              <a:t>的</a:t>
            </a:r>
            <a:r>
              <a:rPr lang="en-US" altLang="zh-CN" sz="1800" dirty="0"/>
              <a:t>loss</a:t>
            </a:r>
          </a:p>
          <a:p>
            <a:pPr marL="0" indent="0" algn="just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2.</a:t>
            </a:r>
            <a:r>
              <a:rPr lang="zh-CN" altLang="en-US" sz="1800" dirty="0" smtClean="0"/>
              <a:t>每个</a:t>
            </a:r>
            <a:r>
              <a:rPr lang="zh-CN" altLang="en-US" sz="1800" dirty="0"/>
              <a:t>类别对应一个</a:t>
            </a:r>
            <a:r>
              <a:rPr lang="en-US" altLang="zh-CN" sz="1800" dirty="0"/>
              <a:t>SVM</a:t>
            </a:r>
            <a:r>
              <a:rPr lang="zh-CN" altLang="en-US" sz="1800" dirty="0"/>
              <a:t>分类器，属于该类别就</a:t>
            </a:r>
            <a:r>
              <a:rPr lang="en-US" altLang="zh-CN" sz="1800" dirty="0"/>
              <a:t>1</a:t>
            </a:r>
            <a:r>
              <a:rPr lang="zh-CN" altLang="en-US" sz="1800" dirty="0"/>
              <a:t>，否则</a:t>
            </a:r>
            <a:r>
              <a:rPr lang="en-US" altLang="zh-CN" sz="1800" dirty="0" smtClean="0"/>
              <a:t>0  (</a:t>
            </a:r>
            <a:r>
              <a:rPr lang="zh-CN" altLang="en-US" sz="1800" dirty="0" smtClean="0"/>
              <a:t>共</a:t>
            </a:r>
            <a:r>
              <a:rPr lang="zh-CN" altLang="en-US" sz="1800" dirty="0"/>
              <a:t>需训练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en-US" altLang="zh-CN" sz="1800" dirty="0" smtClean="0"/>
              <a:t>SVM)</a:t>
            </a:r>
            <a:endParaRPr lang="zh-CN" altLang="en-US" sz="1800" dirty="0"/>
          </a:p>
          <a:p>
            <a:pPr marL="0" indent="0" algn="just"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3.</a:t>
            </a:r>
            <a:r>
              <a:rPr lang="zh-CN" altLang="en-US" sz="1800" dirty="0" smtClean="0"/>
              <a:t>正负</a:t>
            </a:r>
            <a:r>
              <a:rPr lang="zh-CN" altLang="en-US" sz="1800" dirty="0"/>
              <a:t>样本定义：</a:t>
            </a:r>
          </a:p>
          <a:p>
            <a:pPr marL="0" indent="0" algn="just">
              <a:buNone/>
            </a:pPr>
            <a:r>
              <a:rPr lang="zh-CN" altLang="en-US" sz="1800" dirty="0"/>
              <a:t>        </a:t>
            </a:r>
            <a:r>
              <a:rPr lang="zh-CN" altLang="en-US" sz="1800" dirty="0" smtClean="0"/>
              <a:t>           正</a:t>
            </a:r>
            <a:r>
              <a:rPr lang="zh-CN" altLang="en-US" sz="1800" dirty="0"/>
              <a:t>样本：所有</a:t>
            </a:r>
            <a:r>
              <a:rPr lang="en-US" altLang="zh-CN" sz="1800" dirty="0"/>
              <a:t>Ground-truth</a:t>
            </a:r>
            <a:r>
              <a:rPr lang="zh-CN" altLang="en-US" sz="1800" dirty="0"/>
              <a:t>区域对应的</a:t>
            </a:r>
            <a:r>
              <a:rPr lang="en-US" altLang="zh-CN" sz="1800" dirty="0"/>
              <a:t>FC7</a:t>
            </a:r>
            <a:r>
              <a:rPr lang="zh-CN" altLang="en-US" sz="1800" dirty="0"/>
              <a:t>层的</a:t>
            </a:r>
            <a:r>
              <a:rPr lang="zh-CN" altLang="en-US" sz="1800" dirty="0" smtClean="0"/>
              <a:t>特征</a:t>
            </a:r>
            <a:endParaRPr lang="en-US" altLang="zh-CN" sz="1800" dirty="0" smtClean="0"/>
          </a:p>
          <a:p>
            <a:pPr marL="0" indent="0" algn="just">
              <a:buNone/>
            </a:pPr>
            <a:r>
              <a:rPr lang="zh-CN" altLang="en-US" sz="1800" dirty="0" smtClean="0"/>
              <a:t>                   负</a:t>
            </a:r>
            <a:r>
              <a:rPr lang="zh-CN" altLang="en-US" sz="1800" dirty="0"/>
              <a:t>样本：跟</a:t>
            </a:r>
            <a:r>
              <a:rPr lang="en-US" altLang="zh-CN" sz="1800" dirty="0"/>
              <a:t>Ground-truth</a:t>
            </a:r>
            <a:r>
              <a:rPr lang="zh-CN" altLang="en-US" sz="1800" dirty="0"/>
              <a:t>重合</a:t>
            </a:r>
            <a:r>
              <a:rPr lang="en-US" altLang="zh-CN" sz="1800" dirty="0" err="1"/>
              <a:t>IoU</a:t>
            </a:r>
            <a:r>
              <a:rPr lang="en-US" altLang="zh-CN" sz="1800" dirty="0"/>
              <a:t>&lt;0.3</a:t>
            </a:r>
            <a:r>
              <a:rPr lang="zh-CN" altLang="en-US" sz="1800" dirty="0"/>
              <a:t>的</a:t>
            </a:r>
            <a:r>
              <a:rPr lang="en-US" altLang="zh-CN" sz="1800" dirty="0"/>
              <a:t>SS</a:t>
            </a:r>
            <a:r>
              <a:rPr lang="zh-CN" altLang="en-US" sz="1800" dirty="0"/>
              <a:t>区域的</a:t>
            </a:r>
            <a:r>
              <a:rPr lang="en-US" altLang="zh-CN" sz="1800" dirty="0" smtClean="0"/>
              <a:t>FC7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489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8" y="1196752"/>
            <a:ext cx="496189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25" y="404664"/>
            <a:ext cx="20478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22" y="2386716"/>
            <a:ext cx="2265279" cy="206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61" y="4797152"/>
            <a:ext cx="2160240" cy="146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1" y="4581128"/>
            <a:ext cx="5376865" cy="149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260648"/>
            <a:ext cx="5940729" cy="855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800" b="1" dirty="0">
                <a:solidFill>
                  <a:prstClr val="black"/>
                </a:solidFill>
              </a:rPr>
              <a:t>训练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阶段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CN" altLang="en-US" dirty="0" smtClean="0"/>
              <a:t>用</a:t>
            </a:r>
            <a:r>
              <a:rPr lang="en-US" altLang="zh-CN" dirty="0"/>
              <a:t>Conv5</a:t>
            </a:r>
            <a:r>
              <a:rPr lang="zh-CN" altLang="en-US" dirty="0"/>
              <a:t>的特征训练</a:t>
            </a:r>
            <a:r>
              <a:rPr lang="en-US" altLang="zh-CN" dirty="0"/>
              <a:t>Bounding box</a:t>
            </a:r>
            <a:r>
              <a:rPr lang="zh-CN" altLang="en-US" dirty="0"/>
              <a:t>回归</a:t>
            </a:r>
            <a:r>
              <a:rPr lang="zh-CN" altLang="en-US" dirty="0" smtClean="0"/>
              <a:t>模型（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IOU&gt;0.6</a:t>
            </a:r>
            <a:r>
              <a:rPr lang="zh-CN" altLang="en-US" dirty="0" smtClean="0"/>
              <a:t>）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0014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800" b="1" dirty="0" smtClean="0"/>
              <a:t>测试阶段</a:t>
            </a:r>
            <a:endParaRPr lang="en-US" altLang="zh-CN" sz="2800" b="1" dirty="0" smtClean="0"/>
          </a:p>
          <a:p>
            <a:pPr algn="just"/>
            <a:endParaRPr lang="en-US" altLang="zh-CN" sz="1800" dirty="0"/>
          </a:p>
          <a:p>
            <a:pPr algn="just"/>
            <a:r>
              <a:rPr lang="zh-CN" altLang="en-US" sz="1800" dirty="0" smtClean="0"/>
              <a:t>将</a:t>
            </a:r>
            <a:r>
              <a:rPr lang="en-US" altLang="zh-CN" sz="1800" dirty="0" smtClean="0"/>
              <a:t>SS</a:t>
            </a:r>
            <a:r>
              <a:rPr lang="zh-CN" altLang="en-US" sz="1800" dirty="0" smtClean="0"/>
              <a:t>产生的</a:t>
            </a:r>
            <a:r>
              <a:rPr lang="en-US" altLang="zh-CN" sz="1800" dirty="0" smtClean="0"/>
              <a:t>2000</a:t>
            </a:r>
            <a:r>
              <a:rPr lang="zh-CN" altLang="en-US" sz="1800" dirty="0" smtClean="0"/>
              <a:t>个区域使用</a:t>
            </a:r>
            <a:r>
              <a:rPr lang="en-US" altLang="zh-CN" sz="1800" dirty="0"/>
              <a:t>fine-tune</a:t>
            </a:r>
            <a:r>
              <a:rPr lang="zh-CN" altLang="en-US" sz="1800" dirty="0"/>
              <a:t>过的</a:t>
            </a:r>
            <a:r>
              <a:rPr lang="en-US" altLang="zh-CN" sz="1800" dirty="0" err="1"/>
              <a:t>AlexNet</a:t>
            </a:r>
            <a:r>
              <a:rPr lang="zh-CN" altLang="en-US" sz="1800" dirty="0"/>
              <a:t>计算</a:t>
            </a:r>
            <a:r>
              <a:rPr lang="en-US" altLang="zh-CN" sz="1800" dirty="0"/>
              <a:t>2</a:t>
            </a:r>
            <a:r>
              <a:rPr lang="zh-CN" altLang="en-US" sz="1800" dirty="0"/>
              <a:t>种特征</a:t>
            </a:r>
          </a:p>
          <a:p>
            <a:pPr algn="just"/>
            <a:endParaRPr lang="zh-CN" altLang="en-US" sz="1800" dirty="0"/>
          </a:p>
          <a:p>
            <a:pPr marL="0" indent="0" algn="just">
              <a:buNone/>
            </a:pPr>
            <a:r>
              <a:rPr lang="zh-CN" altLang="en-US" sz="1800" dirty="0"/>
              <a:t>  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1.FC7</a:t>
            </a:r>
            <a:r>
              <a:rPr lang="zh-CN" altLang="en-US" sz="1800" dirty="0"/>
              <a:t>的特征送入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en-US" altLang="zh-CN" sz="1800" dirty="0"/>
              <a:t>SVM</a:t>
            </a:r>
            <a:r>
              <a:rPr lang="zh-CN" altLang="en-US" sz="1800" dirty="0"/>
              <a:t>分类器进行分类，每个</a:t>
            </a:r>
            <a:r>
              <a:rPr lang="en-US" altLang="zh-CN" sz="1800" dirty="0"/>
              <a:t>SS</a:t>
            </a:r>
            <a:r>
              <a:rPr lang="zh-CN" altLang="en-US" sz="1800" dirty="0"/>
              <a:t>区域都会得到</a:t>
            </a:r>
            <a:r>
              <a:rPr lang="en-US" altLang="zh-CN" sz="1800" dirty="0"/>
              <a:t>N</a:t>
            </a:r>
            <a:r>
              <a:rPr lang="zh-CN" altLang="en-US" sz="1800" dirty="0"/>
              <a:t>个类别分值，哪个类别的分值最高就认为该</a:t>
            </a:r>
            <a:r>
              <a:rPr lang="en-US" altLang="zh-CN" sz="1800" dirty="0"/>
              <a:t>Bounding box</a:t>
            </a:r>
            <a:r>
              <a:rPr lang="zh-CN" altLang="en-US" sz="1800" dirty="0"/>
              <a:t>是哪个类别；</a:t>
            </a:r>
          </a:p>
          <a:p>
            <a:pPr marL="0" indent="0" algn="just"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2.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每个类别下的所有区域进行非</a:t>
            </a:r>
            <a:r>
              <a:rPr lang="zh-CN" altLang="en-US" sz="1800" dirty="0" smtClean="0"/>
              <a:t>极大值抑制；最后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000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区域里可能剩下</a:t>
            </a:r>
            <a:r>
              <a:rPr lang="en-US" altLang="zh-CN" sz="1800" dirty="0"/>
              <a:t>3</a:t>
            </a:r>
            <a:r>
              <a:rPr lang="zh-CN" altLang="en-US" sz="1800" dirty="0"/>
              <a:t>个保存下来的</a:t>
            </a:r>
            <a:r>
              <a:rPr lang="en-US" altLang="zh-CN" sz="1800" dirty="0"/>
              <a:t>SS</a:t>
            </a:r>
            <a:r>
              <a:rPr lang="zh-CN" altLang="en-US" sz="1800" dirty="0"/>
              <a:t>区域</a:t>
            </a:r>
          </a:p>
          <a:p>
            <a:pPr marL="0" indent="0" algn="just"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3.Conv5</a:t>
            </a:r>
            <a:r>
              <a:rPr lang="zh-CN" altLang="en-US" sz="1800" dirty="0"/>
              <a:t>特征：取这</a:t>
            </a:r>
            <a:r>
              <a:rPr lang="en-US" altLang="zh-CN" sz="1800" dirty="0"/>
              <a:t>3</a:t>
            </a:r>
            <a:r>
              <a:rPr lang="zh-CN" altLang="en-US" sz="1800" dirty="0"/>
              <a:t>个的</a:t>
            </a:r>
            <a:r>
              <a:rPr lang="en-US" altLang="zh-CN" sz="1800" dirty="0"/>
              <a:t>Conv5</a:t>
            </a:r>
            <a:r>
              <a:rPr lang="zh-CN" altLang="en-US" sz="1800" dirty="0"/>
              <a:t>的特征送到回归模型获取</a:t>
            </a:r>
            <a:r>
              <a:rPr lang="en-US" altLang="zh-CN" sz="1800" dirty="0"/>
              <a:t>Bound box</a:t>
            </a:r>
            <a:r>
              <a:rPr lang="zh-CN" altLang="en-US" sz="1800" dirty="0"/>
              <a:t>的</a:t>
            </a:r>
            <a:r>
              <a:rPr lang="en-US" altLang="zh-CN" sz="1800" dirty="0"/>
              <a:t>offset</a:t>
            </a:r>
            <a:r>
              <a:rPr lang="zh-CN" altLang="en-US" sz="1800" dirty="0"/>
              <a:t>去修正原来的</a:t>
            </a:r>
            <a:r>
              <a:rPr lang="en-US" altLang="zh-CN" sz="1800" dirty="0"/>
              <a:t>SS</a:t>
            </a:r>
            <a:r>
              <a:rPr lang="zh-CN" altLang="en-US" sz="1800" dirty="0" smtClean="0"/>
              <a:t>算法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428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R-CNN</a:t>
            </a:r>
            <a:r>
              <a:rPr lang="zh-CN" altLang="en-US" sz="2800" b="1" dirty="0"/>
              <a:t>缺点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(1) </a:t>
            </a:r>
            <a:r>
              <a:rPr lang="zh-CN" altLang="en-US" sz="1800" dirty="0"/>
              <a:t>训练分为多个阶段，步骤繁琐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fine-tune + </a:t>
            </a:r>
            <a:r>
              <a:rPr lang="zh-CN" altLang="en-US" sz="1800" dirty="0" smtClean="0"/>
              <a:t>训练</a:t>
            </a:r>
            <a:r>
              <a:rPr lang="en-US" altLang="zh-CN" sz="1800" dirty="0" smtClean="0"/>
              <a:t>SVM + </a:t>
            </a:r>
            <a:r>
              <a:rPr lang="zh-CN" altLang="en-US" sz="1800" dirty="0" smtClean="0"/>
              <a:t>训练</a:t>
            </a:r>
            <a:r>
              <a:rPr lang="zh-CN" altLang="en-US" sz="1800" dirty="0"/>
              <a:t>边框回归器</a:t>
            </a:r>
          </a:p>
          <a:p>
            <a:pPr marL="0" indent="0">
              <a:buNone/>
            </a:pPr>
            <a:r>
              <a:rPr lang="en-US" altLang="zh-CN" sz="1800" dirty="0"/>
              <a:t>(2) </a:t>
            </a:r>
            <a:r>
              <a:rPr lang="zh-CN" altLang="en-US" sz="1800" dirty="0"/>
              <a:t>训练耗时，占用磁盘空间大：</a:t>
            </a:r>
            <a:r>
              <a:rPr lang="en-US" altLang="zh-CN" sz="1800" dirty="0"/>
              <a:t>5000</a:t>
            </a:r>
            <a:r>
              <a:rPr lang="zh-CN" altLang="en-US" sz="1800" dirty="0"/>
              <a:t>张图像产生几百</a:t>
            </a:r>
            <a:r>
              <a:rPr lang="en-US" altLang="zh-CN" sz="1800" dirty="0"/>
              <a:t>G</a:t>
            </a:r>
            <a:r>
              <a:rPr lang="zh-CN" altLang="en-US" sz="1800" dirty="0"/>
              <a:t>的特征文件</a:t>
            </a:r>
          </a:p>
          <a:p>
            <a:pPr marL="0" indent="0">
              <a:buNone/>
            </a:pPr>
            <a:r>
              <a:rPr lang="en-US" altLang="zh-CN" sz="1800" dirty="0"/>
              <a:t>(3) </a:t>
            </a:r>
            <a:r>
              <a:rPr lang="zh-CN" altLang="en-US" sz="1800" dirty="0"/>
              <a:t>速度慢</a:t>
            </a:r>
            <a:r>
              <a:rPr lang="en-US" altLang="zh-CN" sz="1800" dirty="0"/>
              <a:t>: </a:t>
            </a:r>
            <a:r>
              <a:rPr lang="zh-CN" altLang="en-US" sz="1800" dirty="0"/>
              <a:t>使用</a:t>
            </a:r>
            <a:r>
              <a:rPr lang="en-US" altLang="zh-CN" sz="1800" dirty="0"/>
              <a:t>GPU, VGG16</a:t>
            </a:r>
            <a:r>
              <a:rPr lang="zh-CN" altLang="en-US" sz="1800" dirty="0"/>
              <a:t>模型处理一张图像需要</a:t>
            </a:r>
            <a:r>
              <a:rPr lang="en-US" altLang="zh-CN" sz="1800" dirty="0"/>
              <a:t>47s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(4) </a:t>
            </a:r>
            <a:r>
              <a:rPr lang="zh-CN" altLang="en-US" sz="1800" dirty="0"/>
              <a:t>测试速度慢：每个候选区域需要运行整个前向</a:t>
            </a:r>
            <a:r>
              <a:rPr lang="en-US" altLang="zh-CN" sz="1800" dirty="0"/>
              <a:t>CNN</a:t>
            </a:r>
            <a:r>
              <a:rPr lang="zh-CN" altLang="en-US" sz="1800" dirty="0"/>
              <a:t>计算</a:t>
            </a:r>
          </a:p>
          <a:p>
            <a:pPr marL="0" indent="0">
              <a:buNone/>
            </a:pPr>
            <a:r>
              <a:rPr lang="en-US" altLang="zh-CN" sz="1800" dirty="0"/>
              <a:t>(5) SVM</a:t>
            </a:r>
            <a:r>
              <a:rPr lang="zh-CN" altLang="en-US" sz="1800" dirty="0"/>
              <a:t>和回归是事后操作：在</a:t>
            </a:r>
            <a:r>
              <a:rPr lang="en-US" altLang="zh-CN" sz="1800" dirty="0"/>
              <a:t>SVM</a:t>
            </a:r>
            <a:r>
              <a:rPr lang="zh-CN" altLang="en-US" sz="1800" dirty="0"/>
              <a:t>和回归过程中</a:t>
            </a:r>
            <a:r>
              <a:rPr lang="en-US" altLang="zh-CN" sz="1800" dirty="0"/>
              <a:t>CNN</a:t>
            </a:r>
            <a:r>
              <a:rPr lang="zh-CN" altLang="en-US" sz="1800" dirty="0"/>
              <a:t>特征没有被学习</a:t>
            </a:r>
            <a:r>
              <a:rPr lang="zh-CN" altLang="en-US" sz="1800" dirty="0" smtClean="0"/>
              <a:t>更新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65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543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35</cp:revision>
  <dcterms:created xsi:type="dcterms:W3CDTF">2019-01-07T15:21:41Z</dcterms:created>
  <dcterms:modified xsi:type="dcterms:W3CDTF">2019-03-26T15:14:49Z</dcterms:modified>
</cp:coreProperties>
</file>