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1" r:id="rId3"/>
    <p:sldId id="257" r:id="rId4"/>
    <p:sldId id="297" r:id="rId5"/>
    <p:sldId id="302" r:id="rId6"/>
    <p:sldId id="303" r:id="rId7"/>
    <p:sldId id="305" r:id="rId8"/>
    <p:sldId id="304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01"/>
            <p14:sldId id="257"/>
            <p14:sldId id="297"/>
            <p14:sldId id="302"/>
            <p14:sldId id="303"/>
            <p14:sldId id="305"/>
            <p14:sldId id="304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3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0524-D625-F045-93A7-563D3D8349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量化分布，在校准数据集上运行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FP32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推理。收集激活的直方图，并生成一组具有不同阈值的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位表示法，并选择具有最少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散度的表示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0524-D625-F045-93A7-563D3D8349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zhihu.com/?target=https%3A//en.wikipedia.org/wiki/Kullback%25E2%2580%2593Leibler_diverg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81896-5905-46D3-9F36-831B8AD8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E79FF-280A-427B-885F-26E23D19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硬件层面：</a:t>
            </a:r>
            <a:r>
              <a:rPr lang="en-US" altLang="zh-CN" dirty="0" err="1"/>
              <a:t>gpu</a:t>
            </a:r>
            <a:r>
              <a:rPr lang="zh-CN" altLang="en-US" dirty="0"/>
              <a:t>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 err="1"/>
              <a:t>tensorrt</a:t>
            </a:r>
            <a:r>
              <a:rPr lang="en-US" altLang="zh-CN" dirty="0"/>
              <a:t> int8</a:t>
            </a:r>
            <a:r>
              <a:rPr lang="zh-CN" altLang="en-US" dirty="0"/>
              <a:t>量化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，首先选取 </a:t>
            </a:r>
            <a:r>
              <a:rPr lang="en-US" altLang="zh-CN" dirty="0"/>
              <a:t>calibration </a:t>
            </a:r>
            <a:r>
              <a:rPr lang="zh-CN" altLang="en-US" dirty="0"/>
              <a:t>数据集（校验集）。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，将</a:t>
            </a:r>
            <a:r>
              <a:rPr lang="en-US" altLang="zh-CN" dirty="0" err="1"/>
              <a:t>tensorrt</a:t>
            </a:r>
            <a:r>
              <a:rPr lang="zh-CN" altLang="en-US" dirty="0"/>
              <a:t>用于检验集推理。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对于每一层都有</a:t>
            </a:r>
            <a:r>
              <a:rPr lang="en-US" altLang="zh-CN" dirty="0"/>
              <a:t>activation</a:t>
            </a:r>
            <a:r>
              <a:rPr lang="zh-CN" altLang="en-US" dirty="0"/>
              <a:t>值，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，校验集选择需要有代表性。类别</a:t>
            </a:r>
            <a:r>
              <a:rPr lang="en-US" altLang="zh-CN" dirty="0"/>
              <a:t>/</a:t>
            </a:r>
            <a:r>
              <a:rPr lang="zh-CN" altLang="en-US" dirty="0"/>
              <a:t>数量</a:t>
            </a:r>
            <a:r>
              <a:rPr lang="en-US" altLang="zh-CN" dirty="0"/>
              <a:t>/</a:t>
            </a:r>
            <a:r>
              <a:rPr lang="zh-CN" altLang="en-US" dirty="0"/>
              <a:t>代表性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batchsteam</a:t>
            </a:r>
            <a:r>
              <a:rPr lang="en-US" altLang="zh-CN" dirty="0"/>
              <a:t> </a:t>
            </a:r>
            <a:r>
              <a:rPr lang="zh-CN" altLang="en-US" dirty="0"/>
              <a:t>类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batchfiles</a:t>
            </a:r>
            <a:r>
              <a:rPr lang="zh-CN" altLang="en-US" dirty="0"/>
              <a:t>：</a:t>
            </a:r>
            <a:r>
              <a:rPr lang="en-US" altLang="zh-CN" dirty="0" err="1"/>
              <a:t>caffe</a:t>
            </a:r>
            <a:r>
              <a:rPr lang="en-US" altLang="zh-CN" dirty="0"/>
              <a:t>  </a:t>
            </a:r>
            <a:r>
              <a:rPr lang="zh-CN" altLang="en-US" dirty="0"/>
              <a:t>四维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/>
              <a:t>这个很关键。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51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F8B4E-AB0A-4478-9FEE-CDD2E5A8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神经网络量化介绍</a:t>
            </a:r>
            <a:br>
              <a:rPr lang="en-US" altLang="zh-CN" dirty="0">
                <a:solidFill>
                  <a:srgbClr val="92D05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1E353-D6FF-48D4-8CC1-C56C05A3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INT 8 </a:t>
            </a:r>
            <a:r>
              <a:rPr lang="zh-CN" altLang="en-US"/>
              <a:t>计算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3DE4CE-56F4-4EFB-8A25-9E333657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6E15-E3D3-46A8-93CD-4A5ED9FA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42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神经网络模型优化方式</a:t>
            </a:r>
            <a:br>
              <a:rPr lang="en-US" altLang="zh-CN" dirty="0">
                <a:solidFill>
                  <a:srgbClr val="92D05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8BEB2-565B-45D8-B773-C7A6234F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544"/>
            <a:ext cx="6951526" cy="5188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算法层面</a:t>
            </a:r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basemodel</a:t>
            </a:r>
            <a:r>
              <a:rPr lang="zh-CN" altLang="en-US" sz="1600" dirty="0"/>
              <a:t>轻量化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vgg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resnet</a:t>
            </a:r>
            <a:r>
              <a:rPr lang="en-US" altLang="zh-CN" sz="1600" dirty="0"/>
              <a:t>/inception/</a:t>
            </a:r>
            <a:r>
              <a:rPr lang="en-US" altLang="zh-CN" sz="1600" dirty="0" err="1"/>
              <a:t>mobilenet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，特定场景用特定的算法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(</a:t>
            </a:r>
            <a:r>
              <a:rPr lang="zh-CN" altLang="en-US" sz="1600" dirty="0"/>
              <a:t>文字检测</a:t>
            </a:r>
            <a:r>
              <a:rPr lang="en-US" altLang="zh-CN" sz="1600" dirty="0"/>
              <a:t>/</a:t>
            </a:r>
            <a:r>
              <a:rPr lang="zh-CN" altLang="en-US" sz="1600" dirty="0"/>
              <a:t>人脸检测</a:t>
            </a:r>
            <a:r>
              <a:rPr lang="en-US" altLang="zh-CN" sz="1600" dirty="0"/>
              <a:t>/</a:t>
            </a:r>
            <a:r>
              <a:rPr lang="zh-CN" altLang="en-US" sz="1600" dirty="0"/>
              <a:t>行人检测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ssd</a:t>
            </a:r>
            <a:r>
              <a:rPr lang="en-US" altLang="zh-CN" sz="1600" dirty="0"/>
              <a:t>/yolo/</a:t>
            </a:r>
            <a:r>
              <a:rPr lang="en-US" altLang="zh-CN" sz="1600" dirty="0" err="1"/>
              <a:t>fasterrcnn</a:t>
            </a:r>
            <a:endParaRPr lang="en-US" altLang="zh-CN" sz="1600" dirty="0"/>
          </a:p>
          <a:p>
            <a:r>
              <a:rPr lang="en-US" altLang="zh-CN" sz="1600" dirty="0"/>
              <a:t>3,  </a:t>
            </a:r>
            <a:r>
              <a:rPr lang="zh-CN" altLang="en-US" sz="1600" dirty="0"/>
              <a:t>低精度模型 （</a:t>
            </a:r>
            <a:r>
              <a:rPr lang="en-US" altLang="zh-CN" sz="1600" dirty="0"/>
              <a:t>8 bit</a:t>
            </a:r>
            <a:r>
              <a:rPr lang="zh-CN" altLang="en-US" sz="1600" dirty="0"/>
              <a:t>量化）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， 模型裁剪</a:t>
            </a:r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硬件层面</a:t>
            </a:r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硬件条件充分利用 内存管理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cuda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cudnn</a:t>
            </a:r>
            <a:r>
              <a:rPr lang="zh-CN" altLang="en-US" sz="1600" dirty="0"/>
              <a:t>优化，减少开销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充分利用多线程</a:t>
            </a:r>
            <a:r>
              <a:rPr lang="en-US" altLang="zh-CN" sz="1600" dirty="0"/>
              <a:t>/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batchsize</a:t>
            </a:r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</a:t>
            </a:r>
            <a:r>
              <a:rPr lang="en-US" altLang="zh-CN" sz="1600" dirty="0"/>
              <a:t>scaling/padding/pooling/</a:t>
            </a:r>
            <a:r>
              <a:rPr lang="zh-CN" altLang="en-US" sz="1600" dirty="0"/>
              <a:t>减均值</a:t>
            </a:r>
            <a:r>
              <a:rPr lang="en-US" altLang="zh-CN" sz="1600" dirty="0"/>
              <a:t>/</a:t>
            </a:r>
            <a:r>
              <a:rPr lang="zh-CN" altLang="en-US" sz="1600" dirty="0"/>
              <a:t>通道变换等操作进行向量优化。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视频流解码</a:t>
            </a:r>
            <a:r>
              <a:rPr lang="en-US" altLang="zh-CN" sz="1600" dirty="0"/>
              <a:t>/</a:t>
            </a:r>
            <a:r>
              <a:rPr lang="zh-CN" altLang="en-US" sz="1600" dirty="0"/>
              <a:t>硬件解码</a:t>
            </a:r>
            <a:r>
              <a:rPr lang="en-US" altLang="zh-CN" sz="1600" dirty="0"/>
              <a:t>/</a:t>
            </a:r>
            <a:r>
              <a:rPr lang="zh-CN" altLang="en-US" sz="1600" dirty="0"/>
              <a:t>颜色空间转换。</a:t>
            </a:r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后处理优化</a:t>
            </a:r>
            <a:endParaRPr lang="en-US" altLang="zh-CN" sz="1600" dirty="0"/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83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CD339-A861-4BF4-A745-EFA5F8AE3A6D}"/>
              </a:ext>
            </a:extLst>
          </p:cNvPr>
          <p:cNvSpPr txBox="1"/>
          <p:nvPr/>
        </p:nvSpPr>
        <p:spPr>
          <a:xfrm>
            <a:off x="854889" y="1119267"/>
            <a:ext cx="8984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>
              <a:solidFill>
                <a:srgbClr val="92D050"/>
              </a:solidFill>
            </a:endParaRPr>
          </a:p>
          <a:p>
            <a:r>
              <a:rPr lang="zh-CN" altLang="en-US" sz="3600" dirty="0">
                <a:solidFill>
                  <a:srgbClr val="92D050"/>
                </a:solidFill>
              </a:rPr>
              <a:t>神经网络量化介绍</a:t>
            </a:r>
            <a:endParaRPr lang="en-US" altLang="zh-CN" sz="36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3600" dirty="0">
              <a:solidFill>
                <a:srgbClr val="92D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现有的深度学习框架 比如：</a:t>
            </a:r>
            <a:r>
              <a:rPr lang="en-US" altLang="zh-CN" dirty="0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Caffe</a:t>
            </a:r>
            <a:r>
              <a:rPr lang="zh-CN" altLang="en-US" dirty="0"/>
              <a:t>， </a:t>
            </a:r>
            <a:r>
              <a:rPr lang="en-US" altLang="zh-CN" dirty="0" err="1"/>
              <a:t>pytorch</a:t>
            </a:r>
            <a:r>
              <a:rPr lang="zh-CN" altLang="en-US" dirty="0"/>
              <a:t>等，在训练一个深度神经网络时，往往都会使用 </a:t>
            </a:r>
            <a:r>
              <a:rPr lang="en-US" altLang="zh-CN" dirty="0"/>
              <a:t>float 32</a:t>
            </a:r>
            <a:r>
              <a:rPr lang="zh-CN" altLang="en-US" dirty="0"/>
              <a:t>（</a:t>
            </a:r>
            <a:r>
              <a:rPr lang="en-US" altLang="zh-CN" dirty="0"/>
              <a:t>Full Precise </a:t>
            </a:r>
            <a:r>
              <a:rPr lang="zh-CN" altLang="en-US" dirty="0"/>
              <a:t>，简称</a:t>
            </a:r>
            <a:r>
              <a:rPr lang="en-US" altLang="zh-CN" dirty="0"/>
              <a:t>FP32</a:t>
            </a:r>
            <a:r>
              <a:rPr lang="zh-CN" altLang="en-US" dirty="0"/>
              <a:t>）的数据精度来表示权值、偏置等。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但是如果一个网络很深的话，比如像</a:t>
            </a:r>
            <a:r>
              <a:rPr lang="en-US" altLang="zh-CN" dirty="0"/>
              <a:t>VGG</a:t>
            </a:r>
            <a:r>
              <a:rPr lang="zh-CN" altLang="en-US" dirty="0"/>
              <a:t>，</a:t>
            </a:r>
            <a:r>
              <a:rPr lang="en-US" altLang="zh-CN" dirty="0" err="1"/>
              <a:t>ResNet</a:t>
            </a:r>
            <a:r>
              <a:rPr lang="zh-CN" altLang="en-US" dirty="0"/>
              <a:t>这种，网络参数是极其多的，计算量就更多了如此多的计算量，如果中间值都使用 </a:t>
            </a:r>
            <a:r>
              <a:rPr lang="en-US" altLang="zh-CN" dirty="0"/>
              <a:t>FP 32</a:t>
            </a:r>
            <a:r>
              <a:rPr lang="zh-CN" altLang="en-US" dirty="0"/>
              <a:t>的精度来计算的话，势必会很费时间。</a:t>
            </a:r>
            <a:endParaRPr lang="en-US" altLang="zh-CN" dirty="0"/>
          </a:p>
          <a:p>
            <a:pPr lvl="1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DA0F81-E0FF-4765-BFA3-1BFA9B8D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76" y="2187526"/>
            <a:ext cx="7279187" cy="32496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16B0F7-8E9D-4FD7-ACD3-652618A47EC0}"/>
              </a:ext>
            </a:extLst>
          </p:cNvPr>
          <p:cNvSpPr/>
          <p:nvPr/>
        </p:nvSpPr>
        <p:spPr>
          <a:xfrm>
            <a:off x="741902" y="1193967"/>
            <a:ext cx="7647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        把原来的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float 32bit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的卷积操作（乘加指令）转换为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int8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的卷积操作，这样计算就变为原来的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1/4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A6FF6-14F3-4F55-B664-DDEB09D79966}"/>
              </a:ext>
            </a:extLst>
          </p:cNvPr>
          <p:cNvSpPr/>
          <p:nvPr/>
        </p:nvSpPr>
        <p:spPr>
          <a:xfrm>
            <a:off x="2337582" y="5784391"/>
            <a:ext cx="1369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MathJax_Math-italic"/>
              </a:rPr>
              <a:t>T</a:t>
            </a:r>
            <a:r>
              <a:rPr lang="en-US" altLang="zh-CN" sz="2400" dirty="0">
                <a:solidFill>
                  <a:srgbClr val="555555"/>
                </a:solidFill>
                <a:latin typeface="MathJax_Main"/>
              </a:rPr>
              <a:t>= </a:t>
            </a:r>
            <a:r>
              <a:rPr lang="en-US" altLang="zh-CN" sz="2400" dirty="0">
                <a:solidFill>
                  <a:srgbClr val="555555"/>
                </a:solidFill>
                <a:latin typeface="MathJax_Math-italic"/>
              </a:rPr>
              <a:t>sf </a:t>
            </a:r>
            <a:r>
              <a:rPr lang="en-US" altLang="zh-CN" sz="2400" dirty="0">
                <a:solidFill>
                  <a:srgbClr val="555555"/>
                </a:solidFill>
                <a:latin typeface="MathJax_Main"/>
              </a:rPr>
              <a:t>∗ </a:t>
            </a:r>
            <a:r>
              <a:rPr lang="en-US" altLang="zh-CN" sz="2400" dirty="0">
                <a:solidFill>
                  <a:srgbClr val="555555"/>
                </a:solidFill>
                <a:latin typeface="MathJax_Math-italic"/>
              </a:rPr>
              <a:t>t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58D50-D193-4B61-BA6A-58052A44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79" y="361364"/>
            <a:ext cx="8596668" cy="688119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dirty="0"/>
              <a:t>简单的将一个</a:t>
            </a:r>
            <a:r>
              <a:rPr lang="en-US" altLang="zh-CN" sz="7200" dirty="0"/>
              <a:t>tensor </a:t>
            </a:r>
            <a:r>
              <a:rPr lang="zh-CN" altLang="en-US" sz="7200" dirty="0"/>
              <a:t>中的 </a:t>
            </a:r>
            <a:r>
              <a:rPr lang="en-US" altLang="zh-CN" sz="7200" dirty="0"/>
              <a:t>-|max| </a:t>
            </a:r>
            <a:r>
              <a:rPr lang="zh-CN" altLang="en-US" sz="7200" dirty="0"/>
              <a:t>和 </a:t>
            </a:r>
            <a:r>
              <a:rPr lang="en-US" altLang="zh-CN" sz="7200" dirty="0"/>
              <a:t>|max| FP32 value </a:t>
            </a:r>
            <a:r>
              <a:rPr lang="zh-CN" altLang="en-US" sz="7200" dirty="0"/>
              <a:t>映射为 </a:t>
            </a:r>
            <a:r>
              <a:rPr lang="en-US" altLang="zh-CN" sz="7200" dirty="0"/>
              <a:t>-127 </a:t>
            </a:r>
            <a:r>
              <a:rPr lang="zh-CN" altLang="en-US" sz="7200" dirty="0"/>
              <a:t>和 </a:t>
            </a:r>
            <a:r>
              <a:rPr lang="en-US" altLang="zh-CN" sz="7200" dirty="0"/>
              <a:t>127 </a:t>
            </a:r>
            <a:r>
              <a:rPr lang="zh-CN" altLang="en-US" sz="7200" dirty="0"/>
              <a:t>，中间值按照线性关系进行映射。</a:t>
            </a:r>
            <a:endParaRPr lang="en-US" altLang="zh-CN" sz="7200" dirty="0"/>
          </a:p>
          <a:p>
            <a:pPr marL="0" indent="0">
              <a:buNone/>
            </a:pPr>
            <a:endParaRPr lang="en-US" altLang="zh-CN" sz="5600" dirty="0"/>
          </a:p>
          <a:p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不是将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±|max| 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映射为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±127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，而是存在一个 阈值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|T| 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，将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±|T| 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映射为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±127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，显然这里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|T|&lt;|max|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。超出 阈值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±|T| 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外的直接映射为阈值 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±127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。比如上图中的三个红色点，直接映射为</a:t>
            </a:r>
            <a:r>
              <a:rPr lang="en-US" altLang="zh-CN" sz="7200" dirty="0">
                <a:solidFill>
                  <a:srgbClr val="555555"/>
                </a:solidFill>
                <a:latin typeface="Lato"/>
              </a:rPr>
              <a:t>-127</a:t>
            </a:r>
            <a:r>
              <a:rPr lang="zh-CN" altLang="en-US" sz="7200" dirty="0">
                <a:solidFill>
                  <a:srgbClr val="555555"/>
                </a:solidFill>
                <a:latin typeface="Lato"/>
              </a:rPr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5D7243-6431-45AC-9AEB-93FEE688B4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33" y="2656653"/>
            <a:ext cx="6907024" cy="26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5B3DC72-7886-4FE1-A7F5-BAF1316F4611}"/>
              </a:ext>
            </a:extLst>
          </p:cNvPr>
          <p:cNvSpPr/>
          <p:nvPr/>
        </p:nvSpPr>
        <p:spPr>
          <a:xfrm>
            <a:off x="975061" y="1009133"/>
            <a:ext cx="4438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</a:rPr>
              <a:t>量化阈值</a:t>
            </a:r>
            <a:r>
              <a:rPr lang="en-US" altLang="zh-CN" sz="2400" dirty="0">
                <a:solidFill>
                  <a:srgbClr val="92D050"/>
                </a:solidFill>
              </a:rPr>
              <a:t>T</a:t>
            </a:r>
            <a:r>
              <a:rPr lang="zh-CN" altLang="en-US" sz="2400" dirty="0">
                <a:solidFill>
                  <a:srgbClr val="92D050"/>
                </a:solidFill>
              </a:rPr>
              <a:t>的选取</a:t>
            </a:r>
            <a:endParaRPr lang="en-US" altLang="zh-CN" sz="2400" dirty="0">
              <a:solidFill>
                <a:srgbClr val="92D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2E125A-1D8B-4EAE-943B-CEEC0D8EEBB1}"/>
              </a:ext>
            </a:extLst>
          </p:cNvPr>
          <p:cNvSpPr/>
          <p:nvPr/>
        </p:nvSpPr>
        <p:spPr>
          <a:xfrm>
            <a:off x="870856" y="1814400"/>
            <a:ext cx="8157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NVIDIA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选择的是</a:t>
            </a:r>
            <a:r>
              <a:rPr lang="en-US" altLang="zh-CN" dirty="0">
                <a:latin typeface="-apple-system"/>
                <a:hlinkClick r:id="rId3"/>
              </a:rPr>
              <a:t>KL-divergence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，其实就是相对熵，那为什么要选择相对熵呢？因为相对熵表述的就是两个分布的差异程度，就是量化前后两个分布的差异程度，差异最小就是最好的了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~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因此问题转换为求相对熵的最小值！</a:t>
            </a:r>
            <a:endParaRPr lang="zh-CN" altLang="en-US" dirty="0"/>
          </a:p>
        </p:txBody>
      </p:sp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25C699E9-7745-4F39-A933-933F2FDD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35" y="2997843"/>
            <a:ext cx="5498046" cy="104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B03CBC-69CD-4168-8371-633846CD6624}"/>
              </a:ext>
            </a:extLst>
          </p:cNvPr>
          <p:cNvSpPr/>
          <p:nvPr/>
        </p:nvSpPr>
        <p:spPr>
          <a:xfrm>
            <a:off x="537027" y="4710615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000" dirty="0"/>
              <a:t>选取阈值</a:t>
            </a:r>
            <a:r>
              <a:rPr lang="en-US" altLang="zh-CN" sz="2000" dirty="0"/>
              <a:t>T</a:t>
            </a:r>
            <a:r>
              <a:rPr lang="zh-CN" altLang="en-US" sz="2000" dirty="0"/>
              <a:t>的过程</a:t>
            </a:r>
            <a:endParaRPr lang="en-US" altLang="zh-CN" sz="2000" dirty="0"/>
          </a:p>
          <a:p>
            <a:pPr lvl="2"/>
            <a:r>
              <a:rPr lang="zh-CN" altLang="en-US" dirty="0"/>
              <a:t>收集激活值的直方图；</a:t>
            </a:r>
          </a:p>
          <a:p>
            <a:pPr lvl="2"/>
            <a:r>
              <a:rPr lang="zh-CN" altLang="en-US" dirty="0"/>
              <a:t>基于不同的阀值产生不同的量化分布；</a:t>
            </a:r>
          </a:p>
          <a:p>
            <a:pPr lvl="2"/>
            <a:r>
              <a:rPr lang="zh-CN" altLang="en-US" dirty="0"/>
              <a:t>然后计算每个分布与原分布的相对熵，然后选择熵最少的一个，也就是跟原分布最像的一个。</a:t>
            </a:r>
          </a:p>
        </p:txBody>
      </p:sp>
    </p:spTree>
    <p:extLst>
      <p:ext uri="{BB962C8B-B14F-4D97-AF65-F5344CB8AC3E}">
        <p14:creationId xmlns:p14="http://schemas.microsoft.com/office/powerpoint/2010/main" val="281547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C4BB-D181-4E91-9D09-E7D7CCA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868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Teensorrt</a:t>
            </a:r>
            <a:r>
              <a:rPr lang="en-US" altLang="zh-CN" sz="4000" dirty="0"/>
              <a:t> int8</a:t>
            </a:r>
            <a:r>
              <a:rPr lang="zh-CN" altLang="en-US" sz="4000" dirty="0"/>
              <a:t>量化过程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05F8CD-6D3E-4827-80D3-B5C19B10E686}"/>
              </a:ext>
            </a:extLst>
          </p:cNvPr>
          <p:cNvSpPr/>
          <p:nvPr/>
        </p:nvSpPr>
        <p:spPr>
          <a:xfrm>
            <a:off x="864141" y="136036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你需要准备：</a:t>
            </a:r>
          </a:p>
          <a:p>
            <a:pPr lvl="1"/>
            <a:r>
              <a:rPr lang="zh-CN" altLang="en-US" sz="2000" dirty="0"/>
              <a:t>一个已经训练好的</a:t>
            </a:r>
            <a:r>
              <a:rPr lang="en-US" altLang="zh-CN" sz="2000" dirty="0"/>
              <a:t>FP32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caffemodel</a:t>
            </a:r>
            <a:endParaRPr lang="en-US" altLang="zh-CN" sz="2000" dirty="0"/>
          </a:p>
          <a:p>
            <a:pPr lvl="1"/>
            <a:r>
              <a:rPr lang="zh-CN" altLang="en-US" sz="2000" dirty="0"/>
              <a:t>校准集（选取你数据集中部分图片）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A7F5D-193F-4BD3-9A8D-E56068966CC3}"/>
              </a:ext>
            </a:extLst>
          </p:cNvPr>
          <p:cNvSpPr/>
          <p:nvPr/>
        </p:nvSpPr>
        <p:spPr>
          <a:xfrm>
            <a:off x="864141" y="3152400"/>
            <a:ext cx="6835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FP32</a:t>
            </a:r>
            <a:r>
              <a:rPr lang="zh-CN" altLang="en-US" sz="2000" dirty="0"/>
              <a:t>上对校准数据集进行运行推断</a:t>
            </a:r>
          </a:p>
          <a:p>
            <a:pPr lvl="1"/>
            <a:r>
              <a:rPr lang="zh-CN" altLang="en-US" sz="2000" dirty="0"/>
              <a:t>对每一层收集需要的数据</a:t>
            </a:r>
            <a:r>
              <a:rPr lang="en-US" altLang="zh-CN" sz="2000" dirty="0"/>
              <a:t>(</a:t>
            </a:r>
            <a:r>
              <a:rPr lang="zh-CN" altLang="en-US" sz="2000" dirty="0"/>
              <a:t>不同阈值下的</a:t>
            </a:r>
            <a:r>
              <a:rPr lang="en-US" altLang="zh-CN" sz="2000" dirty="0"/>
              <a:t>KL</a:t>
            </a:r>
            <a:r>
              <a:rPr lang="zh-CN" altLang="en-US" sz="2000" dirty="0"/>
              <a:t>量化分布图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运行矫正算法</a:t>
            </a:r>
            <a:r>
              <a:rPr lang="en-US" altLang="zh-CN" sz="2000" dirty="0"/>
              <a:t>, </a:t>
            </a:r>
            <a:r>
              <a:rPr lang="zh-CN" altLang="en-US" sz="2000" dirty="0"/>
              <a:t>优化</a:t>
            </a:r>
            <a:r>
              <a:rPr lang="en-US" altLang="zh-CN" sz="2000" dirty="0"/>
              <a:t>scale</a:t>
            </a:r>
            <a:r>
              <a:rPr lang="zh-CN" altLang="en-US" sz="2000" dirty="0"/>
              <a:t>系数和阈值</a:t>
            </a:r>
            <a:r>
              <a:rPr lang="en-US" altLang="zh-CN" sz="2000" dirty="0"/>
              <a:t>T.</a:t>
            </a:r>
            <a:endParaRPr lang="zh-CN" altLang="en-US" sz="2000" dirty="0"/>
          </a:p>
          <a:p>
            <a:pPr lvl="1"/>
            <a:r>
              <a:rPr lang="zh-CN" altLang="en-US" sz="2000" dirty="0"/>
              <a:t>量化</a:t>
            </a:r>
            <a:r>
              <a:rPr lang="en-US" altLang="zh-CN" sz="2000" dirty="0"/>
              <a:t>FP32</a:t>
            </a:r>
            <a:r>
              <a:rPr lang="zh-CN" altLang="en-US" sz="2000" dirty="0"/>
              <a:t>权值到</a:t>
            </a:r>
            <a:r>
              <a:rPr lang="en-US" altLang="zh-CN" sz="2000" dirty="0"/>
              <a:t>INT8</a:t>
            </a:r>
          </a:p>
          <a:p>
            <a:pPr lvl="1"/>
            <a:r>
              <a:rPr lang="zh-CN" altLang="en-US" sz="2000" dirty="0"/>
              <a:t>产生</a:t>
            </a:r>
            <a:r>
              <a:rPr lang="en-US" altLang="zh-CN" sz="2000" dirty="0" err="1"/>
              <a:t>CalibrationTable</a:t>
            </a:r>
            <a:r>
              <a:rPr lang="zh-CN" altLang="en-US" sz="2000" dirty="0"/>
              <a:t>和</a:t>
            </a:r>
            <a:r>
              <a:rPr lang="en-US" altLang="zh-CN" sz="2000" dirty="0"/>
              <a:t>INT8 execution engine</a:t>
            </a:r>
          </a:p>
          <a:p>
            <a:pPr lvl="1"/>
            <a:endParaRPr lang="en-US" altLang="zh-CN" sz="2000" dirty="0"/>
          </a:p>
          <a:p>
            <a:r>
              <a:rPr lang="zh-CN" altLang="en-US" sz="2000" dirty="0"/>
              <a:t>最后就是用量化好的</a:t>
            </a:r>
            <a:r>
              <a:rPr lang="en-US" altLang="zh-CN" sz="2000" dirty="0"/>
              <a:t>INT8 execution engine</a:t>
            </a:r>
            <a:r>
              <a:rPr lang="zh-CN" altLang="en-US" sz="2000" dirty="0"/>
              <a:t>执行推理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30C750-FF35-4632-B004-DB5A81231533}"/>
              </a:ext>
            </a:extLst>
          </p:cNvPr>
          <p:cNvSpPr/>
          <p:nvPr/>
        </p:nvSpPr>
        <p:spPr>
          <a:xfrm>
            <a:off x="864141" y="2849792"/>
            <a:ext cx="214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Tensorrt</a:t>
            </a:r>
            <a:r>
              <a:rPr lang="zh-CN" altLang="en-US" sz="2000" dirty="0"/>
              <a:t>的工作：</a:t>
            </a:r>
          </a:p>
        </p:txBody>
      </p:sp>
    </p:spTree>
    <p:extLst>
      <p:ext uri="{BB962C8B-B14F-4D97-AF65-F5344CB8AC3E}">
        <p14:creationId xmlns:p14="http://schemas.microsoft.com/office/powerpoint/2010/main" val="316722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8E38-A114-420B-B8A6-23FA9CF9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76" y="693633"/>
            <a:ext cx="2493156" cy="1320800"/>
          </a:xfrm>
        </p:spPr>
        <p:txBody>
          <a:bodyPr/>
          <a:lstStyle/>
          <a:p>
            <a:r>
              <a:rPr lang="zh-CN" altLang="en-US" dirty="0"/>
              <a:t>量化前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E7D722-827B-4428-BBFE-5AD7602D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73" y="1930400"/>
            <a:ext cx="5175249" cy="38814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7EF495-4FE8-4916-A82F-38142D64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00" y="2248759"/>
            <a:ext cx="4572000" cy="3429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82D7A4C-76AC-46AC-88D3-1D5A89112E17}"/>
              </a:ext>
            </a:extLst>
          </p:cNvPr>
          <p:cNvSpPr txBox="1">
            <a:spLocks/>
          </p:cNvSpPr>
          <p:nvPr/>
        </p:nvSpPr>
        <p:spPr>
          <a:xfrm>
            <a:off x="7421390" y="744433"/>
            <a:ext cx="249315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量化后</a:t>
            </a:r>
          </a:p>
        </p:txBody>
      </p:sp>
    </p:spTree>
    <p:extLst>
      <p:ext uri="{BB962C8B-B14F-4D97-AF65-F5344CB8AC3E}">
        <p14:creationId xmlns:p14="http://schemas.microsoft.com/office/powerpoint/2010/main" val="1659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DDC39-70A0-4EEE-88DD-8EF20602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30FBE-CBB7-4BC9-9410-6BD6CF2E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714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1,tensort</a:t>
            </a:r>
            <a:r>
              <a:rPr lang="zh-CN" altLang="en-US" dirty="0"/>
              <a:t>关键对不同平台使用不同优化方式，选区适当的</a:t>
            </a:r>
            <a:r>
              <a:rPr lang="en-US" altLang="zh-CN" dirty="0"/>
              <a:t>kernel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，显存动态管理。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layer </a:t>
            </a:r>
            <a:r>
              <a:rPr lang="zh-CN" altLang="en-US" dirty="0"/>
              <a:t>融合</a:t>
            </a:r>
            <a:r>
              <a:rPr lang="en-US" altLang="zh-CN" dirty="0"/>
              <a:t>/tensor</a:t>
            </a:r>
            <a:r>
              <a:rPr lang="zh-CN" altLang="en-US" dirty="0"/>
              <a:t>融合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卷积</a:t>
            </a:r>
            <a:r>
              <a:rPr lang="en-US" altLang="zh-CN" dirty="0"/>
              <a:t>+</a:t>
            </a:r>
            <a:r>
              <a:rPr lang="en-US" altLang="zh-CN" dirty="0" err="1"/>
              <a:t>bias+relu</a:t>
            </a:r>
            <a:r>
              <a:rPr lang="en-US" altLang="zh-CN" dirty="0"/>
              <a:t>(</a:t>
            </a:r>
            <a:r>
              <a:rPr lang="zh-CN" altLang="en-US" dirty="0"/>
              <a:t>或者卷积</a:t>
            </a:r>
            <a:r>
              <a:rPr lang="en-US" altLang="zh-CN" dirty="0"/>
              <a:t>+</a:t>
            </a:r>
            <a:r>
              <a:rPr lang="en-US" altLang="zh-CN" dirty="0" err="1"/>
              <a:t>bias+bn+relu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layer </a:t>
            </a:r>
            <a:r>
              <a:rPr lang="zh-CN" altLang="en-US" dirty="0"/>
              <a:t>融合，比如</a:t>
            </a:r>
            <a:r>
              <a:rPr lang="en-US" altLang="zh-CN" dirty="0"/>
              <a:t>vgg19 </a:t>
            </a:r>
            <a:r>
              <a:rPr lang="zh-CN" altLang="en-US" dirty="0"/>
              <a:t>融合之前为</a:t>
            </a:r>
            <a:r>
              <a:rPr lang="en-US" altLang="zh-CN" dirty="0"/>
              <a:t>46</a:t>
            </a:r>
            <a:r>
              <a:rPr lang="zh-CN" altLang="en-US" dirty="0"/>
              <a:t>层，融合之后可以达到</a:t>
            </a:r>
            <a:r>
              <a:rPr lang="en-US" altLang="zh-CN" dirty="0"/>
              <a:t>27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zh-CN" altLang="en-US" dirty="0"/>
              <a:t>层数减少，</a:t>
            </a:r>
            <a:r>
              <a:rPr lang="en-US" altLang="zh-CN" dirty="0" err="1"/>
              <a:t>cuda</a:t>
            </a:r>
            <a:r>
              <a:rPr lang="en-US" altLang="zh-CN" dirty="0"/>
              <a:t> kernel lunch</a:t>
            </a:r>
            <a:r>
              <a:rPr lang="zh-CN" altLang="en-US" dirty="0"/>
              <a:t>次数会大大减少。</a:t>
            </a:r>
            <a:r>
              <a:rPr lang="en-US" altLang="zh-CN" dirty="0"/>
              <a:t>Lunch</a:t>
            </a:r>
            <a:r>
              <a:rPr lang="zh-CN" altLang="en-US" dirty="0"/>
              <a:t>是需要时间的。</a:t>
            </a:r>
            <a:endParaRPr lang="en-US" altLang="zh-CN" dirty="0"/>
          </a:p>
          <a:p>
            <a:r>
              <a:rPr lang="zh-CN" altLang="en-US" dirty="0"/>
              <a:t>在算法</a:t>
            </a:r>
            <a:r>
              <a:rPr lang="en-US" altLang="zh-CN" dirty="0"/>
              <a:t>layer</a:t>
            </a:r>
            <a:r>
              <a:rPr lang="zh-CN" altLang="en-US" dirty="0"/>
              <a:t>之间使用模式匹配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显存</a:t>
            </a:r>
            <a:r>
              <a:rPr lang="en-US" altLang="zh-CN" dirty="0"/>
              <a:t>IO</a:t>
            </a:r>
            <a:r>
              <a:rPr lang="zh-CN" altLang="en-US" dirty="0"/>
              <a:t>减少，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dropout </a:t>
            </a:r>
            <a:r>
              <a:rPr lang="zh-CN" altLang="en-US" dirty="0"/>
              <a:t>都是丢弃的、</a:t>
            </a:r>
            <a:endParaRPr lang="en-US" altLang="zh-CN" dirty="0"/>
          </a:p>
          <a:p>
            <a:r>
              <a:rPr lang="zh-CN" altLang="en-US" dirty="0"/>
              <a:t>多流</a:t>
            </a:r>
            <a:endParaRPr lang="en-US" altLang="zh-CN" dirty="0"/>
          </a:p>
          <a:p>
            <a:pPr lvl="1"/>
            <a:r>
              <a:rPr lang="zh-CN" altLang="en-US" dirty="0"/>
              <a:t>多个支路，</a:t>
            </a:r>
            <a:r>
              <a:rPr lang="en-US" altLang="zh-CN" dirty="0"/>
              <a:t>layer</a:t>
            </a:r>
            <a:r>
              <a:rPr lang="zh-CN" altLang="en-US" dirty="0"/>
              <a:t>并行</a:t>
            </a:r>
            <a:endParaRPr lang="en-US" altLang="zh-CN" dirty="0"/>
          </a:p>
          <a:p>
            <a:r>
              <a:rPr lang="zh-CN" altLang="en-US" dirty="0"/>
              <a:t>卷积</a:t>
            </a:r>
            <a:r>
              <a:rPr lang="en-US" altLang="zh-CN" dirty="0"/>
              <a:t>/</a:t>
            </a:r>
            <a:r>
              <a:rPr lang="en-US" altLang="zh-CN" dirty="0" err="1"/>
              <a:t>gemm</a:t>
            </a:r>
            <a:r>
              <a:rPr lang="en-US" altLang="zh-CN" dirty="0"/>
              <a:t>/Winograd/</a:t>
            </a:r>
            <a:r>
              <a:rPr lang="en-US" altLang="zh-CN" dirty="0" err="1"/>
              <a:t>fft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Tensorrt</a:t>
            </a:r>
            <a:r>
              <a:rPr lang="zh-CN" altLang="en-US" dirty="0"/>
              <a:t>是以</a:t>
            </a:r>
            <a:r>
              <a:rPr lang="en-US" altLang="zh-CN" dirty="0"/>
              <a:t>layer</a:t>
            </a:r>
            <a:r>
              <a:rPr lang="zh-CN" altLang="en-US" dirty="0"/>
              <a:t>为导向的，优化的时</a:t>
            </a:r>
            <a:r>
              <a:rPr lang="en-US" altLang="zh-CN" dirty="0"/>
              <a:t>layer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Tensorrt</a:t>
            </a:r>
            <a:r>
              <a:rPr lang="en-US" altLang="zh-CN" dirty="0"/>
              <a:t> 1.7 tensorrt4.0</a:t>
            </a:r>
          </a:p>
          <a:p>
            <a:pPr marL="0" indent="0">
              <a:buNone/>
            </a:pPr>
            <a:r>
              <a:rPr lang="en-US" altLang="zh-CN" dirty="0" err="1"/>
              <a:t>Onnx</a:t>
            </a:r>
            <a:r>
              <a:rPr lang="en-US" altLang="zh-CN" dirty="0"/>
              <a:t> parse</a:t>
            </a:r>
          </a:p>
          <a:p>
            <a:pPr marL="0" indent="0">
              <a:buNone/>
            </a:pPr>
            <a:r>
              <a:rPr lang="en-US" altLang="zh-CN" dirty="0"/>
              <a:t>p4/</a:t>
            </a:r>
            <a:r>
              <a:rPr lang="zh-CN" altLang="en-US" dirty="0"/>
              <a:t>不支持</a:t>
            </a:r>
            <a:r>
              <a:rPr lang="en-US" altLang="zh-CN" dirty="0"/>
              <a:t>fp16</a:t>
            </a:r>
          </a:p>
          <a:p>
            <a:pPr marL="0" indent="0">
              <a:buNone/>
            </a:pPr>
            <a:r>
              <a:rPr lang="en-US" altLang="zh-CN" dirty="0" err="1"/>
              <a:t>Jetsopn</a:t>
            </a:r>
            <a:r>
              <a:rPr lang="en-US" altLang="zh-CN" dirty="0"/>
              <a:t> </a:t>
            </a:r>
            <a:r>
              <a:rPr lang="en-US" altLang="zh-CN" dirty="0" err="1"/>
              <a:t>xavier</a:t>
            </a:r>
            <a:r>
              <a:rPr lang="zh-CN" altLang="en-US" dirty="0"/>
              <a:t>是支持</a:t>
            </a:r>
            <a:r>
              <a:rPr lang="en-US" altLang="zh-CN" dirty="0"/>
              <a:t>8bit</a:t>
            </a:r>
            <a:r>
              <a:rPr lang="zh-CN" altLang="en-US" dirty="0"/>
              <a:t>量化的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Dp4a</a:t>
            </a:r>
            <a:r>
              <a:rPr lang="zh-CN" altLang="en-US" dirty="0"/>
              <a:t>指令：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Int8</a:t>
            </a:r>
            <a:r>
              <a:rPr lang="zh-CN" altLang="en-US" dirty="0"/>
              <a:t>理论比</a:t>
            </a:r>
            <a:r>
              <a:rPr lang="en-US" altLang="zh-CN" dirty="0"/>
              <a:t>fp32</a:t>
            </a:r>
            <a:r>
              <a:rPr lang="zh-CN" altLang="en-US" dirty="0"/>
              <a:t>加速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565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22032</TotalTime>
  <Words>679</Words>
  <Application>Microsoft Office PowerPoint</Application>
  <PresentationFormat>宽屏</PresentationFormat>
  <Paragraphs>89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Lato</vt:lpstr>
      <vt:lpstr>MathJax_Main</vt:lpstr>
      <vt:lpstr>MathJax_Math-italic</vt:lpstr>
      <vt:lpstr>宋体</vt:lpstr>
      <vt:lpstr>Arial</vt:lpstr>
      <vt:lpstr>Calibri</vt:lpstr>
      <vt:lpstr>Trebuchet MS</vt:lpstr>
      <vt:lpstr>Wingdings 3</vt:lpstr>
      <vt:lpstr>Facet</vt:lpstr>
      <vt:lpstr>进度汇报</vt:lpstr>
      <vt:lpstr>神经网络模型优化方式 </vt:lpstr>
      <vt:lpstr>PowerPoint 演示文稿</vt:lpstr>
      <vt:lpstr>PowerPoint 演示文稿</vt:lpstr>
      <vt:lpstr>PowerPoint 演示文稿</vt:lpstr>
      <vt:lpstr>PowerPoint 演示文稿</vt:lpstr>
      <vt:lpstr>Teensorrt int8量化过程</vt:lpstr>
      <vt:lpstr>量化前</vt:lpstr>
      <vt:lpstr>PowerPoint 演示文稿</vt:lpstr>
      <vt:lpstr>PowerPoint 演示文稿</vt:lpstr>
      <vt:lpstr>神经网络量化介绍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meng kang</cp:lastModifiedBy>
  <cp:revision>552</cp:revision>
  <dcterms:created xsi:type="dcterms:W3CDTF">2017-12-23T03:55:49Z</dcterms:created>
  <dcterms:modified xsi:type="dcterms:W3CDTF">2019-04-03T09:33:38Z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