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74C76-3CA8-4652-A1FF-D592B7D67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990A8F-8262-430C-B487-6C48848B4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BA8374-3605-4D72-B092-927961C2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349A-58C3-4D92-B097-CE9CB58BE7E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7E5B6-6D71-479C-9CB9-1489FEF7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CDF09-FA24-4378-8872-65044AE4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1C80-7410-484C-8528-5B0DC859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A59DE-E2FA-4446-82E1-374848E5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BC6F75-E002-46EA-9223-EB089DB1B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B32381-1AAF-4D73-8932-B787A845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349A-58C3-4D92-B097-CE9CB58BE7E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60527-752F-429C-8977-8F631669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4CAC97-0820-4B97-96BC-B3368D90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1C80-7410-484C-8528-5B0DC859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3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0BD80C-24F6-4BB0-BC38-F4213AB4E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EBF87B-645D-4FDF-9678-0750B3D54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FA78A-ECD4-4312-9DC7-529AFA7A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349A-58C3-4D92-B097-CE9CB58BE7E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9FC69-3B77-4803-B4F0-D9573013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5A96A-BA79-4BF8-B94F-98EBD98D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1C80-7410-484C-8528-5B0DC859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8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7D174-C1AD-43A7-9B47-23742803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ADC57-D151-4C3B-9EE8-B9A5074B1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49C59-2D0E-46F1-99F3-3E5E498F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349A-58C3-4D92-B097-CE9CB58BE7E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DB670-DEFB-4C6F-BF6E-827D1444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2CF55-C034-46A8-B025-958A3D00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1C80-7410-484C-8528-5B0DC859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EFCC9-7E8B-4551-98DC-36B137D8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21D3C8-67F0-4DC9-B2E6-ED08FA54F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243F7-1D8C-4EC9-9253-49CF4CC6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349A-58C3-4D92-B097-CE9CB58BE7E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D53FD-BDB0-4C94-BA45-12BD574E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486BE-06B0-4E45-892F-FA1ED37D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1C80-7410-484C-8528-5B0DC859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2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915FF-58DC-4D29-BB3B-E679F32C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5D70C-4ADF-484E-910D-4EA040D8F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8DA2C1-059E-4D8D-A6F0-39ADBE8A3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7AB55A-A7B7-4D1C-85B4-1F13C27A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349A-58C3-4D92-B097-CE9CB58BE7E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05E64C-6E92-4B61-9509-0618873D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98A493-41B9-429F-94DF-DEF24B16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1C80-7410-484C-8528-5B0DC859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F58CD-9CEF-4B02-BEE0-DE4B1DBB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D49423-C2AA-4CAC-BE23-9AFF38935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93B8B1-7A4B-45C2-9266-8E5EC591C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20A754-DBAA-40C8-98ED-6C9523CFE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C3E9D8-2C98-48CF-BFDF-F626FDFDD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A12DF1-DF8E-4910-836D-726AD61E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349A-58C3-4D92-B097-CE9CB58BE7E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2CA8A9-A91F-4F52-A167-5DB1FCB2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99EF25-F795-46E1-9FF1-C347A608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1C80-7410-484C-8528-5B0DC859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2F063-9350-4A02-A327-12C6CFB8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61F729-A4A5-4300-98E1-C567214D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349A-58C3-4D92-B097-CE9CB58BE7E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4DCAC3-AF8C-4C89-895B-92793A9B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552046-E5BD-42C1-8CC6-FA20B5C88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1C80-7410-484C-8528-5B0DC859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2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DB05C0-32F9-44BA-A0B6-FC5FD684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349A-58C3-4D92-B097-CE9CB58BE7E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54AD85-C3EF-4DD4-84F0-F106CE51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0B86BB-0CCD-4C6E-AC45-1B3878B0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1C80-7410-484C-8528-5B0DC859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4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57C86-9FF2-4168-B8B2-5194C00F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67AF3-730A-46FC-9F94-B009F46E2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5E68B4-C16B-40D1-A6E4-0A17B5BD3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3DA1CF-00BB-4A15-98CC-9E5941AF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349A-58C3-4D92-B097-CE9CB58BE7E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F504C3-8932-4932-9F3D-DED74F85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30E31E-F527-4AEA-A70D-B31DD7CC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1C80-7410-484C-8528-5B0DC859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4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B7613-2CE2-49D9-8B46-5117CBE9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9AE9A2-CE34-44DF-8B9D-DAED0480D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864483-DDBB-4819-99E5-DCC1F962F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8EDC6F-D5F8-4FE1-A8B1-492E7ED3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349A-58C3-4D92-B097-CE9CB58BE7E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DC6A81-79A9-4D84-BD61-3793AF33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D0FDF9-213F-4AB9-9382-FF66F440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1C80-7410-484C-8528-5B0DC859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4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733C20-D4F5-4F4A-A979-B6AA8944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587C63-C269-4411-A8EE-03F4626DC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6C259A-E30C-44E3-804F-229D8092B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3349A-58C3-4D92-B097-CE9CB58BE7E3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F5F6C-0587-4FF6-AC01-E043D0152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9CE42-419C-410A-A874-A324B1AF1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1C80-7410-484C-8528-5B0DC859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9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CD784-2DFB-4EA5-B421-E091545BB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进度汇报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D20F75-0F0F-491A-9E7D-3B7144A0A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18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F8589-7265-41BE-823D-FC8A3007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C9EFB-6238-4C77-94C0-74AD2435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B609E4-5DF2-440B-AB87-0BA7444BF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084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BD253-CA37-4A9F-B2FE-ED23F28F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A601F-4B57-4789-A1F6-B0AFF5C4A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E81AE8-F8A1-4E07-8C71-27AD0FA35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19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3CA7F-C6CB-4776-9B92-B7FB52DA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已经创建的模型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21DA1B-09C9-49B3-B7B7-B17F527B0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已经设计出</a:t>
            </a:r>
            <a:r>
              <a:rPr lang="en-US" altLang="zh-CN" dirty="0"/>
              <a:t>3</a:t>
            </a:r>
            <a:r>
              <a:rPr lang="zh-CN" altLang="en-US" dirty="0"/>
              <a:t>个模型，分别是</a:t>
            </a:r>
            <a:r>
              <a:rPr lang="en-US" altLang="zh-CN" dirty="0"/>
              <a:t>V1.3(</a:t>
            </a:r>
            <a:r>
              <a:rPr lang="zh-CN" altLang="en-US" dirty="0"/>
              <a:t>单通道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V1.5</a:t>
            </a:r>
            <a:r>
              <a:rPr lang="zh-CN" altLang="en-US" dirty="0"/>
              <a:t>（双通道）、</a:t>
            </a:r>
            <a:r>
              <a:rPr lang="en-US" altLang="zh-CN" dirty="0"/>
              <a:t>V1.6</a:t>
            </a:r>
            <a:r>
              <a:rPr lang="zh-CN" altLang="en-US" dirty="0"/>
              <a:t>（</a:t>
            </a:r>
            <a:r>
              <a:rPr lang="en-US" altLang="zh-CN" dirty="0"/>
              <a:t>V1.5</a:t>
            </a:r>
            <a:r>
              <a:rPr lang="zh-CN" altLang="en-US" dirty="0"/>
              <a:t>的改进版本）</a:t>
            </a:r>
            <a:endParaRPr lang="en-US" altLang="zh-CN" dirty="0"/>
          </a:p>
          <a:p>
            <a:r>
              <a:rPr lang="zh-CN" altLang="en-US" dirty="0"/>
              <a:t>因为</a:t>
            </a:r>
            <a:r>
              <a:rPr lang="en-US" altLang="zh-CN" dirty="0"/>
              <a:t>miss rate </a:t>
            </a:r>
            <a:r>
              <a:rPr lang="zh-CN" altLang="en-US" dirty="0"/>
              <a:t>和</a:t>
            </a:r>
            <a:r>
              <a:rPr lang="en-US" altLang="zh-CN" dirty="0"/>
              <a:t>False positive</a:t>
            </a:r>
            <a:r>
              <a:rPr lang="zh-CN" altLang="en-US" dirty="0"/>
              <a:t>计算程序尚未完成，目前以</a:t>
            </a:r>
            <a:r>
              <a:rPr lang="en-US" altLang="zh-CN" dirty="0"/>
              <a:t>loss</a:t>
            </a:r>
            <a:r>
              <a:rPr lang="zh-CN" altLang="en-US" dirty="0"/>
              <a:t>来比较性能。（数据集很大，每个</a:t>
            </a:r>
            <a:r>
              <a:rPr lang="en-US" altLang="zh-CN" dirty="0"/>
              <a:t>batch</a:t>
            </a:r>
            <a:r>
              <a:rPr lang="zh-CN" altLang="en-US" dirty="0"/>
              <a:t>的图片</a:t>
            </a:r>
            <a:r>
              <a:rPr lang="en-US" altLang="zh-CN" dirty="0"/>
              <a:t>,</a:t>
            </a:r>
            <a:r>
              <a:rPr lang="zh-CN" altLang="en-US" dirty="0"/>
              <a:t>模型之前应该都没见过，所以</a:t>
            </a:r>
            <a:r>
              <a:rPr lang="en-US" altLang="zh-CN" dirty="0"/>
              <a:t>loss rate</a:t>
            </a:r>
            <a:r>
              <a:rPr lang="zh-CN" altLang="en-US" dirty="0"/>
              <a:t>应该可以相对反映性能）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5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FB645-A870-492B-A6FD-FF0DF61F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V1.3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B7D48-E274-414D-AE64-1D1B202D3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80E05-0EB4-40E2-9306-E1365A9B7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5C1E98-CB38-4B9E-8888-006383631095}"/>
              </a:ext>
            </a:extLst>
          </p:cNvPr>
          <p:cNvSpPr txBox="1"/>
          <p:nvPr/>
        </p:nvSpPr>
        <p:spPr>
          <a:xfrm>
            <a:off x="5442178" y="2266121"/>
            <a:ext cx="461665" cy="516835"/>
          </a:xfrm>
          <a:prstGeom prst="rect">
            <a:avLst/>
          </a:prstGeom>
          <a:solidFill>
            <a:srgbClr val="92D05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RGB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3EA60E-A9EF-4929-9A03-87A9854CC650}"/>
              </a:ext>
            </a:extLst>
          </p:cNvPr>
          <p:cNvSpPr txBox="1"/>
          <p:nvPr/>
        </p:nvSpPr>
        <p:spPr>
          <a:xfrm>
            <a:off x="5442178" y="3816627"/>
            <a:ext cx="461665" cy="516835"/>
          </a:xfrm>
          <a:prstGeom prst="rect">
            <a:avLst/>
          </a:prstGeom>
          <a:solidFill>
            <a:srgbClr val="92D05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1FC9DD-52B6-47F6-91A1-CE5BB58EFE08}"/>
              </a:ext>
            </a:extLst>
          </p:cNvPr>
          <p:cNvSpPr/>
          <p:nvPr/>
        </p:nvSpPr>
        <p:spPr>
          <a:xfrm>
            <a:off x="6851374" y="2266121"/>
            <a:ext cx="1371600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VGG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2CFF5C8-1CF7-44A4-8B4E-57189D9E5414}"/>
              </a:ext>
            </a:extLst>
          </p:cNvPr>
          <p:cNvCxnSpPr>
            <a:stCxn id="6" idx="3"/>
          </p:cNvCxnSpPr>
          <p:nvPr/>
        </p:nvCxnSpPr>
        <p:spPr>
          <a:xfrm flipV="1">
            <a:off x="5903843" y="2524538"/>
            <a:ext cx="947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DD35F96-CE7B-4D3F-A025-808347F48CDE}"/>
              </a:ext>
            </a:extLst>
          </p:cNvPr>
          <p:cNvSpPr/>
          <p:nvPr/>
        </p:nvSpPr>
        <p:spPr>
          <a:xfrm>
            <a:off x="9422296" y="2266121"/>
            <a:ext cx="1649895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F747F57-6C36-47C6-B62B-468ED6198132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8222974" y="2524539"/>
            <a:ext cx="1199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FB645-A870-492B-A6FD-FF0DF61F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V1.5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B7D48-E274-414D-AE64-1D1B202D3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80E05-0EB4-40E2-9306-E1365A9B7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在第</a:t>
            </a:r>
            <a:r>
              <a:rPr lang="en-US" altLang="zh-CN" dirty="0"/>
              <a:t>20</a:t>
            </a:r>
            <a:r>
              <a:rPr lang="zh-CN" altLang="en-US" dirty="0"/>
              <a:t>层的位置用</a:t>
            </a:r>
            <a:r>
              <a:rPr lang="en-US" altLang="zh-CN" dirty="0" err="1"/>
              <a:t>concat</a:t>
            </a:r>
            <a:r>
              <a:rPr lang="zh-CN" altLang="en-US" dirty="0"/>
              <a:t>方式结合两个</a:t>
            </a:r>
            <a:r>
              <a:rPr lang="en-US" altLang="zh-CN" dirty="0"/>
              <a:t>feature map </a:t>
            </a:r>
            <a:r>
              <a:rPr lang="zh-CN" altLang="en-US" dirty="0"/>
              <a:t>并将后面一个</a:t>
            </a:r>
            <a:r>
              <a:rPr lang="en-US" altLang="zh-CN" dirty="0"/>
              <a:t>conv</a:t>
            </a:r>
            <a:r>
              <a:rPr lang="zh-CN" altLang="en-US" dirty="0"/>
              <a:t>层的通道数从</a:t>
            </a:r>
            <a:r>
              <a:rPr lang="en-US" altLang="zh-CN" dirty="0"/>
              <a:t>512</a:t>
            </a:r>
            <a:r>
              <a:rPr lang="zh-CN" altLang="en-US" dirty="0"/>
              <a:t>增加到</a:t>
            </a:r>
            <a:r>
              <a:rPr lang="en-US" altLang="zh-CN" dirty="0"/>
              <a:t>800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5C1E98-CB38-4B9E-8888-006383631095}"/>
              </a:ext>
            </a:extLst>
          </p:cNvPr>
          <p:cNvSpPr txBox="1"/>
          <p:nvPr/>
        </p:nvSpPr>
        <p:spPr>
          <a:xfrm>
            <a:off x="5442178" y="2266121"/>
            <a:ext cx="461665" cy="516835"/>
          </a:xfrm>
          <a:prstGeom prst="rect">
            <a:avLst/>
          </a:prstGeom>
          <a:solidFill>
            <a:srgbClr val="92D05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RGB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3EA60E-A9EF-4929-9A03-87A9854CC650}"/>
              </a:ext>
            </a:extLst>
          </p:cNvPr>
          <p:cNvSpPr txBox="1"/>
          <p:nvPr/>
        </p:nvSpPr>
        <p:spPr>
          <a:xfrm>
            <a:off x="5442178" y="3816627"/>
            <a:ext cx="461665" cy="516835"/>
          </a:xfrm>
          <a:prstGeom prst="rect">
            <a:avLst/>
          </a:prstGeom>
          <a:solidFill>
            <a:srgbClr val="92D05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1FC9DD-52B6-47F6-91A1-CE5BB58EFE08}"/>
              </a:ext>
            </a:extLst>
          </p:cNvPr>
          <p:cNvSpPr/>
          <p:nvPr/>
        </p:nvSpPr>
        <p:spPr>
          <a:xfrm>
            <a:off x="6851374" y="2266121"/>
            <a:ext cx="1371600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VGG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2CFF5C8-1CF7-44A4-8B4E-57189D9E5414}"/>
              </a:ext>
            </a:extLst>
          </p:cNvPr>
          <p:cNvCxnSpPr>
            <a:stCxn id="6" idx="3"/>
          </p:cNvCxnSpPr>
          <p:nvPr/>
        </p:nvCxnSpPr>
        <p:spPr>
          <a:xfrm flipV="1">
            <a:off x="5903843" y="2524538"/>
            <a:ext cx="947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DD35F96-CE7B-4D3F-A025-808347F48CDE}"/>
              </a:ext>
            </a:extLst>
          </p:cNvPr>
          <p:cNvSpPr/>
          <p:nvPr/>
        </p:nvSpPr>
        <p:spPr>
          <a:xfrm>
            <a:off x="9481931" y="3008242"/>
            <a:ext cx="1649895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F747F57-6C36-47C6-B62B-468ED6198132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8222974" y="2524539"/>
            <a:ext cx="1258957" cy="74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AA836B6-C30B-4B4A-8F56-E00077B41493}"/>
              </a:ext>
            </a:extLst>
          </p:cNvPr>
          <p:cNvSpPr/>
          <p:nvPr/>
        </p:nvSpPr>
        <p:spPr>
          <a:xfrm>
            <a:off x="6851374" y="3816627"/>
            <a:ext cx="1371600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VGG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924180A-5BCD-4291-9658-128F5A4800C9}"/>
              </a:ext>
            </a:extLst>
          </p:cNvPr>
          <p:cNvCxnSpPr/>
          <p:nvPr/>
        </p:nvCxnSpPr>
        <p:spPr>
          <a:xfrm flipV="1">
            <a:off x="5903843" y="4075044"/>
            <a:ext cx="947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8F5211F-7FFF-4754-811F-6DEF06F690F4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8222974" y="3266660"/>
            <a:ext cx="1258957" cy="80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44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FB645-A870-492B-A6FD-FF0DF61F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V1.6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B7D48-E274-414D-AE64-1D1B202D3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80E05-0EB4-40E2-9306-E1365A9B7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V1.5</a:t>
            </a:r>
            <a:r>
              <a:rPr lang="zh-CN" altLang="en-US" dirty="0"/>
              <a:t>的基础上增加两条</a:t>
            </a:r>
            <a:r>
              <a:rPr lang="en-US" altLang="zh-CN" dirty="0"/>
              <a:t>short cut</a:t>
            </a:r>
            <a:r>
              <a:rPr lang="zh-CN" altLang="en-US" dirty="0"/>
              <a:t>，方式如</a:t>
            </a:r>
            <a:r>
              <a:rPr lang="en-US" altLang="zh-CN" dirty="0"/>
              <a:t>dense net</a:t>
            </a:r>
            <a:r>
              <a:rPr lang="zh-CN" altLang="en-US" dirty="0"/>
              <a:t>。先用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conv</a:t>
            </a:r>
            <a:r>
              <a:rPr lang="zh-CN" altLang="en-US" dirty="0"/>
              <a:t>将</a:t>
            </a:r>
            <a:r>
              <a:rPr lang="en-US" altLang="zh-CN" dirty="0"/>
              <a:t>64channel</a:t>
            </a:r>
            <a:r>
              <a:rPr lang="zh-CN" altLang="en-US" dirty="0"/>
              <a:t>缩小至</a:t>
            </a:r>
            <a:r>
              <a:rPr lang="en-US" altLang="zh-CN" dirty="0"/>
              <a:t>24channel</a:t>
            </a:r>
            <a:r>
              <a:rPr lang="zh-CN" altLang="en-US" dirty="0"/>
              <a:t>，再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3conv</a:t>
            </a:r>
            <a:r>
              <a:rPr lang="zh-CN" altLang="en-US" dirty="0"/>
              <a:t>、</a:t>
            </a:r>
            <a:r>
              <a:rPr lang="en-US" altLang="zh-CN" dirty="0" err="1"/>
              <a:t>relu</a:t>
            </a:r>
            <a:r>
              <a:rPr lang="zh-CN" altLang="en-US" dirty="0"/>
              <a:t>、</a:t>
            </a:r>
            <a:r>
              <a:rPr lang="en-US" altLang="zh-CN" dirty="0" err="1"/>
              <a:t>concat</a:t>
            </a:r>
            <a:r>
              <a:rPr lang="zh-CN" altLang="en-US" dirty="0"/>
              <a:t>。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5C1E98-CB38-4B9E-8888-006383631095}"/>
              </a:ext>
            </a:extLst>
          </p:cNvPr>
          <p:cNvSpPr txBox="1"/>
          <p:nvPr/>
        </p:nvSpPr>
        <p:spPr>
          <a:xfrm>
            <a:off x="5442178" y="2266121"/>
            <a:ext cx="461665" cy="516835"/>
          </a:xfrm>
          <a:prstGeom prst="rect">
            <a:avLst/>
          </a:prstGeom>
          <a:solidFill>
            <a:srgbClr val="92D05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RGB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3EA60E-A9EF-4929-9A03-87A9854CC650}"/>
              </a:ext>
            </a:extLst>
          </p:cNvPr>
          <p:cNvSpPr txBox="1"/>
          <p:nvPr/>
        </p:nvSpPr>
        <p:spPr>
          <a:xfrm>
            <a:off x="5442178" y="3816627"/>
            <a:ext cx="461665" cy="516835"/>
          </a:xfrm>
          <a:prstGeom prst="rect">
            <a:avLst/>
          </a:prstGeom>
          <a:solidFill>
            <a:srgbClr val="92D05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1FC9DD-52B6-47F6-91A1-CE5BB58EFE08}"/>
              </a:ext>
            </a:extLst>
          </p:cNvPr>
          <p:cNvSpPr/>
          <p:nvPr/>
        </p:nvSpPr>
        <p:spPr>
          <a:xfrm>
            <a:off x="6851374" y="2266121"/>
            <a:ext cx="1371600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VGG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2CFF5C8-1CF7-44A4-8B4E-57189D9E5414}"/>
              </a:ext>
            </a:extLst>
          </p:cNvPr>
          <p:cNvCxnSpPr>
            <a:stCxn id="6" idx="3"/>
          </p:cNvCxnSpPr>
          <p:nvPr/>
        </p:nvCxnSpPr>
        <p:spPr>
          <a:xfrm flipV="1">
            <a:off x="5903843" y="2524538"/>
            <a:ext cx="947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DD35F96-CE7B-4D3F-A025-808347F48CDE}"/>
              </a:ext>
            </a:extLst>
          </p:cNvPr>
          <p:cNvSpPr/>
          <p:nvPr/>
        </p:nvSpPr>
        <p:spPr>
          <a:xfrm>
            <a:off x="9481931" y="3008242"/>
            <a:ext cx="1649895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F747F57-6C36-47C6-B62B-468ED6198132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8222974" y="2524539"/>
            <a:ext cx="1258957" cy="74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AA836B6-C30B-4B4A-8F56-E00077B41493}"/>
              </a:ext>
            </a:extLst>
          </p:cNvPr>
          <p:cNvSpPr/>
          <p:nvPr/>
        </p:nvSpPr>
        <p:spPr>
          <a:xfrm>
            <a:off x="6851374" y="3816627"/>
            <a:ext cx="1371600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VGG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924180A-5BCD-4291-9658-128F5A4800C9}"/>
              </a:ext>
            </a:extLst>
          </p:cNvPr>
          <p:cNvCxnSpPr/>
          <p:nvPr/>
        </p:nvCxnSpPr>
        <p:spPr>
          <a:xfrm flipV="1">
            <a:off x="5903843" y="4075044"/>
            <a:ext cx="947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8F5211F-7FFF-4754-811F-6DEF06F690F4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8222974" y="3266660"/>
            <a:ext cx="1258957" cy="80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B976D3F-659D-426C-BBD2-BEB0A79689FC}"/>
              </a:ext>
            </a:extLst>
          </p:cNvPr>
          <p:cNvCxnSpPr/>
          <p:nvPr/>
        </p:nvCxnSpPr>
        <p:spPr>
          <a:xfrm flipV="1">
            <a:off x="7050157" y="2782956"/>
            <a:ext cx="887895" cy="103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C2693B1-E01B-4982-8016-E1AD52023ACB}"/>
              </a:ext>
            </a:extLst>
          </p:cNvPr>
          <p:cNvCxnSpPr/>
          <p:nvPr/>
        </p:nvCxnSpPr>
        <p:spPr>
          <a:xfrm>
            <a:off x="7103165" y="2782956"/>
            <a:ext cx="841513" cy="103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12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041E6-D973-4FF3-817E-71F990FF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出现的问题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763CB-2BCB-48E9-9034-8D99A360D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采用预训练模型的</a:t>
            </a:r>
            <a:r>
              <a:rPr lang="en-US" altLang="zh-CN" dirty="0"/>
              <a:t>V1.3 LOSS</a:t>
            </a:r>
            <a:r>
              <a:rPr lang="zh-CN" altLang="en-US" dirty="0"/>
              <a:t>能够低到</a:t>
            </a:r>
            <a:r>
              <a:rPr lang="en-US" altLang="zh-CN" dirty="0"/>
              <a:t>1.3</a:t>
            </a:r>
            <a:r>
              <a:rPr lang="zh-CN" altLang="en-US" dirty="0"/>
              <a:t>左右</a:t>
            </a:r>
            <a:endParaRPr lang="en-US" altLang="zh-CN" dirty="0"/>
          </a:p>
          <a:p>
            <a:r>
              <a:rPr lang="zh-CN" altLang="en-US" dirty="0"/>
              <a:t>不采用预训练模型的</a:t>
            </a:r>
            <a:r>
              <a:rPr lang="en-US" altLang="zh-CN" dirty="0"/>
              <a:t>V1.3 LOSS</a:t>
            </a:r>
            <a:r>
              <a:rPr lang="zh-CN" altLang="en-US" dirty="0"/>
              <a:t>到</a:t>
            </a:r>
            <a:r>
              <a:rPr lang="en-US" altLang="zh-CN" dirty="0"/>
              <a:t>2.25</a:t>
            </a:r>
            <a:r>
              <a:rPr lang="zh-CN" altLang="en-US" dirty="0"/>
              <a:t>左右就收敛</a:t>
            </a:r>
            <a:endParaRPr lang="en-US" altLang="zh-CN" dirty="0"/>
          </a:p>
          <a:p>
            <a:r>
              <a:rPr lang="zh-CN" altLang="en-US" dirty="0"/>
              <a:t>所以后面的对比都不采用预训练模型来比较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0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AB03C-308A-49C4-90E5-70B793C4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对比结果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77EFD-C9B9-412B-9534-B516139E7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V1.3</a:t>
            </a:r>
            <a:r>
              <a:rPr lang="zh-CN" altLang="en-US" dirty="0"/>
              <a:t>基本上训练完毕</a:t>
            </a:r>
            <a:r>
              <a:rPr lang="en-US" dirty="0"/>
              <a:t> LOSS</a:t>
            </a:r>
            <a:r>
              <a:rPr lang="zh-CN" altLang="en-US" dirty="0"/>
              <a:t>大约</a:t>
            </a:r>
            <a:r>
              <a:rPr lang="en-US" altLang="zh-CN" dirty="0"/>
              <a:t>2.2          5W</a:t>
            </a:r>
            <a:r>
              <a:rPr lang="zh-CN" altLang="en-US" dirty="0"/>
              <a:t>轮训练</a:t>
            </a:r>
            <a:endParaRPr lang="en-US" altLang="zh-CN" dirty="0"/>
          </a:p>
          <a:p>
            <a:r>
              <a:rPr lang="en-US" dirty="0"/>
              <a:t>V1.5</a:t>
            </a:r>
            <a:r>
              <a:rPr lang="zh-CN" altLang="en-US" dirty="0"/>
              <a:t>基本上训练完毕</a:t>
            </a:r>
            <a:r>
              <a:rPr lang="en-US" dirty="0"/>
              <a:t> LOSS</a:t>
            </a:r>
            <a:r>
              <a:rPr lang="zh-CN" altLang="en-US" dirty="0"/>
              <a:t>大约</a:t>
            </a:r>
            <a:r>
              <a:rPr lang="en-US" altLang="zh-CN" dirty="0"/>
              <a:t>1.7-1.8   5W</a:t>
            </a:r>
            <a:r>
              <a:rPr lang="zh-CN" altLang="en-US" dirty="0"/>
              <a:t>轮训练</a:t>
            </a:r>
            <a:endParaRPr lang="en-US" altLang="zh-CN" dirty="0"/>
          </a:p>
          <a:p>
            <a:r>
              <a:rPr lang="en-US" dirty="0"/>
              <a:t>V1.6</a:t>
            </a:r>
            <a:r>
              <a:rPr lang="zh-CN" altLang="en-US" dirty="0"/>
              <a:t>未训练完毕</a:t>
            </a:r>
            <a:r>
              <a:rPr lang="en-US" dirty="0"/>
              <a:t> LOSS</a:t>
            </a:r>
            <a:r>
              <a:rPr lang="zh-CN" altLang="en-US" dirty="0"/>
              <a:t>大约</a:t>
            </a:r>
            <a:r>
              <a:rPr lang="en-US" altLang="zh-CN" dirty="0"/>
              <a:t>1.3-1.45          4K</a:t>
            </a:r>
            <a:r>
              <a:rPr lang="zh-CN" altLang="en-US" dirty="0"/>
              <a:t>轮训练</a:t>
            </a:r>
            <a:endParaRPr lang="en-US" altLang="zh-CN" dirty="0"/>
          </a:p>
          <a:p>
            <a:r>
              <a:rPr lang="en-US" dirty="0"/>
              <a:t>V1.6</a:t>
            </a:r>
            <a:r>
              <a:rPr lang="zh-CN" altLang="en-US" dirty="0"/>
              <a:t>明显优于所有版本 目前甚至优于采用预训练的</a:t>
            </a:r>
            <a:r>
              <a:rPr lang="en-US" altLang="zh-CN" dirty="0"/>
              <a:t>V1.3  </a:t>
            </a:r>
            <a:r>
              <a:rPr lang="zh-CN" altLang="en-US" dirty="0"/>
              <a:t>预计明后天能收敛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6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A2FD2-B4E6-44D5-A85B-140EB293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接下来的改进方向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2F8D1-7EBF-4D8B-AFBE-0BE7B82AD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针对难以训练将</a:t>
            </a:r>
            <a:r>
              <a:rPr lang="en-US" altLang="zh-CN" dirty="0"/>
              <a:t>VGG</a:t>
            </a:r>
            <a:r>
              <a:rPr lang="zh-CN" altLang="en-US" dirty="0"/>
              <a:t>换成</a:t>
            </a:r>
            <a:r>
              <a:rPr lang="en-US" altLang="zh-CN" dirty="0"/>
              <a:t>RESNET</a:t>
            </a:r>
            <a:r>
              <a:rPr lang="zh-CN" altLang="en-US" dirty="0"/>
              <a:t>（中间的</a:t>
            </a:r>
            <a:r>
              <a:rPr lang="en-US" altLang="zh-CN" dirty="0"/>
              <a:t>short cut</a:t>
            </a:r>
            <a:r>
              <a:rPr lang="zh-CN" altLang="en-US" dirty="0"/>
              <a:t>怎么办？）</a:t>
            </a:r>
            <a:endParaRPr lang="en-US" altLang="zh-CN" dirty="0"/>
          </a:p>
          <a:p>
            <a:r>
              <a:rPr lang="zh-CN" altLang="en-US" dirty="0"/>
              <a:t>采用注意力机制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0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FB645-A870-492B-A6FD-FF0DF61F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注意力机制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B7D48-E274-414D-AE64-1D1B202D3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874" y="1088264"/>
            <a:ext cx="6172200" cy="4873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80E05-0EB4-40E2-9306-E1365A9B7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5C1E98-CB38-4B9E-8888-006383631095}"/>
              </a:ext>
            </a:extLst>
          </p:cNvPr>
          <p:cNvSpPr txBox="1"/>
          <p:nvPr/>
        </p:nvSpPr>
        <p:spPr>
          <a:xfrm>
            <a:off x="5442178" y="2266121"/>
            <a:ext cx="461665" cy="516835"/>
          </a:xfrm>
          <a:prstGeom prst="rect">
            <a:avLst/>
          </a:prstGeom>
          <a:solidFill>
            <a:srgbClr val="92D05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RGB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3EA60E-A9EF-4929-9A03-87A9854CC650}"/>
              </a:ext>
            </a:extLst>
          </p:cNvPr>
          <p:cNvSpPr txBox="1"/>
          <p:nvPr/>
        </p:nvSpPr>
        <p:spPr>
          <a:xfrm>
            <a:off x="5442178" y="3816627"/>
            <a:ext cx="461665" cy="516835"/>
          </a:xfrm>
          <a:prstGeom prst="rect">
            <a:avLst/>
          </a:prstGeom>
          <a:solidFill>
            <a:srgbClr val="92D050"/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1FC9DD-52B6-47F6-91A1-CE5BB58EFE08}"/>
              </a:ext>
            </a:extLst>
          </p:cNvPr>
          <p:cNvSpPr/>
          <p:nvPr/>
        </p:nvSpPr>
        <p:spPr>
          <a:xfrm>
            <a:off x="6851374" y="2266121"/>
            <a:ext cx="1371600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VGG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2CFF5C8-1CF7-44A4-8B4E-57189D9E5414}"/>
              </a:ext>
            </a:extLst>
          </p:cNvPr>
          <p:cNvCxnSpPr>
            <a:stCxn id="6" idx="3"/>
          </p:cNvCxnSpPr>
          <p:nvPr/>
        </p:nvCxnSpPr>
        <p:spPr>
          <a:xfrm flipV="1">
            <a:off x="5903843" y="2524538"/>
            <a:ext cx="947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DD35F96-CE7B-4D3F-A025-808347F48CDE}"/>
              </a:ext>
            </a:extLst>
          </p:cNvPr>
          <p:cNvSpPr/>
          <p:nvPr/>
        </p:nvSpPr>
        <p:spPr>
          <a:xfrm>
            <a:off x="9481931" y="3008242"/>
            <a:ext cx="1649895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F747F57-6C36-47C6-B62B-468ED619813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222974" y="2524539"/>
            <a:ext cx="225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AA836B6-C30B-4B4A-8F56-E00077B41493}"/>
              </a:ext>
            </a:extLst>
          </p:cNvPr>
          <p:cNvSpPr/>
          <p:nvPr/>
        </p:nvSpPr>
        <p:spPr>
          <a:xfrm>
            <a:off x="6851374" y="3816627"/>
            <a:ext cx="1371600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VGG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924180A-5BCD-4291-9658-128F5A4800C9}"/>
              </a:ext>
            </a:extLst>
          </p:cNvPr>
          <p:cNvCxnSpPr/>
          <p:nvPr/>
        </p:nvCxnSpPr>
        <p:spPr>
          <a:xfrm flipV="1">
            <a:off x="5903843" y="4075044"/>
            <a:ext cx="947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8F5211F-7FFF-4754-811F-6DEF06F690F4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222974" y="4075044"/>
            <a:ext cx="2253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B976D3F-659D-426C-BBD2-BEB0A79689FC}"/>
              </a:ext>
            </a:extLst>
          </p:cNvPr>
          <p:cNvCxnSpPr/>
          <p:nvPr/>
        </p:nvCxnSpPr>
        <p:spPr>
          <a:xfrm flipV="1">
            <a:off x="7050157" y="2782956"/>
            <a:ext cx="887895" cy="103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C2693B1-E01B-4982-8016-E1AD52023ACB}"/>
              </a:ext>
            </a:extLst>
          </p:cNvPr>
          <p:cNvCxnSpPr/>
          <p:nvPr/>
        </p:nvCxnSpPr>
        <p:spPr>
          <a:xfrm>
            <a:off x="7103165" y="2782956"/>
            <a:ext cx="841513" cy="103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FC14788-606B-4612-9BBD-644213707843}"/>
              </a:ext>
            </a:extLst>
          </p:cNvPr>
          <p:cNvCxnSpPr>
            <a:cxnSpLocks/>
          </p:cNvCxnSpPr>
          <p:nvPr/>
        </p:nvCxnSpPr>
        <p:spPr>
          <a:xfrm>
            <a:off x="7050157" y="2782956"/>
            <a:ext cx="0" cy="245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0B22F4E-CCCC-4B9C-8443-12F97F20E56F}"/>
              </a:ext>
            </a:extLst>
          </p:cNvPr>
          <p:cNvCxnSpPr>
            <a:cxnSpLocks/>
          </p:cNvCxnSpPr>
          <p:nvPr/>
        </p:nvCxnSpPr>
        <p:spPr>
          <a:xfrm>
            <a:off x="7381462" y="2782957"/>
            <a:ext cx="0" cy="245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90CFA61-BAA5-455C-AFFA-8A5B5A6D966B}"/>
              </a:ext>
            </a:extLst>
          </p:cNvPr>
          <p:cNvCxnSpPr>
            <a:cxnSpLocks/>
          </p:cNvCxnSpPr>
          <p:nvPr/>
        </p:nvCxnSpPr>
        <p:spPr>
          <a:xfrm>
            <a:off x="7739270" y="2782956"/>
            <a:ext cx="0" cy="245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336042A-7426-4708-8EC7-D3DFECBE4FE7}"/>
              </a:ext>
            </a:extLst>
          </p:cNvPr>
          <p:cNvCxnSpPr>
            <a:cxnSpLocks/>
          </p:cNvCxnSpPr>
          <p:nvPr/>
        </p:nvCxnSpPr>
        <p:spPr>
          <a:xfrm>
            <a:off x="8057322" y="2782956"/>
            <a:ext cx="0" cy="245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91542C3-75DE-4485-8D94-B070022F994B}"/>
              </a:ext>
            </a:extLst>
          </p:cNvPr>
          <p:cNvCxnSpPr>
            <a:cxnSpLocks/>
          </p:cNvCxnSpPr>
          <p:nvPr/>
        </p:nvCxnSpPr>
        <p:spPr>
          <a:xfrm>
            <a:off x="7189305" y="4333462"/>
            <a:ext cx="0" cy="907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713BE5-366C-421D-9015-E4FA306DD3BB}"/>
              </a:ext>
            </a:extLst>
          </p:cNvPr>
          <p:cNvCxnSpPr>
            <a:cxnSpLocks/>
          </p:cNvCxnSpPr>
          <p:nvPr/>
        </p:nvCxnSpPr>
        <p:spPr>
          <a:xfrm>
            <a:off x="7487479" y="4333462"/>
            <a:ext cx="0" cy="907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E00B080-A3F0-4D63-AB5E-07F6D27D6EA8}"/>
              </a:ext>
            </a:extLst>
          </p:cNvPr>
          <p:cNvCxnSpPr>
            <a:cxnSpLocks/>
          </p:cNvCxnSpPr>
          <p:nvPr/>
        </p:nvCxnSpPr>
        <p:spPr>
          <a:xfrm>
            <a:off x="7938052" y="4333462"/>
            <a:ext cx="0" cy="907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1E31F32-0DFA-47F9-BEF1-7BD4AF417B45}"/>
              </a:ext>
            </a:extLst>
          </p:cNvPr>
          <p:cNvCxnSpPr>
            <a:cxnSpLocks/>
          </p:cNvCxnSpPr>
          <p:nvPr/>
        </p:nvCxnSpPr>
        <p:spPr>
          <a:xfrm>
            <a:off x="7606748" y="4333462"/>
            <a:ext cx="0" cy="907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AE5BC89-276C-4CCF-A9F3-4FCD907AC336}"/>
              </a:ext>
            </a:extLst>
          </p:cNvPr>
          <p:cNvSpPr/>
          <p:nvPr/>
        </p:nvSpPr>
        <p:spPr>
          <a:xfrm>
            <a:off x="6871188" y="5241235"/>
            <a:ext cx="1417978" cy="42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A4F2678-A4AA-430C-9C58-3E012D1BD212}"/>
              </a:ext>
            </a:extLst>
          </p:cNvPr>
          <p:cNvCxnSpPr/>
          <p:nvPr/>
        </p:nvCxnSpPr>
        <p:spPr>
          <a:xfrm>
            <a:off x="8269288" y="5433391"/>
            <a:ext cx="337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F841C17C-2681-478D-B990-A6882EC58AE4}"/>
              </a:ext>
            </a:extLst>
          </p:cNvPr>
          <p:cNvSpPr/>
          <p:nvPr/>
        </p:nvSpPr>
        <p:spPr>
          <a:xfrm>
            <a:off x="8620539" y="5241235"/>
            <a:ext cx="1470991" cy="516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FC/SOFTMAX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93FAF8E-8F06-4FC5-BA12-5412121BF371}"/>
              </a:ext>
            </a:extLst>
          </p:cNvPr>
          <p:cNvCxnSpPr/>
          <p:nvPr/>
        </p:nvCxnSpPr>
        <p:spPr>
          <a:xfrm>
            <a:off x="10091530" y="5486400"/>
            <a:ext cx="19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456EC0FB-469A-466F-B212-7377F6A90464}"/>
              </a:ext>
            </a:extLst>
          </p:cNvPr>
          <p:cNvSpPr/>
          <p:nvPr/>
        </p:nvSpPr>
        <p:spPr>
          <a:xfrm>
            <a:off x="10361650" y="5227983"/>
            <a:ext cx="914327" cy="516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X&amp;Y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6BB0785-24F0-487F-AD88-EFF83240A78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0091530" y="5499651"/>
            <a:ext cx="27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397A661E-F31F-4F04-B3A6-7C32B6FE51FC}"/>
              </a:ext>
            </a:extLst>
          </p:cNvPr>
          <p:cNvSpPr/>
          <p:nvPr/>
        </p:nvSpPr>
        <p:spPr>
          <a:xfrm>
            <a:off x="8441704" y="2322183"/>
            <a:ext cx="437732" cy="3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*</a:t>
            </a:r>
            <a:r>
              <a:rPr lang="en-US" altLang="zh-CN" dirty="0"/>
              <a:t>X</a:t>
            </a:r>
            <a:endParaRPr 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45A326F-B3DF-4103-B69E-077F47C41E31}"/>
              </a:ext>
            </a:extLst>
          </p:cNvPr>
          <p:cNvSpPr/>
          <p:nvPr/>
        </p:nvSpPr>
        <p:spPr>
          <a:xfrm>
            <a:off x="8453702" y="3877786"/>
            <a:ext cx="437732" cy="3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*</a:t>
            </a:r>
            <a:r>
              <a:rPr lang="en-US" altLang="zh-CN" dirty="0"/>
              <a:t>Y</a:t>
            </a:r>
            <a:endParaRPr 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0F04D8C-DCD8-4F86-9D79-1B237D42D403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flipH="1" flipV="1">
            <a:off x="8660570" y="3463916"/>
            <a:ext cx="11998" cy="41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C455256-C235-4E14-BC86-343412EF28B7}"/>
              </a:ext>
            </a:extLst>
          </p:cNvPr>
          <p:cNvCxnSpPr>
            <a:cxnSpLocks/>
            <a:stCxn id="43" idx="2"/>
            <a:endCxn id="52" idx="0"/>
          </p:cNvCxnSpPr>
          <p:nvPr/>
        </p:nvCxnSpPr>
        <p:spPr>
          <a:xfrm>
            <a:off x="8660570" y="2716698"/>
            <a:ext cx="0" cy="35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AC710E8C-A958-4284-8508-C34057E57543}"/>
              </a:ext>
            </a:extLst>
          </p:cNvPr>
          <p:cNvSpPr/>
          <p:nvPr/>
        </p:nvSpPr>
        <p:spPr>
          <a:xfrm>
            <a:off x="8441704" y="3069401"/>
            <a:ext cx="437732" cy="39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76ED581-B495-4A93-8354-10323747D89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816833" y="3266660"/>
            <a:ext cx="665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94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293</Words>
  <Application>Microsoft Office PowerPoint</Application>
  <PresentationFormat>宽屏</PresentationFormat>
  <Paragraphs>47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主题​​</vt:lpstr>
      <vt:lpstr>进度汇报</vt:lpstr>
      <vt:lpstr>已经创建的模型</vt:lpstr>
      <vt:lpstr>V1.3</vt:lpstr>
      <vt:lpstr>V1.5</vt:lpstr>
      <vt:lpstr>V1.6</vt:lpstr>
      <vt:lpstr>出现的问题</vt:lpstr>
      <vt:lpstr>对比结果</vt:lpstr>
      <vt:lpstr>接下来的改进方向</vt:lpstr>
      <vt:lpstr>注意力机制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精度汇报</dc:title>
  <dc:creator>lin haoqi</dc:creator>
  <cp:lastModifiedBy>meng kang</cp:lastModifiedBy>
  <cp:revision>7</cp:revision>
  <dcterms:created xsi:type="dcterms:W3CDTF">2019-04-10T06:04:50Z</dcterms:created>
  <dcterms:modified xsi:type="dcterms:W3CDTF">2019-04-10T13:11:42Z</dcterms:modified>
</cp:coreProperties>
</file>