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1" r:id="rId3"/>
    <p:sldId id="270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4041" autoAdjust="0"/>
  </p:normalViewPr>
  <p:slideViewPr>
    <p:cSldViewPr snapToGrid="0">
      <p:cViewPr varScale="1">
        <p:scale>
          <a:sx n="67" d="100"/>
          <a:sy n="67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D2087-F63C-4975-BBF4-2E4F40F6AC5C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3171-0C9A-4209-BCA4-06CF936FA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3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D49A9-B5DA-4411-8F28-98E95FF5E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7022B5-A47E-4778-A270-B7F2C9C11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78DEF-5C77-4169-8FEC-B8360C76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3CA0E-3028-4BCD-8DF8-1DFFB2DB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25006-430A-4286-9AAF-8C5768B1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9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5A667-40E8-4748-9C07-FFCE4A63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5FAC85-A388-406D-955D-E0780749E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AA8A2-33E8-43B5-9D8D-4BFDE54A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D908F-85AC-4FD1-A35D-03F39F85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057A8-D36E-4CCF-A6BE-F45B8CCF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5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57387F-D1E9-4444-8898-CFEE6FBF0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C12C77-D7DC-4F35-8077-A65F22CEF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30B08-CCDF-4624-BEAA-9FA11B25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B68D4-F8F8-4121-8E5A-CC5B7D99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6F6BA-A766-4C68-92B7-9ECD16DA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0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6CA75-56BF-4F71-A3B3-78B832A3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F3E70-66AC-4C79-A164-B81A4A8F2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F503E-4FB3-40BD-AA33-7186A8C7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75D3B2-4D36-4DF2-A5D2-B74846B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05170-D928-4290-BC66-89BA855D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41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66F1E-174B-4FF1-BB0C-B150B86C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3055C-B17C-46D0-AB99-065A65C35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638C7-4FF9-4C99-9E4B-67281F94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53F22-1FCC-452C-93F9-A9D208D7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80720-56E6-4940-A517-F14D5055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3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EA44F-BBC3-4C83-AC72-AC1D9DDA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D00E6-46FA-42D2-B4D8-2226DF20C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43FA84-E281-4C00-B89C-7E75B7651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DA359-EB26-4C8A-9DA4-365C464A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D4B12-43DC-4B1A-9EA6-9B84FD0C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63F7F-5652-4B84-9055-54D56217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7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6CEF7-03AE-43FF-9415-DA6A023CD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D9983-498B-473C-B591-2A2045B4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57D243-5C20-4270-86A1-3ED4C2785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23F2CE-139F-4DFF-AAE7-5FE844946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BA49D0-404C-433E-A00E-9F5B1544F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45E5FB-AD93-4B5D-92AC-23035277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E1F1D8-4836-4543-946D-FBE04675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F2E0A-F2E1-44EB-A12D-F885170D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26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B13A1-2087-4AFB-9CD2-18687CE4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5B6780-B48D-4D86-9EE1-A18AE834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043FCA-C5DD-428F-AA69-062AA60C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A99392-1611-41CE-A798-E576EB65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6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49055B-37F3-4977-A96D-AE986C0B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A6EE90-7943-4FB7-9F36-C45BD7ED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01CF9B-D05D-4183-8D6B-D8215F0B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3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C59B1-EB97-484C-9666-2B08ADDB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2E0D3-7761-4C50-8C82-55357D3AA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3C974E-2010-4874-8098-2F9BFF6D0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1E390E-2F24-4E19-9EB7-9950FCFA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DCC2E4-8DFB-4D46-9DCC-83B61021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6A549-BB37-489F-895C-16EAE796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59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DB3D5-7176-494D-A4C4-AFD79D46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AA684F-5557-43E5-B565-3FA148578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7A398-CF8E-4F25-9BD3-585B9363C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51144-DC4E-433D-B956-DB1E6527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9EC195-3D0D-4DE5-A0C6-5786AE70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C3886F-72F3-47D4-876F-0B8B574C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6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8D8C4F-9FE8-4E67-8CB1-FC1BCF4A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AE81F9-A796-4AE7-AC9C-EFE8A4FFB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9878D-29B6-44BE-AF10-C83D43A49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A51AA-3FE7-4F97-A23C-09E2FEACA13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F84D6-C1F9-4EE0-9645-B121CC7B2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FB2FA-2307-467A-99E5-61E7922EC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40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80109-E85C-45ED-B238-5DCAFD316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6" y="62156"/>
            <a:ext cx="10296525" cy="243339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420505A-42BB-4957-B406-A1FFD7660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495550"/>
            <a:ext cx="49149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8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9D9BED-32EA-4B85-8CCB-FB1844BB3B60}"/>
              </a:ext>
            </a:extLst>
          </p:cNvPr>
          <p:cNvSpPr/>
          <p:nvPr/>
        </p:nvSpPr>
        <p:spPr>
          <a:xfrm>
            <a:off x="845378" y="882969"/>
            <a:ext cx="96082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数据库</a:t>
            </a:r>
            <a:r>
              <a:rPr lang="en-US" altLang="zh-CN" dirty="0"/>
              <a:t>A</a:t>
            </a:r>
            <a:r>
              <a:rPr lang="zh-CN" altLang="en-US" dirty="0"/>
              <a:t>（</a:t>
            </a:r>
            <a:r>
              <a:rPr lang="en-US" altLang="zh-CN" dirty="0"/>
              <a:t>200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2019.4.13            </a:t>
            </a:r>
            <a:r>
              <a:rPr lang="en-US" altLang="zh-CN" dirty="0" err="1"/>
              <a:t>MFNet</a:t>
            </a:r>
            <a:r>
              <a:rPr lang="en-US" altLang="zh-CN" dirty="0"/>
              <a:t>      </a:t>
            </a:r>
          </a:p>
          <a:p>
            <a:r>
              <a:rPr lang="zh-CN" altLang="en-US" dirty="0"/>
              <a:t>overall accuracy: 0.8700638623640494</a:t>
            </a:r>
          </a:p>
          <a:p>
            <a:r>
              <a:rPr lang="zh-CN" altLang="en-US" dirty="0"/>
              <a:t>| accuracy of each class: [0.52141346 0.81482613 0.11131059 0.29247595 0.87425106 0.77842764</a:t>
            </a:r>
          </a:p>
          <a:p>
            <a:r>
              <a:rPr lang="zh-CN" altLang="en-US" dirty="0"/>
              <a:t> 0.69023353 0.94650424 0.74118105 0.80404505 0.         0.41133721</a:t>
            </a:r>
          </a:p>
          <a:p>
            <a:r>
              <a:rPr lang="zh-CN" altLang="en-US" dirty="0"/>
              <a:t> 0.         0.00096154]</a:t>
            </a:r>
          </a:p>
          <a:p>
            <a:r>
              <a:rPr lang="zh-CN" altLang="en-US" dirty="0"/>
              <a:t>| class accuracy avg: 0.49735030626727145</a:t>
            </a:r>
          </a:p>
          <a:p>
            <a:r>
              <a:rPr lang="zh-CN" altLang="en-US" dirty="0"/>
              <a:t>| IoU: [0.00000000e+00 7.10569903e-01 1.52641686e-03 2.50092439e-01</a:t>
            </a:r>
          </a:p>
          <a:p>
            <a:r>
              <a:rPr lang="zh-CN" altLang="en-US" dirty="0"/>
              <a:t> 8.73067453e-01 8.31101083e-01 7.65386333e-01 9.66199992e-01</a:t>
            </a:r>
          </a:p>
          <a:p>
            <a:r>
              <a:rPr lang="zh-CN" altLang="en-US" dirty="0"/>
              <a:t> 6.96687091e-01 7.13191861e-01 0.00000000e+00 1.13691146e-02</a:t>
            </a:r>
          </a:p>
          <a:p>
            <a:r>
              <a:rPr lang="zh-CN" altLang="en-US" dirty="0"/>
              <a:t> 0.00000000e+00 3.36813742e-04]</a:t>
            </a:r>
          </a:p>
          <a:p>
            <a:r>
              <a:rPr lang="zh-CN" altLang="en-US" dirty="0"/>
              <a:t>| class IoU avg: </a:t>
            </a:r>
            <a:r>
              <a:rPr lang="zh-CN" altLang="en-US" dirty="0">
                <a:solidFill>
                  <a:srgbClr val="FF0000"/>
                </a:solidFill>
              </a:rPr>
              <a:t>0.4476560384687609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00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DDABC02-A5B1-4ED9-8B99-9D8251111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49" y="1128712"/>
            <a:ext cx="8477251" cy="362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8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3FBFE81-5086-4CCB-8E9B-3CE276D9931D}"/>
              </a:ext>
            </a:extLst>
          </p:cNvPr>
          <p:cNvSpPr/>
          <p:nvPr/>
        </p:nvSpPr>
        <p:spPr>
          <a:xfrm>
            <a:off x="457200" y="216277"/>
            <a:ext cx="99441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2019.4.14          </a:t>
            </a:r>
            <a:r>
              <a:rPr lang="en-US" altLang="zh-CN" dirty="0" err="1">
                <a:highlight>
                  <a:srgbClr val="FFFF00"/>
                </a:highlight>
              </a:rPr>
              <a:t>SegNet</a:t>
            </a:r>
            <a:r>
              <a:rPr lang="en-US" altLang="zh-CN" dirty="0">
                <a:highlight>
                  <a:srgbClr val="FFFF00"/>
                </a:highlight>
              </a:rPr>
              <a:t>    	rgb-ir4</a:t>
            </a:r>
            <a:r>
              <a:rPr lang="zh-CN" altLang="en-US" dirty="0">
                <a:highlight>
                  <a:srgbClr val="FFFF00"/>
                </a:highlight>
              </a:rPr>
              <a:t>通道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/>
              <a:t>overall accuracy: 0.792176917916052</a:t>
            </a:r>
          </a:p>
          <a:p>
            <a:r>
              <a:rPr lang="en-US" altLang="zh-CN" dirty="0"/>
              <a:t>| accuracy of each class: [0.3484382  0.         0.         0.         0.84728625 0.71097981</a:t>
            </a:r>
          </a:p>
          <a:p>
            <a:r>
              <a:rPr lang="en-US" altLang="zh-CN" dirty="0"/>
              <a:t> 0.         0.90876426 0.37087376 0.72180561 0.         0.</a:t>
            </a:r>
          </a:p>
          <a:p>
            <a:r>
              <a:rPr lang="en-US" altLang="zh-CN" dirty="0"/>
              <a:t> 0.         0.        ]</a:t>
            </a:r>
          </a:p>
          <a:p>
            <a:r>
              <a:rPr lang="en-US" altLang="zh-CN" dirty="0"/>
              <a:t>| class accuracy avg: 0.2738238219852463</a:t>
            </a:r>
          </a:p>
          <a:p>
            <a:r>
              <a:rPr lang="en-US" altLang="zh-CN" dirty="0"/>
              <a:t>| </a:t>
            </a:r>
            <a:r>
              <a:rPr lang="en-US" altLang="zh-CN" dirty="0" err="1"/>
              <a:t>IoU</a:t>
            </a:r>
            <a:r>
              <a:rPr lang="en-US" altLang="zh-CN" dirty="0"/>
              <a:t>: [0.         0.         0.         0.         0.79844461 0.76555463</a:t>
            </a:r>
          </a:p>
          <a:p>
            <a:r>
              <a:rPr lang="en-US" altLang="zh-CN" dirty="0"/>
              <a:t> 0.         0.9425729  0.3432679  0.59285742 0.         0.</a:t>
            </a:r>
          </a:p>
          <a:p>
            <a:r>
              <a:rPr lang="en-US" altLang="zh-CN" dirty="0"/>
              <a:t> 0.         0.        ]</a:t>
            </a:r>
          </a:p>
          <a:p>
            <a:r>
              <a:rPr lang="en-US" altLang="zh-CN" dirty="0"/>
              <a:t>| class </a:t>
            </a:r>
            <a:r>
              <a:rPr lang="en-US" altLang="zh-CN" dirty="0" err="1"/>
              <a:t>IoU</a:t>
            </a:r>
            <a:r>
              <a:rPr lang="en-US" altLang="zh-CN" dirty="0"/>
              <a:t> avg: </a:t>
            </a:r>
            <a:r>
              <a:rPr lang="en-US" altLang="zh-CN" dirty="0">
                <a:solidFill>
                  <a:srgbClr val="FF0000"/>
                </a:solidFill>
              </a:rPr>
              <a:t>0.26482288152230066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2019.4.17          </a:t>
            </a:r>
            <a:r>
              <a:rPr lang="en-US" altLang="zh-CN" dirty="0" err="1">
                <a:highlight>
                  <a:srgbClr val="FFFF00"/>
                </a:highlight>
              </a:rPr>
              <a:t>SegNet</a:t>
            </a:r>
            <a:r>
              <a:rPr lang="en-US" altLang="zh-CN" dirty="0">
                <a:highlight>
                  <a:srgbClr val="FFFF00"/>
                </a:highlight>
              </a:rPr>
              <a:t>    	rgb-3</a:t>
            </a:r>
            <a:r>
              <a:rPr lang="zh-CN" altLang="en-US" dirty="0">
                <a:highlight>
                  <a:srgbClr val="FFFF00"/>
                </a:highlight>
              </a:rPr>
              <a:t>通道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| overall accuracy: 0.677401891936683</a:t>
            </a:r>
            <a:br>
              <a:rPr lang="en-US" altLang="zh-CN" dirty="0"/>
            </a:br>
            <a:r>
              <a:rPr lang="en-US" altLang="zh-CN" dirty="0"/>
              <a:t>| accuracy of each class: [0.33008278 0.68765043 0.         0.22232366 0.79012    0.51498824</a:t>
            </a:r>
            <a:br>
              <a:rPr lang="en-US" altLang="zh-CN" dirty="0"/>
            </a:br>
            <a:r>
              <a:rPr lang="en-US" altLang="zh-CN" dirty="0"/>
              <a:t> 0.63274503 0.92827062 0.76618304 0.41734336 0.         0.</a:t>
            </a:r>
            <a:br>
              <a:rPr lang="en-US" altLang="zh-CN" dirty="0"/>
            </a:br>
            <a:r>
              <a:rPr lang="en-US" altLang="zh-CN" dirty="0"/>
              <a:t> 0.32801849 0.        ]</a:t>
            </a:r>
            <a:br>
              <a:rPr lang="en-US" altLang="zh-CN" dirty="0"/>
            </a:br>
            <a:r>
              <a:rPr lang="en-US" altLang="zh-CN" dirty="0"/>
              <a:t>| class accuracy avg: 0.40674175976480825</a:t>
            </a:r>
            <a:br>
              <a:rPr lang="en-US" altLang="zh-CN" dirty="0"/>
            </a:br>
            <a:r>
              <a:rPr lang="en-US" altLang="zh-CN" dirty="0"/>
              <a:t>| </a:t>
            </a:r>
            <a:r>
              <a:rPr lang="en-US" altLang="zh-CN" dirty="0" err="1"/>
              <a:t>IoU</a:t>
            </a:r>
            <a:r>
              <a:rPr lang="en-US" altLang="zh-CN" dirty="0"/>
              <a:t>: [0.         0.60996824 0.         0.18321704 0.37937074 0.50699493</a:t>
            </a:r>
            <a:br>
              <a:rPr lang="en-US" altLang="zh-CN" dirty="0"/>
            </a:br>
            <a:r>
              <a:rPr lang="en-US" altLang="zh-CN" dirty="0"/>
              <a:t> 0.23090086 0.83797789 0.63921226 0.34267618 0.         0.</a:t>
            </a:r>
            <a:br>
              <a:rPr lang="en-US" altLang="zh-CN" dirty="0"/>
            </a:br>
            <a:r>
              <a:rPr lang="en-US" altLang="zh-CN" dirty="0"/>
              <a:t> 0.19031914 0.        ]</a:t>
            </a:r>
            <a:br>
              <a:rPr lang="en-US" altLang="zh-CN" dirty="0"/>
            </a:br>
            <a:r>
              <a:rPr lang="en-US" altLang="zh-CN" dirty="0"/>
              <a:t>| class </a:t>
            </a:r>
            <a:r>
              <a:rPr lang="en-US" altLang="zh-CN" dirty="0" err="1"/>
              <a:t>IoU</a:t>
            </a:r>
            <a:r>
              <a:rPr lang="en-US" altLang="zh-CN" dirty="0"/>
              <a:t> avg: </a:t>
            </a:r>
            <a:r>
              <a:rPr lang="en-US" altLang="zh-CN" dirty="0">
                <a:solidFill>
                  <a:srgbClr val="FF0000"/>
                </a:solidFill>
              </a:rPr>
              <a:t>0.3015874835639866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10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A45886C-1DA3-4813-8636-A46594F526A1}"/>
              </a:ext>
            </a:extLst>
          </p:cNvPr>
          <p:cNvSpPr/>
          <p:nvPr/>
        </p:nvSpPr>
        <p:spPr>
          <a:xfrm>
            <a:off x="1047749" y="756880"/>
            <a:ext cx="105394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SegNet</a:t>
            </a:r>
            <a:r>
              <a:rPr lang="en-US" altLang="zh-CN" dirty="0">
                <a:highlight>
                  <a:srgbClr val="FFFF00"/>
                </a:highlight>
              </a:rPr>
              <a:t>  </a:t>
            </a:r>
            <a:r>
              <a:rPr lang="zh-CN" altLang="en-US" dirty="0">
                <a:highlight>
                  <a:srgbClr val="FFFF00"/>
                </a:highlight>
              </a:rPr>
              <a:t>全部</a:t>
            </a:r>
            <a:r>
              <a:rPr lang="en-US" altLang="zh-CN" dirty="0">
                <a:highlight>
                  <a:srgbClr val="FFFF00"/>
                </a:highlight>
              </a:rPr>
              <a:t>shortcut</a:t>
            </a:r>
            <a:r>
              <a:rPr lang="zh-CN" altLang="en-US" dirty="0">
                <a:highlight>
                  <a:srgbClr val="FFFF00"/>
                </a:highlight>
              </a:rPr>
              <a:t>连接，包括最大索引，没有</a:t>
            </a:r>
            <a:r>
              <a:rPr lang="en-US" altLang="zh-CN" dirty="0">
                <a:highlight>
                  <a:srgbClr val="FFFF00"/>
                </a:highlight>
              </a:rPr>
              <a:t>Mini-Inception   ( </a:t>
            </a:r>
            <a:r>
              <a:rPr lang="en-US" altLang="zh-CN" dirty="0" err="1">
                <a:highlight>
                  <a:srgbClr val="FFFF00"/>
                </a:highlight>
              </a:rPr>
              <a:t>lr</a:t>
            </a:r>
            <a:r>
              <a:rPr lang="en-US" altLang="zh-CN" dirty="0">
                <a:highlight>
                  <a:srgbClr val="FFFF00"/>
                </a:highlight>
              </a:rPr>
              <a:t>=0.01)    </a:t>
            </a:r>
            <a:r>
              <a:rPr lang="zh-CN" altLang="en-US" dirty="0">
                <a:highlight>
                  <a:srgbClr val="FFFF00"/>
                </a:highlight>
              </a:rPr>
              <a:t>没有预训练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/>
              <a:t>| overall accuracy: 0.7375862417052588</a:t>
            </a:r>
          </a:p>
          <a:p>
            <a:r>
              <a:rPr lang="en-US" altLang="zh-CN" dirty="0"/>
              <a:t>| accuracy of each class: [0.35459796 0.75787172 0.27324083 0.0327207  0.715511   0.68019053</a:t>
            </a:r>
          </a:p>
          <a:p>
            <a:r>
              <a:rPr lang="en-US" altLang="zh-CN" dirty="0"/>
              <a:t> 0.23792415 0.92278334 0.46327331 0.50291403 0.         0.37008023</a:t>
            </a:r>
          </a:p>
          <a:p>
            <a:r>
              <a:rPr lang="en-US" altLang="zh-CN" dirty="0"/>
              <a:t> 0.49330073 0.0016596 ]</a:t>
            </a:r>
          </a:p>
          <a:p>
            <a:r>
              <a:rPr lang="en-US" altLang="zh-CN" dirty="0"/>
              <a:t>| class accuracy avg: 0.4193438580045269</a:t>
            </a:r>
          </a:p>
          <a:p>
            <a:r>
              <a:rPr lang="en-US" altLang="zh-CN" dirty="0"/>
              <a:t>| </a:t>
            </a:r>
            <a:r>
              <a:rPr lang="en-US" altLang="zh-CN" dirty="0" err="1"/>
              <a:t>IoU</a:t>
            </a:r>
            <a:r>
              <a:rPr lang="en-US" altLang="zh-CN" dirty="0"/>
              <a:t>: [0.00000000e+00 5.98162061e-01 6.36382522e-02 3.01509485e-02</a:t>
            </a:r>
          </a:p>
          <a:p>
            <a:r>
              <a:rPr lang="en-US" altLang="zh-CN" dirty="0"/>
              <a:t> 7.85481036e-01 6.09775614e-01 1.96867305e-01 8.83348328e-01</a:t>
            </a:r>
          </a:p>
          <a:p>
            <a:r>
              <a:rPr lang="en-US" altLang="zh-CN" dirty="0"/>
              <a:t> 4.03506982e-01 4.32643984e-01 0.00000000e+00 1.35688826e-01</a:t>
            </a:r>
          </a:p>
          <a:p>
            <a:r>
              <a:rPr lang="en-US" altLang="zh-CN" dirty="0"/>
              <a:t> 3.01153067e-01 7.05605645e-04]</a:t>
            </a:r>
          </a:p>
          <a:p>
            <a:r>
              <a:rPr lang="en-US" altLang="zh-CN" dirty="0"/>
              <a:t>| class </a:t>
            </a:r>
            <a:r>
              <a:rPr lang="en-US" altLang="zh-CN" dirty="0" err="1"/>
              <a:t>IoU</a:t>
            </a:r>
            <a:r>
              <a:rPr lang="en-US" altLang="zh-CN" dirty="0"/>
              <a:t> avg: </a:t>
            </a:r>
            <a:r>
              <a:rPr lang="en-US" altLang="zh-CN" dirty="0">
                <a:solidFill>
                  <a:srgbClr val="FF0000"/>
                </a:solidFill>
              </a:rPr>
              <a:t>0.34162476990023577</a:t>
            </a:r>
          </a:p>
        </p:txBody>
      </p:sp>
    </p:spTree>
    <p:extLst>
      <p:ext uri="{BB962C8B-B14F-4D97-AF65-F5344CB8AC3E}">
        <p14:creationId xmlns:p14="http://schemas.microsoft.com/office/powerpoint/2010/main" val="251373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85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4929</TotalTime>
  <Words>260</Words>
  <Application>Microsoft Office PowerPoint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kang</dc:creator>
  <cp:lastModifiedBy>meng kang</cp:lastModifiedBy>
  <cp:revision>36</cp:revision>
  <dcterms:created xsi:type="dcterms:W3CDTF">2019-03-29T01:03:14Z</dcterms:created>
  <dcterms:modified xsi:type="dcterms:W3CDTF">2019-04-17T06:11:46Z</dcterms:modified>
</cp:coreProperties>
</file>