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99" r:id="rId6"/>
    <p:sldId id="300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95"/>
            <p14:sldId id="296"/>
            <p14:sldId id="297"/>
            <p14:sldId id="298"/>
            <p14:sldId id="299"/>
            <p14:sldId id="30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53" d="100"/>
          <a:sy n="53" d="100"/>
        </p:scale>
        <p:origin x="-12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8A26-37D2-4E9B-A5F8-B94D95A5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3" y="269133"/>
            <a:ext cx="5991823" cy="836543"/>
          </a:xfrm>
        </p:spPr>
        <p:txBody>
          <a:bodyPr>
            <a:normAutofit/>
          </a:bodyPr>
          <a:lstStyle/>
          <a:p>
            <a:r>
              <a:rPr lang="zh-CN" altLang="en-US" dirty="0"/>
              <a:t>研究综述</a:t>
            </a:r>
            <a:r>
              <a:rPr lang="zh-CN" altLang="en-US" dirty="0">
                <a:sym typeface="Wingdings" panose="05000000000000000000" pitchFamily="2" charset="2"/>
              </a:rPr>
              <a:t>（基于</a:t>
            </a:r>
            <a:r>
              <a:rPr lang="en-US" altLang="zh-CN" dirty="0" err="1">
                <a:sym typeface="Wingdings" panose="05000000000000000000" pitchFamily="2" charset="2"/>
              </a:rPr>
              <a:t>kaist</a:t>
            </a:r>
            <a:r>
              <a:rPr lang="zh-CN" altLang="en-US" dirty="0">
                <a:sym typeface="Wingdings" panose="05000000000000000000" pitchFamily="2" charset="2"/>
              </a:rPr>
              <a:t>数据集）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CE215C4-40F3-40BE-819B-D7003BA6A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92250"/>
              </p:ext>
            </p:extLst>
          </p:nvPr>
        </p:nvGraphicFramePr>
        <p:xfrm>
          <a:off x="755926" y="1191084"/>
          <a:ext cx="6629399" cy="191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858">
                  <a:extLst>
                    <a:ext uri="{9D8B030D-6E8A-4147-A177-3AD203B41FA5}">
                      <a16:colId xmlns:a16="http://schemas.microsoft.com/office/drawing/2014/main" val="3431519126"/>
                    </a:ext>
                  </a:extLst>
                </a:gridCol>
                <a:gridCol w="3599757">
                  <a:extLst>
                    <a:ext uri="{9D8B030D-6E8A-4147-A177-3AD203B41FA5}">
                      <a16:colId xmlns:a16="http://schemas.microsoft.com/office/drawing/2014/main" val="1536092703"/>
                    </a:ext>
                  </a:extLst>
                </a:gridCol>
                <a:gridCol w="1121392">
                  <a:extLst>
                    <a:ext uri="{9D8B030D-6E8A-4147-A177-3AD203B41FA5}">
                      <a16:colId xmlns:a16="http://schemas.microsoft.com/office/drawing/2014/main" val="1297017069"/>
                    </a:ext>
                  </a:extLst>
                </a:gridCol>
                <a:gridCol w="1121392">
                  <a:extLst>
                    <a:ext uri="{9D8B030D-6E8A-4147-A177-3AD203B41FA5}">
                      <a16:colId xmlns:a16="http://schemas.microsoft.com/office/drawing/2014/main" val="3429690434"/>
                    </a:ext>
                  </a:extLst>
                </a:gridCol>
              </a:tblGrid>
              <a:tr h="396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文献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方法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Miss Rate   (</a:t>
                      </a:r>
                      <a:r>
                        <a:rPr lang="en-US" altLang="zh-CN" sz="1200" dirty="0">
                          <a:effectLst/>
                        </a:rPr>
                        <a:t>test-</a:t>
                      </a:r>
                      <a:r>
                        <a:rPr lang="en-US" sz="1200" dirty="0">
                          <a:effectLst/>
                        </a:rPr>
                        <a:t>All-20)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1277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ACF+T+THOG(benchmark)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64.76%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CVPR,    2015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01038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[2]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LateFusion 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43.80%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ESANN, 2016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16595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[3]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Halfway Fusion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36.22%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BMVC,  2016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707728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[4]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FusionRPN + boost decision tree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29.83%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CVPR,    2017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182641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Illumination-Aware Faster R-CNN (IAFR-CNN)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15.73%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2018(best)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838590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[6]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FRPN-Sum+TSS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</a:rPr>
                        <a:t>26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67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applied optics, 2018/11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73626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8367B0C-3C3F-4F02-9437-176D493AD7B9}"/>
              </a:ext>
            </a:extLst>
          </p:cNvPr>
          <p:cNvSpPr/>
          <p:nvPr/>
        </p:nvSpPr>
        <p:spPr>
          <a:xfrm>
            <a:off x="508370" y="3448959"/>
            <a:ext cx="8749929" cy="236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[1] Hwang S, Park J, Kim N, et al. Multispectral pedestrian detection: Benchmark dataset and baseline[C]// Computer Vision and Pattern Recognition. IEEE, 2013:1037-1045.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[2]Wagner J, Fischer V, Herman M, et al. Multispectral Pedestrian Detection using Deep Fusion Convolutional Neural Networks</a:t>
            </a:r>
            <a:endParaRPr lang="zh-CN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[3]Liu J, Zhang S, Wang S, et al. Multispectral Deep Neural Networks for Pedestrian Detection[J]. 2016.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[4] König D, Adam M,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Jarvers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C, et al. Fully Convolutional Region Proposal Networks for Multispectral Person Detection[C]// IEEE Conference on Computer Vision and Pattern Recognition Workshops. IEEE Computer Society, 2017:243-250.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[5]Li C, Song D, Tong R, et al. Illumination-aware Faster R-CNN for Robust Multispectral Pedestrian Detection[J]. 2018.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6] Dayan G , </a:t>
            </a:r>
            <a:r>
              <a:rPr lang="en-US" altLang="zh-CN" sz="12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Yanpeng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 , </a:t>
            </a:r>
            <a:r>
              <a:rPr lang="en-US" altLang="zh-CN" sz="12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Jiangxin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Y , et al. Exploiting fusion architectures for multispectral pedestrian detection and segmentation[J]. Applied Optics, 2018, 57(18):D108-.</a:t>
            </a:r>
            <a:endParaRPr lang="zh-CN" altLang="zh-CN" sz="12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8E1EAE-B705-4FD5-8F4D-D8201B98440D}"/>
              </a:ext>
            </a:extLst>
          </p:cNvPr>
          <p:cNvSpPr/>
          <p:nvPr/>
        </p:nvSpPr>
        <p:spPr>
          <a:xfrm>
            <a:off x="114300" y="868680"/>
            <a:ext cx="1132998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State Key Laboratory of Fluid Power and Mechatronic Systems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Key Laboratory of Advanced Manufacturing Technology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a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/>
            </a:pPr>
            <a:r>
              <a:rPr lang="zh-CN" altLang="zh-CN" dirty="0">
                <a:solidFill>
                  <a:srgbClr val="2E75B5"/>
                </a:solidFill>
                <a:ea typeface="Calibri" panose="020F0502020204030204" pitchFamily="34" charset="0"/>
              </a:rPr>
              <a:t>Exploiting fusion architectures for multispectral pedestrian detection and segmentation</a:t>
            </a:r>
            <a:endParaRPr lang="en-US" altLang="zh-CN" dirty="0">
              <a:solidFill>
                <a:srgbClr val="2E75B5"/>
              </a:solidFill>
              <a:ea typeface="Calibri" panose="020F0502020204030204" pitchFamily="34" charset="0"/>
            </a:endParaRPr>
          </a:p>
          <a:p>
            <a:pPr marL="1143000" lvl="1" fontAlgn="ctr"/>
            <a:r>
              <a:rPr lang="en-US" altLang="zh-CN" dirty="0">
                <a:ea typeface="Calibri" panose="020F0502020204030204" pitchFamily="34" charset="0"/>
              </a:rPr>
              <a:t>[</a:t>
            </a:r>
            <a:r>
              <a:rPr lang="x-none" altLang="zh-CN" dirty="0">
                <a:ea typeface="Calibri" panose="020F0502020204030204" pitchFamily="34" charset="0"/>
              </a:rPr>
              <a:t>applied optics]:</a:t>
            </a:r>
            <a:endParaRPr lang="en-US" altLang="zh-CN" dirty="0">
              <a:solidFill>
                <a:srgbClr val="2E75B5"/>
              </a:solidFill>
              <a:ea typeface="Calibri" panose="020F0502020204030204" pitchFamily="34" charset="0"/>
            </a:endParaRPr>
          </a:p>
          <a:p>
            <a:pPr marL="1143000" lvl="1" fontAlgn="ctr"/>
            <a:r>
              <a:rPr lang="en-US" altLang="zh-CN" sz="1400" dirty="0" err="1">
                <a:ea typeface="Calibri" panose="020F0502020204030204" pitchFamily="34" charset="0"/>
              </a:rPr>
              <a:t>FRPN-Sum+TS</a:t>
            </a:r>
            <a:r>
              <a:rPr lang="x-none" altLang="zh-CN" sz="1400" dirty="0">
                <a:ea typeface="Calibri" panose="020F0502020204030204" pitchFamily="34" charset="0"/>
              </a:rPr>
              <a:t>S</a:t>
            </a:r>
            <a:r>
              <a:rPr lang="en-US" altLang="zh-CN" sz="1400" dirty="0">
                <a:ea typeface="Calibri" panose="020F0502020204030204" pitchFamily="34" charset="0"/>
              </a:rPr>
              <a:t>:</a:t>
            </a:r>
            <a:r>
              <a:rPr lang="x-none" altLang="zh-CN" sz="1400" dirty="0">
                <a:ea typeface="Calibri" panose="020F0502020204030204" pitchFamily="34" charset="0"/>
              </a:rPr>
              <a:t>26.67%</a:t>
            </a:r>
            <a:endParaRPr lang="en-US" altLang="zh-CN" sz="1400" dirty="0">
              <a:ea typeface="Calibri" panose="020F0502020204030204" pitchFamily="34" charset="0"/>
            </a:endParaRPr>
          </a:p>
          <a:p>
            <a:pPr marL="1143000" lvl="1" fontAlgn="ctr"/>
            <a:endParaRPr lang="zh-CN" altLang="zh-CN" sz="1400" dirty="0">
              <a:ea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/>
            </a:pPr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Fusion of Multispectral Data Through Illumination-aware Deep Neural Networks for Pedestrian Detection</a:t>
            </a:r>
            <a:endParaRPr lang="en-US" altLang="zh-CN" dirty="0">
              <a:solidFill>
                <a:srgbClr val="2E75B5"/>
              </a:solidFill>
              <a:ea typeface="Calibri" panose="020F0502020204030204" pitchFamily="34" charset="0"/>
            </a:endParaRPr>
          </a:p>
          <a:p>
            <a:pPr lvl="3" fontAlgn="ctr"/>
            <a:r>
              <a:rPr lang="en-US" altLang="zh-CN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[Information Fusion] </a:t>
            </a:r>
          </a:p>
          <a:p>
            <a:pPr lvl="3" fontAlgn="ctr"/>
            <a:r>
              <a:rPr lang="en-US" altLang="zh-CN" sz="1400" dirty="0">
                <a:ea typeface="Calibri" panose="020F0502020204030204" pitchFamily="34" charset="0"/>
              </a:rPr>
              <a:t>IATDNN</a:t>
            </a:r>
            <a:r>
              <a:rPr lang="x-none" altLang="zh-CN" sz="1400" dirty="0">
                <a:ea typeface="Calibri" panose="020F0502020204030204" pitchFamily="34" charset="0"/>
              </a:rPr>
              <a:t> </a:t>
            </a:r>
            <a:r>
              <a:rPr lang="en-US" altLang="zh-CN" sz="1400" dirty="0">
                <a:ea typeface="Calibri" panose="020F0502020204030204" pitchFamily="34" charset="0"/>
              </a:rPr>
              <a:t>+</a:t>
            </a:r>
            <a:r>
              <a:rPr lang="x-none" altLang="zh-CN" sz="1400" dirty="0">
                <a:ea typeface="Calibri" panose="020F0502020204030204" pitchFamily="34" charset="0"/>
              </a:rPr>
              <a:t> </a:t>
            </a:r>
            <a:r>
              <a:rPr lang="en-US" altLang="zh-CN" sz="1400" dirty="0">
                <a:ea typeface="Calibri" panose="020F0502020204030204" pitchFamily="34" charset="0"/>
              </a:rPr>
              <a:t>IAMSS</a:t>
            </a:r>
            <a:r>
              <a:rPr lang="x-none" altLang="zh-CN" sz="1400" dirty="0">
                <a:ea typeface="Calibri" panose="020F0502020204030204" pitchFamily="34" charset="0"/>
              </a:rPr>
              <a:t>:</a:t>
            </a:r>
            <a:r>
              <a:rPr lang="en-US" altLang="zh-CN" sz="1400" dirty="0">
                <a:ea typeface="Calibri" panose="020F0502020204030204" pitchFamily="34" charset="0"/>
              </a:rPr>
              <a:t> 26.37</a:t>
            </a:r>
            <a:r>
              <a:rPr lang="en-US" altLang="zh-CN" sz="1400" dirty="0">
                <a:ea typeface="微软雅黑" panose="020B0503020204020204" pitchFamily="34" charset="-122"/>
              </a:rPr>
              <a:t>%</a:t>
            </a:r>
            <a:endParaRPr lang="en-US" altLang="zh-CN" sz="1400" dirty="0">
              <a:ea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 startAt="3"/>
            </a:pPr>
            <a:r>
              <a:rPr lang="zh-CN" altLang="zh-CN" dirty="0">
                <a:solidFill>
                  <a:srgbClr val="2E75B5"/>
                </a:solidFill>
                <a:ea typeface="Calibri" panose="020F0502020204030204" pitchFamily="34" charset="0"/>
              </a:rPr>
              <a:t>Box-level segmentation supervised deep neural networks for accurate and</a:t>
            </a:r>
            <a:r>
              <a:rPr lang="x-none" altLang="zh-CN" dirty="0">
                <a:solidFill>
                  <a:srgbClr val="2E75B5"/>
                </a:solidFill>
                <a:ea typeface="Calibri" panose="020F0502020204030204" pitchFamily="34" charset="0"/>
              </a:rPr>
              <a:t> </a:t>
            </a:r>
            <a:r>
              <a:rPr lang="zh-CN" altLang="zh-CN" dirty="0">
                <a:solidFill>
                  <a:srgbClr val="2E75B5"/>
                </a:solidFill>
                <a:ea typeface="Calibri" panose="020F0502020204030204" pitchFamily="34" charset="0"/>
              </a:rPr>
              <a:t>real-time multispectral pedestrian detection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ea typeface="Calibri" panose="020F0502020204030204" pitchFamily="34" charset="0"/>
              </a:rPr>
              <a:t> </a:t>
            </a:r>
            <a:endParaRPr lang="en-US" altLang="zh-CN" sz="1600" dirty="0">
              <a:ea typeface="Calibri" panose="020F0502020204030204" pitchFamily="34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ea typeface="Calibri" panose="020F0502020204030204" pitchFamily="34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State Key Lab of CAD&amp;CG, Zhejiang </a:t>
            </a:r>
            <a:r>
              <a:rPr lang="en-US" altLang="zh-CN" sz="2400" dirty="0" err="1">
                <a:solidFill>
                  <a:srgbClr val="FF0000"/>
                </a:solidFill>
              </a:rPr>
              <a:t>University,Hangzhou,Zhejiang,China</a:t>
            </a:r>
            <a:endParaRPr lang="zh-CN" altLang="zh-CN" sz="1600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 startAt="4"/>
            </a:pPr>
            <a:r>
              <a:rPr lang="zh-CN" altLang="zh-CN" dirty="0">
                <a:solidFill>
                  <a:srgbClr val="2E75B5"/>
                </a:solidFill>
                <a:ea typeface="Calibri" panose="020F0502020204030204" pitchFamily="34" charset="0"/>
              </a:rPr>
              <a:t>Illumination-aware Faster R-CNN for Robust Multispectral Pedestrian Detection</a:t>
            </a:r>
          </a:p>
          <a:p>
            <a:pPr lvl="3" fontAlgn="ctr"/>
            <a:r>
              <a:rPr lang="zh-CN" altLang="zh-CN" sz="1400" dirty="0">
                <a:ea typeface="Calibri" panose="020F0502020204030204" pitchFamily="34" charset="0"/>
              </a:rPr>
              <a:t>PatternRecognition</a:t>
            </a:r>
            <a:r>
              <a:rPr lang="en-US" altLang="zh-CN" sz="1400" dirty="0">
                <a:ea typeface="Calibri" panose="020F0502020204030204" pitchFamily="34" charset="0"/>
              </a:rPr>
              <a:t> 2019</a:t>
            </a:r>
            <a:endParaRPr lang="zh-CN" altLang="zh-CN" sz="1400" dirty="0">
              <a:ea typeface="Calibri" panose="020F0502020204030204" pitchFamily="34" charset="0"/>
            </a:endParaRPr>
          </a:p>
          <a:p>
            <a:pPr lvl="3" fontAlgn="ctr"/>
            <a:r>
              <a:rPr lang="en-US" altLang="zh-CN" sz="1600" dirty="0">
                <a:ea typeface="Times New Roman" panose="02020603050405020304" pitchFamily="18" charset="0"/>
              </a:rPr>
              <a:t>Illumination-Aware Faster R-CNN (IAFR-CNN)</a:t>
            </a:r>
            <a:r>
              <a:rPr lang="zh-CN" altLang="zh-CN" sz="1600" dirty="0">
                <a:ea typeface="Microsoft YaHei" panose="020B0503020204020204" pitchFamily="34" charset="-122"/>
              </a:rPr>
              <a:t>：</a:t>
            </a:r>
            <a:r>
              <a:rPr lang="en-US" altLang="zh-CN" sz="1600" dirty="0">
                <a:ea typeface="Times New Roman" panose="02020603050405020304" pitchFamily="18" charset="0"/>
              </a:rPr>
              <a:t>15.73%</a:t>
            </a:r>
            <a:endParaRPr lang="zh-CN" altLang="zh-CN" sz="1400" dirty="0">
              <a:ea typeface="Calibri" panose="020F0502020204030204" pitchFamily="34" charset="0"/>
            </a:endParaRPr>
          </a:p>
          <a:p>
            <a:pPr marL="685800" fontAlgn="ctr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e. Multispectral Pedestrian Detection via Simultaneous Detection and Segmentation</a:t>
            </a:r>
          </a:p>
          <a:p>
            <a:pPr marL="1143000" lvl="1" fontAlgn="ctr"/>
            <a:r>
              <a:rPr lang="x-none" altLang="zh-CN" dirty="0">
                <a:latin typeface="Calibri" panose="020F0502020204030204" pitchFamily="34" charset="0"/>
                <a:ea typeface="Calibri" panose="020F0502020204030204" pitchFamily="34" charset="0"/>
              </a:rPr>
              <a:t>BMVC18</a:t>
            </a:r>
            <a:endParaRPr lang="en-US" altLang="zh-CN" dirty="0">
              <a:solidFill>
                <a:srgbClr val="2E75B5"/>
              </a:solidFill>
              <a:ea typeface="Calibri" panose="020F0502020204030204" pitchFamily="34" charset="0"/>
            </a:endParaRPr>
          </a:p>
          <a:p>
            <a:pPr lvl="2" font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x-none" altLang="zh-CN" sz="1400" dirty="0">
                <a:latin typeface="Calibri" panose="020F0502020204030204" pitchFamily="34" charset="0"/>
                <a:ea typeface="Calibri" panose="020F0502020204030204" pitchFamily="34" charset="0"/>
              </a:rPr>
              <a:t>MSDS-RCNN :11.63%</a:t>
            </a:r>
            <a:endParaRPr lang="x-none" altLang="zh-CN" sz="1600" b="0" i="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8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6D90-9241-4EAB-B6C6-72B450ED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905" y="609600"/>
            <a:ext cx="9938279" cy="1004888"/>
          </a:xfrm>
        </p:spPr>
        <p:txBody>
          <a:bodyPr>
            <a:normAutofit fontScale="90000"/>
          </a:bodyPr>
          <a:lstStyle/>
          <a:p>
            <a:pPr marL="685800" fontAlgn="ctr"/>
            <a:r>
              <a:rPr lang="zh-CN" altLang="zh-CN" sz="2700" dirty="0">
                <a:solidFill>
                  <a:srgbClr val="2E75B5"/>
                </a:solidFill>
                <a:ea typeface="Calibri" panose="020F0502020204030204" pitchFamily="34" charset="0"/>
              </a:rPr>
              <a:t>Exploiting fusion architectures for multispectral pedestrian detection and segmentation</a:t>
            </a:r>
            <a:br>
              <a:rPr lang="en-US" altLang="zh-CN" dirty="0">
                <a:solidFill>
                  <a:srgbClr val="2E75B5"/>
                </a:solidFill>
                <a:ea typeface="Calibri" panose="020F0502020204030204" pitchFamily="34" charset="0"/>
              </a:rPr>
            </a:br>
            <a:br>
              <a:rPr lang="en-US" altLang="zh-CN" sz="2800" dirty="0"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E5AEC-E905-47E2-958C-ABE7DFE1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 pitchFamily="34" charset="0"/>
              </a:rPr>
              <a:t>[</a:t>
            </a:r>
            <a:r>
              <a:rPr lang="x-none" altLang="zh-CN" dirty="0">
                <a:ea typeface="Calibri" panose="020F0502020204030204" pitchFamily="34" charset="0"/>
              </a:rPr>
              <a:t>applied optics]</a:t>
            </a:r>
            <a:br>
              <a:rPr lang="en-US" altLang="zh-CN" dirty="0">
                <a:solidFill>
                  <a:srgbClr val="2E75B5"/>
                </a:solidFill>
                <a:ea typeface="Calibri" panose="020F0502020204030204" pitchFamily="34" charset="0"/>
              </a:rPr>
            </a:br>
            <a:r>
              <a:rPr lang="en-US" altLang="zh-CN" dirty="0" err="1">
                <a:ea typeface="Calibri" panose="020F0502020204030204" pitchFamily="34" charset="0"/>
              </a:rPr>
              <a:t>FRPN-Sum+TS</a:t>
            </a:r>
            <a:r>
              <a:rPr lang="x-none" altLang="zh-CN" dirty="0">
                <a:ea typeface="Calibri" panose="020F0502020204030204" pitchFamily="34" charset="0"/>
              </a:rPr>
              <a:t>S</a:t>
            </a:r>
            <a:r>
              <a:rPr lang="en-US" altLang="zh-CN" dirty="0">
                <a:ea typeface="Calibri" panose="020F0502020204030204" pitchFamily="34" charset="0"/>
              </a:rPr>
              <a:t>:</a:t>
            </a:r>
            <a:r>
              <a:rPr lang="x-none" altLang="zh-CN" dirty="0">
                <a:ea typeface="Calibri" panose="020F0502020204030204" pitchFamily="34" charset="0"/>
              </a:rPr>
              <a:t>26.67%</a:t>
            </a:r>
            <a:endParaRPr lang="en-US" altLang="zh-CN" dirty="0">
              <a:ea typeface="Calibri" panose="020F0502020204030204" pitchFamily="34" charset="0"/>
            </a:endParaRPr>
          </a:p>
          <a:p>
            <a:endParaRPr lang="en-US" altLang="zh-CN" dirty="0">
              <a:ea typeface="Calibri" panose="020F0502020204030204" pitchFamily="34" charset="0"/>
            </a:endParaRPr>
          </a:p>
          <a:p>
            <a:r>
              <a:rPr lang="zh-CN" altLang="en-US" dirty="0">
                <a:ea typeface="Calibri" panose="020F0502020204030204" pitchFamily="34" charset="0"/>
              </a:rPr>
              <a:t>提出了</a:t>
            </a:r>
            <a:r>
              <a:rPr lang="en-US" altLang="zh-CN" dirty="0">
                <a:ea typeface="Calibri" panose="020F0502020204030204" pitchFamily="34" charset="0"/>
              </a:rPr>
              <a:t>sum/</a:t>
            </a:r>
            <a:r>
              <a:rPr lang="en-US" altLang="zh-CN" dirty="0" err="1">
                <a:ea typeface="Calibri" panose="020F0502020204030204" pitchFamily="34" charset="0"/>
              </a:rPr>
              <a:t>concate</a:t>
            </a:r>
            <a:r>
              <a:rPr lang="en-US" altLang="zh-CN" dirty="0">
                <a:ea typeface="Calibri" panose="020F0502020204030204" pitchFamily="34" charset="0"/>
              </a:rPr>
              <a:t>/max</a:t>
            </a:r>
          </a:p>
          <a:p>
            <a:r>
              <a:rPr lang="zh-CN" altLang="en-US" dirty="0">
                <a:ea typeface="Calibri" panose="020F0502020204030204" pitchFamily="34" charset="0"/>
              </a:rPr>
              <a:t>三种连接方式</a:t>
            </a:r>
            <a:endParaRPr lang="en-US" altLang="zh-CN" dirty="0"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EA64AA-CACD-436F-A3A4-DA4A821F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6" y="1521618"/>
            <a:ext cx="4422768" cy="49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8D71-B7DC-4481-A5CA-010BFB4F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60" y="640556"/>
            <a:ext cx="8596668" cy="1083470"/>
          </a:xfrm>
        </p:spPr>
        <p:txBody>
          <a:bodyPr>
            <a:normAutofit fontScale="90000"/>
          </a:bodyPr>
          <a:lstStyle/>
          <a:p>
            <a:pPr marL="685800" fontAlgn="ctr"/>
            <a:r>
              <a:rPr lang="en-US" altLang="zh-CN" sz="2700" dirty="0">
                <a:solidFill>
                  <a:srgbClr val="2E75B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Fusion of Multispectral Data Through Illumination-aware Deep Neural Networks for Pedestrian Detection</a:t>
            </a:r>
            <a:br>
              <a:rPr lang="en-US" altLang="zh-CN" dirty="0">
                <a:solidFill>
                  <a:srgbClr val="2E75B5"/>
                </a:solidFill>
                <a:ea typeface="Calibri" panose="020F0502020204030204" pitchFamily="34" charset="0"/>
              </a:rPr>
            </a:br>
            <a:br>
              <a:rPr lang="en-US" altLang="zh-CN" sz="2800" dirty="0"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0E500-FEC9-41E2-B5C4-0D0F5AF6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28" y="1724026"/>
            <a:ext cx="8596668" cy="70405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Microsoft YaHei" panose="020B0503020204020204" pitchFamily="34" charset="-122"/>
              </a:rPr>
              <a:t>[Information Fusion] </a:t>
            </a:r>
            <a:br>
              <a:rPr lang="en-US" altLang="zh-CN" dirty="0">
                <a:latin typeface="Calibri" panose="020F0502020204030204" pitchFamily="34" charset="0"/>
                <a:ea typeface="Microsoft YaHei" panose="020B0503020204020204" pitchFamily="34" charset="-122"/>
              </a:rPr>
            </a:br>
            <a:r>
              <a:rPr lang="en-US" altLang="zh-CN" dirty="0">
                <a:ea typeface="Calibri" panose="020F0502020204030204" pitchFamily="34" charset="0"/>
              </a:rPr>
              <a:t>IATDNN</a:t>
            </a:r>
            <a:r>
              <a:rPr lang="x-none" altLang="zh-CN" dirty="0">
                <a:ea typeface="Calibri" panose="020F0502020204030204" pitchFamily="34" charset="0"/>
              </a:rPr>
              <a:t> </a:t>
            </a:r>
            <a:r>
              <a:rPr lang="en-US" altLang="zh-CN" dirty="0">
                <a:ea typeface="Calibri" panose="020F0502020204030204" pitchFamily="34" charset="0"/>
              </a:rPr>
              <a:t>+</a:t>
            </a:r>
            <a:r>
              <a:rPr lang="x-none" altLang="zh-CN" dirty="0">
                <a:ea typeface="Calibri" panose="020F0502020204030204" pitchFamily="34" charset="0"/>
              </a:rPr>
              <a:t> </a:t>
            </a:r>
            <a:r>
              <a:rPr lang="en-US" altLang="zh-CN" dirty="0">
                <a:ea typeface="Calibri" panose="020F0502020204030204" pitchFamily="34" charset="0"/>
              </a:rPr>
              <a:t>IAMSS</a:t>
            </a:r>
            <a:r>
              <a:rPr lang="x-none" altLang="zh-CN" dirty="0">
                <a:ea typeface="Calibri" panose="020F0502020204030204" pitchFamily="34" charset="0"/>
              </a:rPr>
              <a:t>:</a:t>
            </a:r>
            <a:r>
              <a:rPr lang="en-US" altLang="zh-CN" dirty="0">
                <a:ea typeface="Calibri" panose="020F0502020204030204" pitchFamily="34" charset="0"/>
              </a:rPr>
              <a:t> 26.37</a:t>
            </a:r>
            <a:r>
              <a:rPr lang="en-US" altLang="zh-CN" dirty="0">
                <a:ea typeface="微软雅黑" panose="020B0503020204020204" pitchFamily="34" charset="-122"/>
              </a:rPr>
              <a:t>%</a:t>
            </a: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39CEC-BC5F-4595-ABB2-623EE3E7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8" y="2428081"/>
            <a:ext cx="7844780" cy="40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CAEC-72FA-4D1F-9D94-DA38EB66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fontAlgn="ctr"/>
            <a:r>
              <a:rPr lang="zh-CN" altLang="zh-CN" sz="2700" dirty="0">
                <a:solidFill>
                  <a:srgbClr val="2E75B5"/>
                </a:solidFill>
                <a:ea typeface="Calibri" panose="020F0502020204030204" pitchFamily="34" charset="0"/>
              </a:rPr>
              <a:t>Illumination-aware Faster R-CNN for Robust Multispectral Pedestrian Detection</a:t>
            </a:r>
            <a:br>
              <a:rPr lang="zh-CN" altLang="zh-CN" dirty="0">
                <a:solidFill>
                  <a:srgbClr val="2E75B5"/>
                </a:solidFill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6DB23-0948-485F-BC10-F690B322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03" y="1689101"/>
            <a:ext cx="8596668" cy="689767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1600" dirty="0">
                <a:ea typeface="Calibri" panose="020F0502020204030204" pitchFamily="34" charset="0"/>
              </a:rPr>
              <a:t>PatternRecognition</a:t>
            </a:r>
            <a:r>
              <a:rPr lang="en-US" altLang="zh-CN" sz="1600" dirty="0">
                <a:ea typeface="Calibri" panose="020F0502020204030204" pitchFamily="34" charset="0"/>
              </a:rPr>
              <a:t> 2019</a:t>
            </a:r>
            <a:br>
              <a:rPr lang="zh-CN" altLang="zh-CN" sz="1600" dirty="0">
                <a:ea typeface="Calibri" panose="020F0502020204030204" pitchFamily="34" charset="0"/>
              </a:rPr>
            </a:br>
            <a:r>
              <a:rPr lang="en-US" altLang="zh-CN" dirty="0">
                <a:ea typeface="Times New Roman" panose="02020603050405020304" pitchFamily="18" charset="0"/>
              </a:rPr>
              <a:t>Illumination-Aware Faster R-CNN (IAFR-CNN)</a:t>
            </a:r>
            <a:r>
              <a:rPr lang="zh-CN" altLang="zh-CN" dirty="0"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ea typeface="Times New Roman" panose="02020603050405020304" pitchFamily="18" charset="0"/>
              </a:rPr>
              <a:t>15.73%</a:t>
            </a:r>
            <a:br>
              <a:rPr lang="zh-CN" altLang="zh-CN" sz="1600" dirty="0">
                <a:ea typeface="Calibri" panose="020F0502020204030204" pitchFamily="34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46945-AB80-414B-9F95-34F76E01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70" y="2250281"/>
            <a:ext cx="7053996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8BC8F-F45C-4BA8-83EE-0106CD4A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fontAlgn="ctr"/>
            <a:r>
              <a:rPr lang="en-US" altLang="zh-CN" sz="2700" dirty="0">
                <a:solidFill>
                  <a:srgbClr val="2E75B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Multispectral Pedestrian Detection via Simultaneous Detection and Segmentation</a:t>
            </a:r>
            <a:b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x-none" altLang="zh-CN" sz="3200" dirty="0"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0508-A291-43C7-8013-A5EA8AA1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65" y="1531938"/>
            <a:ext cx="8596668" cy="796924"/>
          </a:xfrm>
        </p:spPr>
        <p:txBody>
          <a:bodyPr/>
          <a:lstStyle/>
          <a:p>
            <a:r>
              <a:rPr lang="x-none" altLang="zh-CN" dirty="0">
                <a:latin typeface="Calibri" panose="020F0502020204030204" pitchFamily="34" charset="0"/>
                <a:ea typeface="Calibri" panose="020F0502020204030204" pitchFamily="34" charset="0"/>
              </a:rPr>
              <a:t>BMVC18</a:t>
            </a:r>
            <a:endParaRPr lang="en-US" altLang="zh-CN" dirty="0">
              <a:solidFill>
                <a:srgbClr val="2E75B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x-none" altLang="zh-CN" dirty="0">
                <a:latin typeface="Calibri" panose="020F0502020204030204" pitchFamily="34" charset="0"/>
                <a:ea typeface="Calibri" panose="020F0502020204030204" pitchFamily="34" charset="0"/>
              </a:rPr>
              <a:t>MSDS-RCNN :11.63%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24BEE4-2206-4155-946A-17041F00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4569"/>
            <a:ext cx="8284160" cy="44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032-BA33-4024-BDAE-D72E2483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81" y="27686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3345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17407</TotalTime>
  <Words>418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研究综述（基于kaist数据集）</vt:lpstr>
      <vt:lpstr>PowerPoint 演示文稿</vt:lpstr>
      <vt:lpstr>Exploiting fusion architectures for multispectral pedestrian detection and segmentation  </vt:lpstr>
      <vt:lpstr>Fusion of Multispectral Data Through Illumination-aware Deep Neural Networks for Pedestrian Detection  </vt:lpstr>
      <vt:lpstr>Illumination-aware Faster R-CNN for Robust Multispectral Pedestrian Detection </vt:lpstr>
      <vt:lpstr>Multispectral Pedestrian Detection via Simultaneous Detection and Segmentation 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510</cp:revision>
  <dcterms:created xsi:type="dcterms:W3CDTF">2017-12-23T03:55:49Z</dcterms:created>
  <dcterms:modified xsi:type="dcterms:W3CDTF">2019-04-17T06:28:40Z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