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66" r:id="rId4"/>
    <p:sldId id="270" r:id="rId5"/>
    <p:sldId id="267" r:id="rId6"/>
    <p:sldId id="272" r:id="rId7"/>
    <p:sldId id="271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>
            <a:spLocks noChangeArrowheads="1"/>
          </p:cNvSpPr>
          <p:nvPr/>
        </p:nvSpPr>
        <p:spPr bwMode="auto">
          <a:xfrm>
            <a:off x="0" y="3475892"/>
            <a:ext cx="9142810" cy="3386137"/>
          </a:xfrm>
          <a:prstGeom prst="rect">
            <a:avLst/>
          </a:prstGeom>
          <a:solidFill>
            <a:srgbClr val="5767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7" name="Freeform 6"/>
          <p:cNvSpPr/>
          <p:nvPr/>
        </p:nvSpPr>
        <p:spPr bwMode="auto">
          <a:xfrm>
            <a:off x="2205" y="0"/>
            <a:ext cx="9142810" cy="5676900"/>
          </a:xfrm>
          <a:custGeom>
            <a:avLst/>
            <a:gdLst>
              <a:gd name="T0" fmla="*/ 0 w 9320"/>
              <a:gd name="T1" fmla="*/ 3364 h 4339"/>
              <a:gd name="T2" fmla="*/ 4817 w 9320"/>
              <a:gd name="T3" fmla="*/ 4339 h 4339"/>
              <a:gd name="T4" fmla="*/ 9320 w 9320"/>
              <a:gd name="T5" fmla="*/ 3364 h 4339"/>
              <a:gd name="T6" fmla="*/ 9320 w 9320"/>
              <a:gd name="T7" fmla="*/ 0 h 4339"/>
              <a:gd name="T8" fmla="*/ 0 w 9320"/>
              <a:gd name="T9" fmla="*/ 0 h 4339"/>
              <a:gd name="T10" fmla="*/ 0 w 9320"/>
              <a:gd name="T11" fmla="*/ 336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0" h="4339">
                <a:moveTo>
                  <a:pt x="0" y="3364"/>
                </a:moveTo>
                <a:cubicBezTo>
                  <a:pt x="0" y="3364"/>
                  <a:pt x="1551" y="4339"/>
                  <a:pt x="4817" y="4339"/>
                </a:cubicBezTo>
                <a:cubicBezTo>
                  <a:pt x="8083" y="4339"/>
                  <a:pt x="9320" y="3364"/>
                  <a:pt x="9320" y="3364"/>
                </a:cubicBezTo>
                <a:cubicBezTo>
                  <a:pt x="9320" y="0"/>
                  <a:pt x="9320" y="0"/>
                  <a:pt x="9320" y="0"/>
                </a:cubicBezTo>
                <a:cubicBezTo>
                  <a:pt x="0" y="0"/>
                  <a:pt x="0" y="0"/>
                  <a:pt x="0" y="0"/>
                </a:cubicBezTo>
                <a:lnTo>
                  <a:pt x="0" y="3364"/>
                </a:lnTo>
                <a:close/>
              </a:path>
            </a:pathLst>
          </a:custGeom>
          <a:solidFill>
            <a:srgbClr val="00A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755576" y="2132856"/>
            <a:ext cx="754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faster-</a:t>
            </a:r>
            <a:r>
              <a:rPr lang="en-US" altLang="zh-CN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rcnn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矩形 8"/>
          <p:cNvSpPr>
            <a:spLocks noChangeArrowheads="1"/>
          </p:cNvSpPr>
          <p:nvPr/>
        </p:nvSpPr>
        <p:spPr bwMode="auto">
          <a:xfrm>
            <a:off x="5725174" y="4438483"/>
            <a:ext cx="179915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高铭阳</a:t>
            </a:r>
          </a:p>
        </p:txBody>
      </p:sp>
      <p:sp>
        <p:nvSpPr>
          <p:cNvPr id="1048590" name="KSO_Shape"/>
          <p:cNvSpPr/>
          <p:nvPr/>
        </p:nvSpPr>
        <p:spPr bwMode="auto">
          <a:xfrm>
            <a:off x="5214637" y="4443537"/>
            <a:ext cx="278836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57676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47474"/>
              </a:solidFill>
            </a:endParaRPr>
          </a:p>
        </p:txBody>
      </p:sp>
      <p:cxnSp>
        <p:nvCxnSpPr>
          <p:cNvPr id="3145728" name="直接连接符 32"/>
          <p:cNvCxnSpPr>
            <a:cxnSpLocks/>
          </p:cNvCxnSpPr>
          <p:nvPr/>
        </p:nvCxnSpPr>
        <p:spPr>
          <a:xfrm>
            <a:off x="5603934" y="4882802"/>
            <a:ext cx="2041634" cy="6046"/>
          </a:xfrm>
          <a:prstGeom prst="line">
            <a:avLst/>
          </a:prstGeom>
          <a:ln>
            <a:solidFill>
              <a:srgbClr val="576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40152" y="5168960"/>
            <a:ext cx="21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2019.04.10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1" y="1367248"/>
            <a:ext cx="86487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9632" y="54868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Faster R-CNN: Towards Real-Time </a:t>
            </a:r>
            <a:r>
              <a:rPr lang="en-US" altLang="zh-CN" dirty="0" smtClean="0"/>
              <a:t>Object Detection </a:t>
            </a:r>
            <a:r>
              <a:rPr lang="en-US" altLang="zh-CN" dirty="0"/>
              <a:t>with Region Proposal Networks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0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9625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13" y="419894"/>
            <a:ext cx="39719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9028" y="47667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Anchors</a:t>
            </a:r>
            <a:r>
              <a:rPr lang="zh-CN" altLang="en-US" sz="2400" dirty="0">
                <a:latin typeface="Times New Roman" pitchFamily="18" charset="0"/>
              </a:rPr>
              <a:t>的生成规则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43711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Anchor</a:t>
            </a:r>
            <a:r>
              <a:rPr lang="zh-CN" altLang="en-US" dirty="0"/>
              <a:t>即给出一个基准窗大小，按照倍数和长宽比例得到不同大小的窗。例如论文中基准窗大小为</a:t>
            </a:r>
            <a:r>
              <a:rPr lang="en-US" altLang="zh-CN" dirty="0"/>
              <a:t>16</a:t>
            </a:r>
            <a:r>
              <a:rPr lang="zh-CN" altLang="en-US" dirty="0"/>
              <a:t>，给了（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）三种倍数和（</a:t>
            </a:r>
            <a:r>
              <a:rPr lang="en-US" altLang="zh-CN" dirty="0"/>
              <a:t>0.5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）三种比例，这样能够得到一共</a:t>
            </a:r>
            <a:r>
              <a:rPr lang="en-US" altLang="zh-CN" dirty="0"/>
              <a:t>9</a:t>
            </a:r>
            <a:r>
              <a:rPr lang="zh-CN" altLang="en-US" dirty="0"/>
              <a:t>种尺度的</a:t>
            </a:r>
            <a:r>
              <a:rPr lang="en-US" altLang="zh-CN" dirty="0" smtClean="0"/>
              <a:t>anchor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特征</a:t>
            </a:r>
            <a:r>
              <a:rPr lang="zh-CN" altLang="en-US" dirty="0"/>
              <a:t>图大小为</a:t>
            </a:r>
            <a:r>
              <a:rPr lang="en-US" altLang="zh-CN" dirty="0"/>
              <a:t>60*40</a:t>
            </a:r>
            <a:r>
              <a:rPr lang="zh-CN" altLang="en-US" dirty="0"/>
              <a:t>，所以会一共生成</a:t>
            </a:r>
            <a:r>
              <a:rPr lang="en-US" altLang="zh-CN" dirty="0"/>
              <a:t>60*40*9=21600</a:t>
            </a:r>
            <a:r>
              <a:rPr lang="zh-CN" altLang="en-US" dirty="0"/>
              <a:t>个</a:t>
            </a:r>
            <a:r>
              <a:rPr lang="en-US" altLang="zh-CN" dirty="0"/>
              <a:t>Anchor 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67246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0464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</a:rPr>
              <a:t>RPN   (</a:t>
            </a:r>
            <a:r>
              <a:rPr lang="en-US" altLang="zh-CN" sz="2400" dirty="0">
                <a:latin typeface="Times New Roman" pitchFamily="18" charset="0"/>
              </a:rPr>
              <a:t>Region Proposal Networks)</a:t>
            </a:r>
            <a:endParaRPr lang="zh-CN" altLang="en-US" sz="2400" dirty="0"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20" y="1919511"/>
            <a:ext cx="40576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8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7667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RPN   </a:t>
            </a:r>
            <a:r>
              <a:rPr lang="en-US" altLang="zh-CN" sz="2400" dirty="0">
                <a:latin typeface="Times New Roman" pitchFamily="18" charset="0"/>
              </a:rPr>
              <a:t>Loss function</a:t>
            </a:r>
            <a:endParaRPr lang="zh-CN" altLang="en-US" sz="2400" dirty="0">
              <a:latin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37" y="1268760"/>
            <a:ext cx="43148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996952"/>
            <a:ext cx="4104456" cy="212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39" y="3322399"/>
            <a:ext cx="42576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51723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随机采样 </a:t>
            </a:r>
            <a:r>
              <a:rPr lang="en-US" altLang="zh-CN" dirty="0"/>
              <a:t>anchors </a:t>
            </a:r>
            <a:r>
              <a:rPr lang="zh-CN" altLang="en-US" dirty="0"/>
              <a:t>来生成</a:t>
            </a:r>
            <a:r>
              <a:rPr lang="en-US" altLang="zh-CN" dirty="0" smtClean="0"/>
              <a:t>batch size=256 </a:t>
            </a:r>
            <a:r>
              <a:rPr lang="zh-CN" altLang="en-US" dirty="0"/>
              <a:t>的 </a:t>
            </a:r>
            <a:r>
              <a:rPr lang="en-US" altLang="zh-CN" dirty="0"/>
              <a:t>mini-batch</a:t>
            </a:r>
            <a:r>
              <a:rPr lang="zh-CN" altLang="en-US" dirty="0"/>
              <a:t>，尽可能的保持 </a:t>
            </a:r>
            <a:r>
              <a:rPr lang="en-US" altLang="zh-CN" dirty="0"/>
              <a:t>foreground </a:t>
            </a:r>
            <a:r>
              <a:rPr lang="zh-CN" altLang="en-US" dirty="0"/>
              <a:t>和 </a:t>
            </a:r>
            <a:r>
              <a:rPr lang="en-US" altLang="zh-CN" dirty="0"/>
              <a:t>background anchors </a:t>
            </a:r>
            <a:r>
              <a:rPr lang="zh-CN" altLang="en-US" dirty="0"/>
              <a:t>的比例平衡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9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7667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</a:rPr>
              <a:t>NMS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         RPN</a:t>
            </a:r>
            <a:r>
              <a:rPr lang="zh-CN" altLang="en-US" dirty="0"/>
              <a:t>网络得到的大约</a:t>
            </a:r>
            <a:r>
              <a:rPr lang="en-US" altLang="zh-CN" dirty="0"/>
              <a:t>2</a:t>
            </a:r>
            <a:r>
              <a:rPr lang="zh-CN" altLang="en-US" dirty="0"/>
              <a:t>万个</a:t>
            </a:r>
            <a:r>
              <a:rPr lang="en-US" altLang="zh-CN" dirty="0"/>
              <a:t>anchor</a:t>
            </a:r>
            <a:r>
              <a:rPr lang="zh-CN" altLang="en-US" dirty="0"/>
              <a:t>不是都直接给</a:t>
            </a:r>
            <a:r>
              <a:rPr lang="en-US" altLang="zh-CN" dirty="0"/>
              <a:t>Fast-RCNN</a:t>
            </a:r>
            <a:r>
              <a:rPr lang="zh-CN" altLang="en-US" dirty="0"/>
              <a:t>，因为有很多重叠的框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通过</a:t>
            </a:r>
            <a:r>
              <a:rPr lang="zh-CN" altLang="en-US" dirty="0"/>
              <a:t>非极大值抑制的方法，设定</a:t>
            </a:r>
            <a:r>
              <a:rPr lang="en-US" altLang="zh-CN" dirty="0" err="1"/>
              <a:t>IoU</a:t>
            </a:r>
            <a:r>
              <a:rPr lang="zh-CN" altLang="en-US" dirty="0"/>
              <a:t>为</a:t>
            </a:r>
            <a:r>
              <a:rPr lang="en-US" altLang="zh-CN" dirty="0"/>
              <a:t>0.7</a:t>
            </a:r>
            <a:r>
              <a:rPr lang="zh-CN" altLang="en-US" dirty="0"/>
              <a:t>的阈值，即仅保留覆盖率不超过</a:t>
            </a:r>
            <a:r>
              <a:rPr lang="en-US" altLang="zh-CN" dirty="0"/>
              <a:t>0.7</a:t>
            </a:r>
            <a:r>
              <a:rPr lang="zh-CN" altLang="en-US" dirty="0"/>
              <a:t>的局部最大分数的</a:t>
            </a:r>
            <a:r>
              <a:rPr lang="en-US" altLang="zh-CN" dirty="0"/>
              <a:t>box</a:t>
            </a:r>
            <a:r>
              <a:rPr lang="zh-CN" altLang="en-US" dirty="0"/>
              <a:t>（粗筛）。最后留下大约</a:t>
            </a:r>
            <a:r>
              <a:rPr lang="en-US" altLang="zh-CN" dirty="0"/>
              <a:t>2000</a:t>
            </a:r>
            <a:r>
              <a:rPr lang="zh-CN" altLang="en-US" dirty="0"/>
              <a:t>个</a:t>
            </a:r>
            <a:r>
              <a:rPr lang="en-US" altLang="zh-CN" dirty="0"/>
              <a:t>anchor</a:t>
            </a:r>
            <a:r>
              <a:rPr lang="zh-CN" altLang="en-US" dirty="0"/>
              <a:t>，然后再取前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box</a:t>
            </a:r>
            <a:r>
              <a:rPr lang="zh-CN" altLang="en-US" dirty="0"/>
              <a:t>（比如</a:t>
            </a:r>
            <a:r>
              <a:rPr lang="en-US" altLang="zh-CN" dirty="0"/>
              <a:t>300</a:t>
            </a:r>
            <a:r>
              <a:rPr lang="zh-CN" altLang="en-US" dirty="0"/>
              <a:t>个）</a:t>
            </a:r>
            <a:r>
              <a:rPr lang="zh-CN" altLang="en-US" dirty="0" smtClean="0"/>
              <a:t>给后续网络。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后续网络将</a:t>
            </a:r>
            <a:r>
              <a:rPr lang="zh-CN" altLang="en-US" dirty="0"/>
              <a:t>输出</a:t>
            </a:r>
            <a:r>
              <a:rPr lang="en-US" altLang="zh-CN" dirty="0"/>
              <a:t>300</a:t>
            </a:r>
            <a:r>
              <a:rPr lang="zh-CN" altLang="en-US" dirty="0"/>
              <a:t>个判定类别及其</a:t>
            </a:r>
            <a:r>
              <a:rPr lang="en-US" altLang="zh-CN" dirty="0"/>
              <a:t>box</a:t>
            </a:r>
            <a:r>
              <a:rPr lang="zh-CN" altLang="en-US" dirty="0"/>
              <a:t>，对类别分数采用阈值为</a:t>
            </a:r>
            <a:r>
              <a:rPr lang="en-US" altLang="zh-CN" dirty="0"/>
              <a:t>0.3</a:t>
            </a:r>
            <a:r>
              <a:rPr lang="zh-CN" altLang="en-US" dirty="0"/>
              <a:t>的非极大值抑制（精筛），并仅取分数大于某个分数的目标结果（比如，只取分数</a:t>
            </a:r>
            <a:r>
              <a:rPr lang="en-US" altLang="zh-CN" dirty="0"/>
              <a:t>60</a:t>
            </a:r>
            <a:r>
              <a:rPr lang="zh-CN" altLang="en-US" dirty="0"/>
              <a:t>分以上的结果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6770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6524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ROI </a:t>
            </a:r>
            <a:r>
              <a:rPr lang="en-US" altLang="zh-CN" sz="2400" dirty="0" smtClean="0">
                <a:latin typeface="Times New Roman" pitchFamily="18" charset="0"/>
              </a:rPr>
              <a:t>  Pooling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904" y="1196752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 单独训练</a:t>
            </a:r>
            <a:r>
              <a:rPr lang="en-US" altLang="zh-CN" dirty="0"/>
              <a:t>RPN</a:t>
            </a:r>
            <a:r>
              <a:rPr lang="zh-CN" altLang="en-US" dirty="0"/>
              <a:t>网络，网络参数由预训练模型</a:t>
            </a:r>
            <a:r>
              <a:rPr lang="zh-CN" altLang="en-US" dirty="0" smtClean="0"/>
              <a:t>载入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） 单独训练</a:t>
            </a:r>
            <a:r>
              <a:rPr lang="en-US" altLang="zh-CN" dirty="0"/>
              <a:t>Fast-RCNN</a:t>
            </a:r>
            <a:r>
              <a:rPr lang="zh-CN" altLang="en-US" dirty="0"/>
              <a:t>网络，将第一步</a:t>
            </a:r>
            <a:r>
              <a:rPr lang="en-US" altLang="zh-CN" dirty="0"/>
              <a:t>RPN</a:t>
            </a:r>
            <a:r>
              <a:rPr lang="zh-CN" altLang="en-US" dirty="0"/>
              <a:t>的输出候选区域作为检测网络的</a:t>
            </a:r>
            <a:r>
              <a:rPr lang="zh-CN" altLang="en-US" dirty="0" smtClean="0"/>
              <a:t>输入。</a:t>
            </a:r>
            <a:r>
              <a:rPr lang="zh-CN" altLang="en-US" dirty="0"/>
              <a:t>截止到现在，两个网络并没有共享参数，只是分开训练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） 再次训练</a:t>
            </a:r>
            <a:r>
              <a:rPr lang="en-US" altLang="zh-CN" dirty="0"/>
              <a:t>RPN</a:t>
            </a:r>
            <a:r>
              <a:rPr lang="zh-CN" altLang="en-US" dirty="0"/>
              <a:t>，此时固定网络公共部分的参数，只更新</a:t>
            </a:r>
            <a:r>
              <a:rPr lang="en-US" altLang="zh-CN" dirty="0"/>
              <a:t>RPN</a:t>
            </a:r>
            <a:r>
              <a:rPr lang="zh-CN" altLang="en-US" dirty="0"/>
              <a:t>独有部分的</a:t>
            </a:r>
            <a:r>
              <a:rPr lang="zh-CN" altLang="en-US" dirty="0" smtClean="0"/>
              <a:t>参数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） </a:t>
            </a:r>
            <a:r>
              <a:rPr lang="zh-CN" altLang="en-US" dirty="0" smtClean="0"/>
              <a:t>拿</a:t>
            </a:r>
            <a:r>
              <a:rPr lang="en-US" altLang="zh-CN" dirty="0" smtClean="0"/>
              <a:t>RPN</a:t>
            </a:r>
            <a:r>
              <a:rPr lang="zh-CN" altLang="en-US" dirty="0"/>
              <a:t>的结果再次微调</a:t>
            </a:r>
            <a:r>
              <a:rPr lang="en-US" altLang="zh-CN" dirty="0"/>
              <a:t>Fast-RCNN</a:t>
            </a:r>
            <a:r>
              <a:rPr lang="zh-CN" altLang="en-US" dirty="0"/>
              <a:t>网络，固定网络公共部分的参数，只更新</a:t>
            </a:r>
            <a:r>
              <a:rPr lang="en-US" altLang="zh-CN" dirty="0"/>
              <a:t>Fast-RCNN</a:t>
            </a:r>
            <a:r>
              <a:rPr lang="zh-CN" altLang="en-US" dirty="0"/>
              <a:t>独有部分的参数。</a:t>
            </a:r>
          </a:p>
          <a:p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404664"/>
            <a:ext cx="3636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联合训练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05" y="4437112"/>
            <a:ext cx="8224895" cy="177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07707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测试流程</a:t>
            </a:r>
          </a:p>
        </p:txBody>
      </p:sp>
    </p:spTree>
    <p:extLst>
      <p:ext uri="{BB962C8B-B14F-4D97-AF65-F5344CB8AC3E}">
        <p14:creationId xmlns:p14="http://schemas.microsoft.com/office/powerpoint/2010/main" val="36126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366</Words>
  <Application>Microsoft Office PowerPoint</Application>
  <PresentationFormat>全屏显示(4:3)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43</cp:revision>
  <dcterms:created xsi:type="dcterms:W3CDTF">2019-01-07T15:21:41Z</dcterms:created>
  <dcterms:modified xsi:type="dcterms:W3CDTF">2019-04-09T12:10:31Z</dcterms:modified>
</cp:coreProperties>
</file>