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1" r:id="rId13"/>
    <p:sldId id="282" r:id="rId14"/>
    <p:sldId id="289" r:id="rId15"/>
    <p:sldId id="283" r:id="rId16"/>
    <p:sldId id="286" r:id="rId17"/>
    <p:sldId id="285" r:id="rId18"/>
    <p:sldId id="287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227" autoAdjust="0"/>
  </p:normalViewPr>
  <p:slideViewPr>
    <p:cSldViewPr snapToGrid="0">
      <p:cViewPr varScale="1">
        <p:scale>
          <a:sx n="67" d="100"/>
          <a:sy n="67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D2087-F63C-4975-BBF4-2E4F40F6AC5C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3171-0C9A-4209-BCA4-06CF936FA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3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2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4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30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47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6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37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2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6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2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5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2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9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49A9-B5DA-4411-8F28-98E95FF5E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7022B5-A47E-4778-A270-B7F2C9C11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78DEF-5C77-4169-8FEC-B8360C76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3CA0E-3028-4BCD-8DF8-1DFFB2DB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25006-430A-4286-9AAF-8C5768B1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9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A667-40E8-4748-9C07-FFCE4A63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FAC85-A388-406D-955D-E0780749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AA8A2-33E8-43B5-9D8D-4BFDE54A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D908F-85AC-4FD1-A35D-03F39F85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057A8-D36E-4CCF-A6BE-F45B8CCF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5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57387F-D1E9-4444-8898-CFEE6FBF0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12C77-D7DC-4F35-8077-A65F22CEF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30B08-CCDF-4624-BEAA-9FA11B25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B68D4-F8F8-4121-8E5A-CC5B7D99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6F6BA-A766-4C68-92B7-9ECD16DA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6CA75-56BF-4F71-A3B3-78B832A3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F3E70-66AC-4C79-A164-B81A4A8F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F503E-4FB3-40BD-AA33-7186A8C7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5D3B2-4D36-4DF2-A5D2-B74846B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05170-D928-4290-BC66-89BA855D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6F1E-174B-4FF1-BB0C-B150B86C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3055C-B17C-46D0-AB99-065A65C3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638C7-4FF9-4C99-9E4B-67281F94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53F22-1FCC-452C-93F9-A9D208D7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80720-56E6-4940-A517-F14D5055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3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A44F-BBC3-4C83-AC72-AC1D9DDA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D00E6-46FA-42D2-B4D8-2226DF20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3FA84-E281-4C00-B89C-7E75B7651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DA359-EB26-4C8A-9DA4-365C464A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D4B12-43DC-4B1A-9EA6-9B84FD0C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63F7F-5652-4B84-9055-54D5621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6CEF7-03AE-43FF-9415-DA6A023C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D9983-498B-473C-B591-2A2045B4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7D243-5C20-4270-86A1-3ED4C2785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3F2CE-139F-4DFF-AAE7-5FE84494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BA49D0-404C-433E-A00E-9F5B1544F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5E5FB-AD93-4B5D-92AC-23035277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E1F1D8-4836-4543-946D-FBE04675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F2E0A-F2E1-44EB-A12D-F885170D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B13A1-2087-4AFB-9CD2-18687CE4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B6780-B48D-4D86-9EE1-A18AE834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043FCA-C5DD-428F-AA69-062AA60C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99392-1611-41CE-A798-E576EB65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49055B-37F3-4977-A96D-AE986C0B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A6EE90-7943-4FB7-9F36-C45BD7E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1CF9B-D05D-4183-8D6B-D8215F0B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3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C59B1-EB97-484C-9666-2B08ADDB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2E0D3-7761-4C50-8C82-55357D3A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C974E-2010-4874-8098-2F9BFF6D0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E390E-2F24-4E19-9EB7-9950FCFA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CC2E4-8DFB-4D46-9DCC-83B61021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6A549-BB37-489F-895C-16EAE79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DB3D5-7176-494D-A4C4-AFD79D46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AA684F-5557-43E5-B565-3FA148578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7A398-CF8E-4F25-9BD3-585B9363C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51144-DC4E-433D-B956-DB1E6527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EC195-3D0D-4DE5-A0C6-5786AE70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3886F-72F3-47D4-876F-0B8B574C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8D8C4F-9FE8-4E67-8CB1-FC1BCF4A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E81F9-A796-4AE7-AC9C-EFE8A4FF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9878D-29B6-44BE-AF10-C83D43A49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51AA-3FE7-4F97-A23C-09E2FEACA13F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F84D6-C1F9-4EE0-9645-B121CC7B2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FB2FA-2307-467A-99E5-61E7922EC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0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CB2A65-E45B-40FA-BE28-6AB14E04FCFE}"/>
              </a:ext>
            </a:extLst>
          </p:cNvPr>
          <p:cNvSpPr txBox="1"/>
          <p:nvPr/>
        </p:nvSpPr>
        <p:spPr>
          <a:xfrm>
            <a:off x="4389078" y="478952"/>
            <a:ext cx="280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MF</a:t>
            </a:r>
            <a:r>
              <a:rPr lang="zh-CN" altLang="en-US" sz="4000" dirty="0"/>
              <a:t>数据集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3443A4-B407-4798-A8F4-2E4F4F5229EE}"/>
              </a:ext>
            </a:extLst>
          </p:cNvPr>
          <p:cNvSpPr/>
          <p:nvPr/>
        </p:nvSpPr>
        <p:spPr>
          <a:xfrm>
            <a:off x="8328666" y="995787"/>
            <a:ext cx="3200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highlight>
                <a:srgbClr val="FF00FF"/>
              </a:highlight>
            </a:endParaRPr>
          </a:p>
          <a:p>
            <a:r>
              <a:rPr lang="zh-CN" altLang="en-US" dirty="0">
                <a:highlight>
                  <a:srgbClr val="FF00FF"/>
                </a:highlight>
              </a:rPr>
              <a:t>Model     class avg.   mean IoU</a:t>
            </a:r>
            <a:endParaRPr lang="en-US" altLang="zh-CN" dirty="0">
              <a:highlight>
                <a:srgbClr val="FF00FF"/>
              </a:highlight>
            </a:endParaRPr>
          </a:p>
          <a:p>
            <a:r>
              <a:rPr lang="en-US" altLang="zh-CN" dirty="0" err="1">
                <a:highlight>
                  <a:srgbClr val="FF00FF"/>
                </a:highlight>
              </a:rPr>
              <a:t>MFNet</a:t>
            </a:r>
            <a:r>
              <a:rPr lang="en-US" altLang="zh-CN" dirty="0">
                <a:highlight>
                  <a:srgbClr val="FF00FF"/>
                </a:highlight>
              </a:rPr>
              <a:t>      0.5910        0.6486 </a:t>
            </a:r>
            <a:endParaRPr lang="zh-CN" altLang="en-US" dirty="0">
              <a:highlight>
                <a:srgbClr val="FF00FF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84742D-13BE-472F-B4CA-77B5F563B3BB}"/>
              </a:ext>
            </a:extLst>
          </p:cNvPr>
          <p:cNvSpPr/>
          <p:nvPr/>
        </p:nvSpPr>
        <p:spPr>
          <a:xfrm>
            <a:off x="3037358" y="1919117"/>
            <a:ext cx="41553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Miou</a:t>
            </a:r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 err="1"/>
              <a:t>MFNet</a:t>
            </a:r>
            <a:r>
              <a:rPr lang="en-US" altLang="zh-CN" dirty="0"/>
              <a:t>:                  0.6894806104292819</a:t>
            </a:r>
          </a:p>
          <a:p>
            <a:r>
              <a:rPr lang="en-US" altLang="zh-CN" dirty="0" err="1"/>
              <a:t>RGB_IR_SegNet</a:t>
            </a:r>
            <a:r>
              <a:rPr lang="en-US" altLang="zh-CN" dirty="0"/>
              <a:t>:    </a:t>
            </a:r>
            <a:r>
              <a:rPr lang="en-US" altLang="zh-CN" dirty="0">
                <a:solidFill>
                  <a:srgbClr val="FF0000"/>
                </a:solidFill>
              </a:rPr>
              <a:t>0.7230381062643765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74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D700F4-7C18-429F-A858-68BAB0320CC4}"/>
              </a:ext>
            </a:extLst>
          </p:cNvPr>
          <p:cNvSpPr/>
          <p:nvPr/>
        </p:nvSpPr>
        <p:spPr>
          <a:xfrm>
            <a:off x="711200" y="56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去掉索引后，</a:t>
            </a:r>
            <a:r>
              <a:rPr lang="en-US" altLang="zh-CN" dirty="0" err="1"/>
              <a:t>miou</a:t>
            </a:r>
            <a:r>
              <a:rPr lang="zh-CN" altLang="en-US" dirty="0"/>
              <a:t>增加</a:t>
            </a:r>
            <a:endParaRPr lang="en-US" altLang="zh-CN" dirty="0"/>
          </a:p>
          <a:p>
            <a:r>
              <a:rPr lang="zh-CN" altLang="en-US" dirty="0"/>
              <a:t>不要索引：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B6939-76C6-4EC1-8C8B-B2E5B9B1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212166"/>
            <a:ext cx="9104596" cy="18475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9E730E-58DC-4511-A96A-EA74C3A1A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3674160"/>
            <a:ext cx="9698896" cy="19716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0F2960-37C2-4660-8451-3FC85C0BEED4}"/>
              </a:ext>
            </a:extLst>
          </p:cNvPr>
          <p:cNvSpPr/>
          <p:nvPr/>
        </p:nvSpPr>
        <p:spPr>
          <a:xfrm>
            <a:off x="711200" y="30596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要索引：</a:t>
            </a:r>
          </a:p>
        </p:txBody>
      </p:sp>
    </p:spTree>
    <p:extLst>
      <p:ext uri="{BB962C8B-B14F-4D97-AF65-F5344CB8AC3E}">
        <p14:creationId xmlns:p14="http://schemas.microsoft.com/office/powerpoint/2010/main" val="217177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56A6E3-465C-48DC-99F9-294DB0BD646D}"/>
              </a:ext>
            </a:extLst>
          </p:cNvPr>
          <p:cNvSpPr/>
          <p:nvPr/>
        </p:nvSpPr>
        <p:spPr>
          <a:xfrm>
            <a:off x="498986" y="-2124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Shortcut</a:t>
            </a:r>
            <a:r>
              <a:rPr lang="zh-CN" altLang="en-US" dirty="0"/>
              <a:t>连接方法：</a:t>
            </a:r>
            <a:endParaRPr lang="en-US" altLang="zh-CN" dirty="0"/>
          </a:p>
          <a:p>
            <a:r>
              <a:rPr lang="en-US" altLang="zh-CN" dirty="0"/>
              <a:t>5432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09D7C6-0A82-44BB-8A55-F37458AB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93" y="321041"/>
            <a:ext cx="8162229" cy="18653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038A5A-4575-4A17-A64E-456AB0A48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493" y="2186354"/>
            <a:ext cx="8518014" cy="21367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F523BD-55B5-424E-A7C4-4031DB33C295}"/>
              </a:ext>
            </a:extLst>
          </p:cNvPr>
          <p:cNvSpPr/>
          <p:nvPr/>
        </p:nvSpPr>
        <p:spPr>
          <a:xfrm>
            <a:off x="638686" y="2509520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54321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748AB7-912E-4AF0-ACCC-F497731BB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203" y="4455522"/>
            <a:ext cx="8212807" cy="19198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7ABDCD-4C34-4CA5-BB03-9B8A8552AF14}"/>
              </a:ext>
            </a:extLst>
          </p:cNvPr>
          <p:cNvSpPr/>
          <p:nvPr/>
        </p:nvSpPr>
        <p:spPr>
          <a:xfrm>
            <a:off x="498986" y="5046128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65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A90239-A090-4010-B926-55D8F4C441F2}"/>
              </a:ext>
            </a:extLst>
          </p:cNvPr>
          <p:cNvSpPr/>
          <p:nvPr/>
        </p:nvSpPr>
        <p:spPr>
          <a:xfrm>
            <a:off x="508000" y="557768"/>
            <a:ext cx="10499990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4.27                      epoch = 10 ,</a:t>
            </a:r>
            <a:r>
              <a:rPr lang="en-US" altLang="zh-CN" dirty="0" err="1"/>
              <a:t>lr_decay</a:t>
            </a:r>
            <a:r>
              <a:rPr lang="en-US" altLang="zh-CN" dirty="0"/>
              <a:t> = 0.95</a:t>
            </a:r>
          </a:p>
          <a:p>
            <a:r>
              <a:rPr lang="en-US" altLang="zh-CN" dirty="0"/>
              <a:t>(1) Dropout up 543,  shortcut 432 , </a:t>
            </a:r>
            <a:r>
              <a:rPr lang="en-US" altLang="zh-CN" dirty="0" err="1"/>
              <a:t>ir</a:t>
            </a:r>
            <a:r>
              <a:rPr lang="zh-CN" altLang="en-US" dirty="0"/>
              <a:t>全部</a:t>
            </a:r>
            <a:r>
              <a:rPr lang="en-US" altLang="zh-CN" dirty="0" err="1"/>
              <a:t>SegNet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0.5002586135865992</a:t>
            </a:r>
          </a:p>
          <a:p>
            <a:endParaRPr lang="en-US" altLang="zh-CN" dirty="0"/>
          </a:p>
          <a:p>
            <a:r>
              <a:rPr lang="en-US" altLang="zh-CN" dirty="0"/>
              <a:t>(2)Dropout up 543,  shortcut 432 , </a:t>
            </a:r>
            <a:r>
              <a:rPr lang="en-US" altLang="zh-CN" dirty="0" err="1"/>
              <a:t>ir</a:t>
            </a:r>
            <a:r>
              <a:rPr lang="zh-CN" altLang="en-US" dirty="0"/>
              <a:t>部分连接：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IoU</a:t>
            </a:r>
            <a:r>
              <a:rPr lang="en-US" altLang="zh-CN" dirty="0"/>
              <a:t> avg: 0.5150027457663517</a:t>
            </a:r>
          </a:p>
          <a:p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不要</a:t>
            </a:r>
            <a:r>
              <a:rPr lang="en-US" altLang="zh-CN" dirty="0"/>
              <a:t>dropout</a:t>
            </a:r>
            <a:r>
              <a:rPr lang="zh-CN" altLang="en-US" dirty="0"/>
              <a:t>，</a:t>
            </a:r>
            <a:r>
              <a:rPr lang="en-US" altLang="zh-CN" dirty="0"/>
              <a:t>shortcut 432 , </a:t>
            </a:r>
            <a:r>
              <a:rPr lang="en-US" altLang="zh-CN" dirty="0" err="1"/>
              <a:t>ir</a:t>
            </a:r>
            <a:r>
              <a:rPr lang="zh-CN" altLang="en-US" dirty="0"/>
              <a:t>部分连接（一层卷积）：    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zh-CN" altLang="en-US" dirty="0">
                <a:highlight>
                  <a:srgbClr val="FFFF00"/>
                </a:highlight>
              </a:rPr>
              <a:t>加</a:t>
            </a:r>
            <a:r>
              <a:rPr lang="en-US" altLang="zh-CN" dirty="0">
                <a:highlight>
                  <a:srgbClr val="FFFF00"/>
                </a:highlight>
              </a:rPr>
              <a:t>dropout</a:t>
            </a:r>
            <a:r>
              <a:rPr lang="zh-CN" altLang="en-US" dirty="0">
                <a:highlight>
                  <a:srgbClr val="FFFF00"/>
                </a:highlight>
              </a:rPr>
              <a:t>后</a:t>
            </a:r>
            <a:r>
              <a:rPr lang="en-US" altLang="zh-CN" dirty="0" err="1">
                <a:highlight>
                  <a:srgbClr val="FFFF00"/>
                </a:highlight>
              </a:rPr>
              <a:t>miou</a:t>
            </a:r>
            <a:r>
              <a:rPr lang="zh-CN" altLang="en-US" dirty="0">
                <a:highlight>
                  <a:srgbClr val="FFFF00"/>
                </a:highlight>
              </a:rPr>
              <a:t>降低而且分割效果变差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0.5206565283395491                                             </a:t>
            </a:r>
            <a:r>
              <a:rPr lang="zh-CN" altLang="en-US" dirty="0"/>
              <a:t>其实之前的实验也证明了这一问题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(4)</a:t>
            </a:r>
            <a:r>
              <a:rPr lang="zh-CN" altLang="en-US" dirty="0"/>
              <a:t>不要</a:t>
            </a:r>
            <a:r>
              <a:rPr lang="en-US" altLang="zh-CN" dirty="0"/>
              <a:t>dropout</a:t>
            </a:r>
            <a:r>
              <a:rPr lang="zh-CN" altLang="en-US" dirty="0"/>
              <a:t>，</a:t>
            </a:r>
            <a:r>
              <a:rPr lang="en-US" altLang="zh-CN" dirty="0"/>
              <a:t>shortcut 432 , </a:t>
            </a:r>
            <a:r>
              <a:rPr lang="en-US" altLang="zh-CN" dirty="0" err="1"/>
              <a:t>ir</a:t>
            </a:r>
            <a:r>
              <a:rPr lang="zh-CN" altLang="en-US" dirty="0"/>
              <a:t>部分连接（</a:t>
            </a:r>
            <a:r>
              <a:rPr lang="en-US" altLang="zh-CN" dirty="0"/>
              <a:t>345..2</a:t>
            </a:r>
            <a:r>
              <a:rPr lang="zh-CN" altLang="en-US" dirty="0"/>
              <a:t>层卷积）：</a:t>
            </a:r>
            <a:endParaRPr lang="en-US" altLang="zh-CN" dirty="0"/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0.5114942828188969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4.28</a:t>
            </a:r>
          </a:p>
          <a:p>
            <a:r>
              <a:rPr lang="zh-CN" altLang="en-US" dirty="0"/>
              <a:t>同</a:t>
            </a:r>
            <a:r>
              <a:rPr lang="en-US" altLang="zh-CN" dirty="0"/>
              <a:t>(3)</a:t>
            </a:r>
            <a:r>
              <a:rPr lang="zh-CN" altLang="en-US" dirty="0"/>
              <a:t>将</a:t>
            </a:r>
            <a:r>
              <a:rPr lang="en-US" altLang="zh-CN" dirty="0"/>
              <a:t>cat</a:t>
            </a:r>
            <a:r>
              <a:rPr lang="zh-CN" altLang="en-US" dirty="0"/>
              <a:t>连接改为相加操作： </a:t>
            </a:r>
            <a:r>
              <a:rPr lang="en-US" altLang="zh-CN" dirty="0"/>
              <a:t>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0.5242753935236766</a:t>
            </a:r>
          </a:p>
          <a:p>
            <a:endParaRPr lang="en-US" altLang="zh-CN" dirty="0"/>
          </a:p>
          <a:p>
            <a:r>
              <a:rPr lang="zh-CN" altLang="en-US" dirty="0"/>
              <a:t>同</a:t>
            </a:r>
            <a:r>
              <a:rPr lang="en-US" altLang="zh-CN" dirty="0"/>
              <a:t>(3</a:t>
            </a:r>
            <a:r>
              <a:rPr lang="zh-CN" altLang="en-US" dirty="0"/>
              <a:t>）：</a:t>
            </a:r>
            <a:r>
              <a:rPr lang="en-US" altLang="zh-CN" dirty="0"/>
              <a:t> 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0.5320290265651001                     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8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03CA37-1157-4BC1-9C6C-B6BD2A1080EB}"/>
              </a:ext>
            </a:extLst>
          </p:cNvPr>
          <p:cNvSpPr/>
          <p:nvPr/>
        </p:nvSpPr>
        <p:spPr>
          <a:xfrm>
            <a:off x="596900" y="101938"/>
            <a:ext cx="105537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4.28</a:t>
            </a:r>
          </a:p>
          <a:p>
            <a:r>
              <a:rPr lang="zh-CN" altLang="en-US" dirty="0"/>
              <a:t>对比实验</a:t>
            </a:r>
            <a:r>
              <a:rPr lang="en-US" altLang="zh-CN" dirty="0"/>
              <a:t>1</a:t>
            </a:r>
            <a:r>
              <a:rPr lang="zh-CN" altLang="en-US" dirty="0"/>
              <a:t>：   </a:t>
            </a:r>
            <a:endParaRPr lang="en-US" altLang="zh-CN" dirty="0"/>
          </a:p>
          <a:p>
            <a:r>
              <a:rPr lang="en-US" altLang="zh-CN" dirty="0"/>
              <a:t>a)shortcut 432 , </a:t>
            </a:r>
            <a:r>
              <a:rPr lang="en-US" altLang="zh-CN" dirty="0" err="1"/>
              <a:t>ir</a:t>
            </a:r>
            <a:r>
              <a:rPr lang="zh-CN" altLang="en-US" dirty="0"/>
              <a:t>部分连接：</a:t>
            </a:r>
            <a:r>
              <a:rPr lang="en-US" altLang="zh-CN" dirty="0"/>
              <a:t> 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0.5320290265651001       </a:t>
            </a:r>
          </a:p>
          <a:p>
            <a:r>
              <a:rPr lang="en-US" altLang="zh-CN" dirty="0">
                <a:highlight>
                  <a:srgbClr val="00FFFF"/>
                </a:highlight>
              </a:rPr>
              <a:t>b)shortcut 4321</a:t>
            </a:r>
            <a:r>
              <a:rPr lang="zh-CN" altLang="en-US" dirty="0">
                <a:highlight>
                  <a:srgbClr val="00FFFF"/>
                </a:highlight>
              </a:rPr>
              <a:t>，</a:t>
            </a:r>
            <a:r>
              <a:rPr lang="en-US" altLang="zh-CN" dirty="0">
                <a:highlight>
                  <a:srgbClr val="00FFFF"/>
                </a:highlight>
              </a:rPr>
              <a:t> </a:t>
            </a:r>
            <a:r>
              <a:rPr lang="en-US" altLang="zh-CN" dirty="0" err="1">
                <a:highlight>
                  <a:srgbClr val="00FFFF"/>
                </a:highlight>
              </a:rPr>
              <a:t>ir</a:t>
            </a:r>
            <a:r>
              <a:rPr lang="zh-CN" altLang="en-US" dirty="0">
                <a:highlight>
                  <a:srgbClr val="00FFFF"/>
                </a:highlight>
              </a:rPr>
              <a:t>部分连接：</a:t>
            </a:r>
            <a:r>
              <a:rPr lang="en-US" altLang="zh-CN" dirty="0">
                <a:highlight>
                  <a:srgbClr val="00FFFF"/>
                </a:highlight>
              </a:rPr>
              <a:t> epoch = 150 ,</a:t>
            </a:r>
            <a:r>
              <a:rPr lang="en-US" altLang="zh-CN" dirty="0" err="1">
                <a:highlight>
                  <a:srgbClr val="00FFFF"/>
                </a:highlight>
              </a:rPr>
              <a:t>lr_decay</a:t>
            </a:r>
            <a:r>
              <a:rPr lang="en-US" altLang="zh-CN" dirty="0">
                <a:highlight>
                  <a:srgbClr val="00FFFF"/>
                </a:highlight>
              </a:rPr>
              <a:t> = 0.99 </a:t>
            </a:r>
          </a:p>
          <a:p>
            <a:r>
              <a:rPr lang="en-US" altLang="zh-CN" dirty="0">
                <a:highlight>
                  <a:srgbClr val="00FFFF"/>
                </a:highlight>
              </a:rPr>
              <a:t>| class </a:t>
            </a:r>
            <a:r>
              <a:rPr lang="en-US" altLang="zh-CN" dirty="0" err="1">
                <a:highlight>
                  <a:srgbClr val="00FFFF"/>
                </a:highlight>
              </a:rPr>
              <a:t>IoU</a:t>
            </a:r>
            <a:r>
              <a:rPr lang="en-US" altLang="zh-CN" dirty="0">
                <a:highlight>
                  <a:srgbClr val="00FFFF"/>
                </a:highlight>
              </a:rPr>
              <a:t> avg: </a:t>
            </a:r>
            <a:r>
              <a:rPr lang="en-US" altLang="zh-CN" dirty="0">
                <a:solidFill>
                  <a:srgbClr val="FF0000"/>
                </a:solidFill>
                <a:highlight>
                  <a:srgbClr val="00FFFF"/>
                </a:highlight>
              </a:rPr>
              <a:t>0.5374113682274333   </a:t>
            </a: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00FFFF"/>
                </a:highlight>
              </a:rPr>
              <a:t>4.30  </a:t>
            </a:r>
            <a:r>
              <a:rPr lang="en-US" altLang="zh-CN" dirty="0">
                <a:highlight>
                  <a:srgbClr val="FFFF00"/>
                </a:highlight>
              </a:rPr>
              <a:t>epoch = 250 </a:t>
            </a:r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0.534644391069648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对比实验</a:t>
            </a:r>
            <a:r>
              <a:rPr lang="en-US" altLang="zh-CN" dirty="0"/>
              <a:t>2</a:t>
            </a:r>
            <a:r>
              <a:rPr lang="zh-CN" altLang="en-US" dirty="0"/>
              <a:t>：   </a:t>
            </a:r>
            <a:endParaRPr lang="en-US" altLang="zh-CN" dirty="0"/>
          </a:p>
          <a:p>
            <a:r>
              <a:rPr lang="zh-CN" altLang="en-US" dirty="0"/>
              <a:t>上</a:t>
            </a:r>
            <a:r>
              <a:rPr lang="en-US" altLang="zh-CN" dirty="0"/>
              <a:t>b)shortcut 4321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ir</a:t>
            </a:r>
            <a:r>
              <a:rPr lang="zh-CN" altLang="en-US" dirty="0"/>
              <a:t>部分连接：</a:t>
            </a:r>
            <a:r>
              <a:rPr lang="en-US" altLang="zh-CN" dirty="0"/>
              <a:t> 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c) shortcut 4321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ir</a:t>
            </a:r>
            <a:r>
              <a:rPr lang="zh-CN" altLang="en-US" dirty="0"/>
              <a:t>部分连接</a:t>
            </a:r>
            <a:r>
              <a:rPr lang="en-US" altLang="zh-CN" dirty="0"/>
              <a:t>,</a:t>
            </a:r>
            <a:r>
              <a:rPr lang="zh-CN" altLang="en-US" dirty="0"/>
              <a:t>去掉</a:t>
            </a:r>
            <a:r>
              <a:rPr lang="en-US" altLang="zh-CN" dirty="0"/>
              <a:t>pooling5</a:t>
            </a:r>
            <a:r>
              <a:rPr lang="zh-CN" altLang="en-US" dirty="0"/>
              <a:t>：</a:t>
            </a:r>
            <a:r>
              <a:rPr lang="en-US" altLang="zh-CN" dirty="0"/>
              <a:t> 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0.5334868248452355                 </a:t>
            </a:r>
            <a:r>
              <a:rPr lang="zh-CN" altLang="en-US" dirty="0"/>
              <a:t>虽然</a:t>
            </a:r>
            <a:r>
              <a:rPr lang="en-US" altLang="zh-CN" dirty="0" err="1"/>
              <a:t>val</a:t>
            </a:r>
            <a:r>
              <a:rPr lang="zh-CN" altLang="en-US" dirty="0"/>
              <a:t>分数很高，但是最终测试结果不如加上</a:t>
            </a:r>
            <a:r>
              <a:rPr lang="en-US" altLang="zh-CN" dirty="0"/>
              <a:t>pooling</a:t>
            </a:r>
            <a:r>
              <a:rPr lang="zh-CN" altLang="en-US" dirty="0"/>
              <a:t>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对比试验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上</a:t>
            </a:r>
            <a:r>
              <a:rPr lang="en-US" altLang="zh-CN" dirty="0"/>
              <a:t>b)shortcut 4321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ir</a:t>
            </a:r>
            <a:r>
              <a:rPr lang="zh-CN" altLang="en-US" dirty="0"/>
              <a:t>部分连接：</a:t>
            </a:r>
            <a:r>
              <a:rPr lang="en-US" altLang="zh-CN" dirty="0"/>
              <a:t> 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d)</a:t>
            </a:r>
            <a:r>
              <a:rPr lang="zh-CN" altLang="en-US" dirty="0"/>
              <a:t>在</a:t>
            </a:r>
            <a:r>
              <a:rPr lang="en-US" altLang="zh-CN" dirty="0"/>
              <a:t>b)</a:t>
            </a:r>
            <a:r>
              <a:rPr lang="zh-CN" altLang="en-US" dirty="0"/>
              <a:t>的基础上去掉</a:t>
            </a:r>
            <a:r>
              <a:rPr lang="en-US" altLang="zh-CN" dirty="0" err="1"/>
              <a:t>RGB_down</a:t>
            </a:r>
            <a:r>
              <a:rPr lang="zh-CN" altLang="en-US" dirty="0"/>
              <a:t>中部分卷积层，发现效果不如以前好，</a:t>
            </a:r>
            <a:r>
              <a:rPr lang="en-US" altLang="zh-CN" dirty="0"/>
              <a:t>epoch=100</a:t>
            </a:r>
            <a:r>
              <a:rPr lang="zh-CN" altLang="en-US" dirty="0"/>
              <a:t>时停止训练，验证结果为：</a:t>
            </a:r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0.4191299882218719</a:t>
            </a:r>
          </a:p>
          <a:p>
            <a:endParaRPr lang="en-US" altLang="zh-CN" dirty="0"/>
          </a:p>
          <a:p>
            <a:r>
              <a:rPr lang="zh-CN" altLang="en-US" dirty="0"/>
              <a:t>对比试验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上</a:t>
            </a:r>
            <a:r>
              <a:rPr lang="en-US" altLang="zh-CN" dirty="0"/>
              <a:t>b)shortcut 4321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ir</a:t>
            </a:r>
            <a:r>
              <a:rPr lang="zh-CN" altLang="en-US" dirty="0"/>
              <a:t>部分连接：</a:t>
            </a:r>
            <a:r>
              <a:rPr lang="en-US" altLang="zh-CN" dirty="0"/>
              <a:t> 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e)</a:t>
            </a:r>
            <a:r>
              <a:rPr lang="zh-CN" altLang="en-US" dirty="0"/>
              <a:t>在</a:t>
            </a:r>
            <a:r>
              <a:rPr lang="en-US" altLang="zh-CN" dirty="0"/>
              <a:t>b)</a:t>
            </a:r>
            <a:r>
              <a:rPr lang="zh-CN" altLang="en-US" dirty="0"/>
              <a:t>的基础上在</a:t>
            </a:r>
            <a:r>
              <a:rPr lang="en-US" altLang="zh-CN" dirty="0" err="1"/>
              <a:t>enconder</a:t>
            </a:r>
            <a:r>
              <a:rPr lang="zh-CN" altLang="en-US" dirty="0"/>
              <a:t>阶段将</a:t>
            </a:r>
            <a:r>
              <a:rPr lang="en-US" altLang="zh-CN" dirty="0"/>
              <a:t>down1234</a:t>
            </a:r>
            <a:r>
              <a:rPr lang="zh-CN" altLang="en-US" dirty="0"/>
              <a:t>层的</a:t>
            </a:r>
            <a:r>
              <a:rPr lang="en-US" altLang="zh-CN" dirty="0" err="1"/>
              <a:t>ir</a:t>
            </a:r>
            <a:r>
              <a:rPr lang="zh-CN" altLang="en-US" dirty="0"/>
              <a:t>信息添加到对应的</a:t>
            </a:r>
            <a:r>
              <a:rPr lang="en-US" altLang="zh-CN" dirty="0" err="1"/>
              <a:t>rgb</a:t>
            </a:r>
            <a:r>
              <a:rPr lang="zh-CN" altLang="en-US" dirty="0"/>
              <a:t>层中。</a:t>
            </a:r>
            <a:endParaRPr lang="en-US" altLang="zh-CN" dirty="0"/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0.49740768333539626</a:t>
            </a:r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10B222-6CD9-4CEA-BDA3-B9A1ECB76452}"/>
              </a:ext>
            </a:extLst>
          </p:cNvPr>
          <p:cNvSpPr/>
          <p:nvPr/>
        </p:nvSpPr>
        <p:spPr>
          <a:xfrm>
            <a:off x="7061200" y="292754"/>
            <a:ext cx="4533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lr_decay = 0.97 best.pth  </a:t>
            </a:r>
            <a:endParaRPr lang="en-US" altLang="zh-CN" dirty="0"/>
          </a:p>
          <a:p>
            <a:r>
              <a:rPr lang="zh-CN" altLang="en-US" dirty="0"/>
              <a:t> overall accuracy: 0.874437033121566 </a:t>
            </a:r>
            <a:endParaRPr lang="en-US" altLang="zh-CN" dirty="0"/>
          </a:p>
          <a:p>
            <a:r>
              <a:rPr lang="zh-CN" altLang="en-US" dirty="0"/>
              <a:t> class IoU avg: 0.5200065259543116</a:t>
            </a:r>
            <a:endParaRPr lang="en-US" altLang="zh-CN" dirty="0"/>
          </a:p>
          <a:p>
            <a:r>
              <a:rPr lang="zh-CN" altLang="en-US" dirty="0"/>
              <a:t>tmp.pth</a:t>
            </a:r>
            <a:endParaRPr lang="en-US" altLang="zh-CN" dirty="0"/>
          </a:p>
          <a:p>
            <a:r>
              <a:rPr lang="zh-CN" altLang="en-US" dirty="0"/>
              <a:t>overall accuracy: 0.8748516124156971</a:t>
            </a:r>
            <a:endParaRPr lang="en-US" altLang="zh-CN" dirty="0"/>
          </a:p>
          <a:p>
            <a:r>
              <a:rPr lang="zh-CN" altLang="en-US" dirty="0"/>
              <a:t>class IoU avg: 0.5172464139862069</a:t>
            </a:r>
          </a:p>
        </p:txBody>
      </p:sp>
    </p:spTree>
    <p:extLst>
      <p:ext uri="{BB962C8B-B14F-4D97-AF65-F5344CB8AC3E}">
        <p14:creationId xmlns:p14="http://schemas.microsoft.com/office/powerpoint/2010/main" val="287011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03CA37-1157-4BC1-9C6C-B6BD2A1080EB}"/>
              </a:ext>
            </a:extLst>
          </p:cNvPr>
          <p:cNvSpPr/>
          <p:nvPr/>
        </p:nvSpPr>
        <p:spPr>
          <a:xfrm>
            <a:off x="596900" y="101938"/>
            <a:ext cx="10553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对比实验</a:t>
            </a:r>
            <a:r>
              <a:rPr lang="en-US" altLang="zh-CN" dirty="0"/>
              <a:t>1</a:t>
            </a:r>
            <a:r>
              <a:rPr lang="zh-CN" altLang="en-US" dirty="0"/>
              <a:t>：   </a:t>
            </a:r>
            <a:endParaRPr lang="en-US" altLang="zh-CN" dirty="0"/>
          </a:p>
          <a:p>
            <a:r>
              <a:rPr lang="en-US" altLang="zh-CN" dirty="0"/>
              <a:t>a)shortcut 432 , </a:t>
            </a:r>
            <a:r>
              <a:rPr lang="en-US" altLang="zh-CN" dirty="0" err="1"/>
              <a:t>ir</a:t>
            </a:r>
            <a:r>
              <a:rPr lang="zh-CN" altLang="en-US" dirty="0"/>
              <a:t>部分连接：</a:t>
            </a:r>
            <a:r>
              <a:rPr lang="en-US" altLang="zh-CN" dirty="0"/>
              <a:t> 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0.5320290265651001       </a:t>
            </a:r>
          </a:p>
          <a:p>
            <a:r>
              <a:rPr lang="en-US" altLang="zh-CN" dirty="0">
                <a:highlight>
                  <a:srgbClr val="00FFFF"/>
                </a:highlight>
              </a:rPr>
              <a:t>b)shortcut 4321</a:t>
            </a:r>
            <a:r>
              <a:rPr lang="zh-CN" altLang="en-US" dirty="0">
                <a:highlight>
                  <a:srgbClr val="00FFFF"/>
                </a:highlight>
              </a:rPr>
              <a:t>，</a:t>
            </a:r>
            <a:r>
              <a:rPr lang="en-US" altLang="zh-CN" dirty="0">
                <a:highlight>
                  <a:srgbClr val="00FFFF"/>
                </a:highlight>
              </a:rPr>
              <a:t> </a:t>
            </a:r>
            <a:r>
              <a:rPr lang="en-US" altLang="zh-CN" dirty="0" err="1">
                <a:highlight>
                  <a:srgbClr val="00FFFF"/>
                </a:highlight>
              </a:rPr>
              <a:t>ir</a:t>
            </a:r>
            <a:r>
              <a:rPr lang="zh-CN" altLang="en-US" dirty="0">
                <a:highlight>
                  <a:srgbClr val="00FFFF"/>
                </a:highlight>
              </a:rPr>
              <a:t>部分连接：</a:t>
            </a:r>
            <a:r>
              <a:rPr lang="en-US" altLang="zh-CN" dirty="0">
                <a:highlight>
                  <a:srgbClr val="00FFFF"/>
                </a:highlight>
              </a:rPr>
              <a:t> epoch = 150 ,</a:t>
            </a:r>
            <a:r>
              <a:rPr lang="en-US" altLang="zh-CN" dirty="0" err="1">
                <a:highlight>
                  <a:srgbClr val="00FFFF"/>
                </a:highlight>
              </a:rPr>
              <a:t>lr_decay</a:t>
            </a:r>
            <a:r>
              <a:rPr lang="en-US" altLang="zh-CN" dirty="0">
                <a:highlight>
                  <a:srgbClr val="00FFFF"/>
                </a:highlight>
              </a:rPr>
              <a:t> = 0.99 </a:t>
            </a:r>
          </a:p>
          <a:p>
            <a:r>
              <a:rPr lang="en-US" altLang="zh-CN" dirty="0">
                <a:highlight>
                  <a:srgbClr val="00FFFF"/>
                </a:highlight>
              </a:rPr>
              <a:t>| class </a:t>
            </a:r>
            <a:r>
              <a:rPr lang="en-US" altLang="zh-CN" dirty="0" err="1">
                <a:highlight>
                  <a:srgbClr val="00FFFF"/>
                </a:highlight>
              </a:rPr>
              <a:t>IoU</a:t>
            </a:r>
            <a:r>
              <a:rPr lang="en-US" altLang="zh-CN" dirty="0">
                <a:highlight>
                  <a:srgbClr val="00FFFF"/>
                </a:highlight>
              </a:rPr>
              <a:t> avg: </a:t>
            </a:r>
            <a:r>
              <a:rPr lang="en-US" altLang="zh-CN" dirty="0">
                <a:solidFill>
                  <a:srgbClr val="FF0000"/>
                </a:solidFill>
                <a:highlight>
                  <a:srgbClr val="00FFFF"/>
                </a:highlight>
              </a:rPr>
              <a:t>0.5374113682274333   </a:t>
            </a:r>
          </a:p>
          <a:p>
            <a:endParaRPr lang="en-US" altLang="zh-CN" dirty="0"/>
          </a:p>
          <a:p>
            <a:r>
              <a:rPr lang="zh-CN" altLang="en-US" dirty="0"/>
              <a:t>对比试验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同</a:t>
            </a:r>
            <a:r>
              <a:rPr lang="en-US" altLang="zh-CN" dirty="0"/>
              <a:t>(3)</a:t>
            </a:r>
            <a:r>
              <a:rPr lang="zh-CN" altLang="en-US" dirty="0"/>
              <a:t>将</a:t>
            </a:r>
            <a:r>
              <a:rPr lang="en-US" altLang="zh-CN" dirty="0"/>
              <a:t>cat</a:t>
            </a:r>
            <a:r>
              <a:rPr lang="zh-CN" altLang="en-US" dirty="0"/>
              <a:t>连接改为相加操作： </a:t>
            </a:r>
            <a:r>
              <a:rPr lang="en-US" altLang="zh-CN" dirty="0"/>
              <a:t>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0.5242753935236766</a:t>
            </a:r>
          </a:p>
          <a:p>
            <a:endParaRPr lang="en-US" altLang="zh-CN" dirty="0"/>
          </a:p>
          <a:p>
            <a:r>
              <a:rPr lang="zh-CN" altLang="en-US" dirty="0"/>
              <a:t>对比试验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上</a:t>
            </a:r>
            <a:r>
              <a:rPr lang="en-US" altLang="zh-CN" dirty="0"/>
              <a:t>b)shortcut 4321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ir</a:t>
            </a:r>
            <a:r>
              <a:rPr lang="zh-CN" altLang="en-US" dirty="0"/>
              <a:t>部分连接：</a:t>
            </a:r>
            <a:r>
              <a:rPr lang="en-US" altLang="zh-CN" dirty="0"/>
              <a:t> epoch = 150 ,</a:t>
            </a:r>
            <a:r>
              <a:rPr lang="en-US" altLang="zh-CN" dirty="0" err="1"/>
              <a:t>lr_decay</a:t>
            </a:r>
            <a:r>
              <a:rPr lang="en-US" altLang="zh-CN" dirty="0"/>
              <a:t> = 0.99</a:t>
            </a:r>
          </a:p>
          <a:p>
            <a:r>
              <a:rPr lang="en-US" altLang="zh-CN" dirty="0"/>
              <a:t>e)</a:t>
            </a:r>
            <a:r>
              <a:rPr lang="zh-CN" altLang="en-US" dirty="0"/>
              <a:t>在</a:t>
            </a:r>
            <a:r>
              <a:rPr lang="en-US" altLang="zh-CN" dirty="0"/>
              <a:t>b)</a:t>
            </a:r>
            <a:r>
              <a:rPr lang="zh-CN" altLang="en-US" dirty="0"/>
              <a:t>的基础上在</a:t>
            </a:r>
            <a:r>
              <a:rPr lang="en-US" altLang="zh-CN" dirty="0" err="1"/>
              <a:t>enconder</a:t>
            </a:r>
            <a:r>
              <a:rPr lang="zh-CN" altLang="en-US" dirty="0"/>
              <a:t>阶段将</a:t>
            </a:r>
            <a:r>
              <a:rPr lang="en-US" altLang="zh-CN" dirty="0"/>
              <a:t>down1234</a:t>
            </a:r>
            <a:r>
              <a:rPr lang="zh-CN" altLang="en-US" dirty="0"/>
              <a:t>层的</a:t>
            </a:r>
            <a:r>
              <a:rPr lang="en-US" altLang="zh-CN" dirty="0" err="1"/>
              <a:t>ir</a:t>
            </a:r>
            <a:r>
              <a:rPr lang="zh-CN" altLang="en-US" dirty="0"/>
              <a:t>信息添加到对应的</a:t>
            </a:r>
            <a:r>
              <a:rPr lang="en-US" altLang="zh-CN" dirty="0" err="1"/>
              <a:t>rgb</a:t>
            </a:r>
            <a:r>
              <a:rPr lang="zh-CN" altLang="en-US" dirty="0"/>
              <a:t>层中。</a:t>
            </a:r>
            <a:endParaRPr lang="en-US" altLang="zh-CN" dirty="0"/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0.49740768333539626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353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F2FDA8-F1F9-4782-B923-489756FE28F3}"/>
              </a:ext>
            </a:extLst>
          </p:cNvPr>
          <p:cNvSpPr/>
          <p:nvPr/>
        </p:nvSpPr>
        <p:spPr>
          <a:xfrm>
            <a:off x="1111660" y="615434"/>
            <a:ext cx="7892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对比实验</a:t>
            </a:r>
            <a:r>
              <a:rPr lang="en-US" altLang="zh-CN" dirty="0"/>
              <a:t>1</a:t>
            </a:r>
            <a:r>
              <a:rPr lang="zh-CN" altLang="en-US" dirty="0"/>
              <a:t>：    （红外的影响）</a:t>
            </a:r>
            <a:endParaRPr lang="en-US" altLang="zh-CN" dirty="0"/>
          </a:p>
          <a:p>
            <a:r>
              <a:rPr lang="en-US" altLang="zh-CN" dirty="0" err="1">
                <a:highlight>
                  <a:srgbClr val="00FFFF"/>
                </a:highlight>
              </a:rPr>
              <a:t>RGB_IR_SegNet_pre</a:t>
            </a:r>
            <a:r>
              <a:rPr lang="en-US" altLang="zh-CN" dirty="0">
                <a:highlight>
                  <a:srgbClr val="00FFFF"/>
                </a:highlight>
              </a:rPr>
              <a:t>:</a:t>
            </a:r>
            <a:endParaRPr lang="en-US" altLang="zh-CN" dirty="0"/>
          </a:p>
          <a:p>
            <a:r>
              <a:rPr lang="en-US" altLang="zh-CN" dirty="0">
                <a:highlight>
                  <a:srgbClr val="00FFFF"/>
                </a:highlight>
              </a:rPr>
              <a:t>b)shortcut 4321</a:t>
            </a:r>
            <a:r>
              <a:rPr lang="zh-CN" altLang="en-US" dirty="0">
                <a:highlight>
                  <a:srgbClr val="00FFFF"/>
                </a:highlight>
              </a:rPr>
              <a:t>，</a:t>
            </a:r>
            <a:r>
              <a:rPr lang="en-US" altLang="zh-CN" dirty="0">
                <a:highlight>
                  <a:srgbClr val="00FFFF"/>
                </a:highlight>
              </a:rPr>
              <a:t> </a:t>
            </a:r>
            <a:r>
              <a:rPr lang="en-US" altLang="zh-CN" dirty="0" err="1">
                <a:highlight>
                  <a:srgbClr val="00FFFF"/>
                </a:highlight>
              </a:rPr>
              <a:t>ir</a:t>
            </a:r>
            <a:r>
              <a:rPr lang="zh-CN" altLang="en-US" dirty="0">
                <a:highlight>
                  <a:srgbClr val="00FFFF"/>
                </a:highlight>
              </a:rPr>
              <a:t>部分连接：</a:t>
            </a:r>
            <a:r>
              <a:rPr lang="en-US" altLang="zh-CN" dirty="0">
                <a:highlight>
                  <a:srgbClr val="00FFFF"/>
                </a:highlight>
              </a:rPr>
              <a:t> epoch = 150 ,</a:t>
            </a:r>
            <a:r>
              <a:rPr lang="en-US" altLang="zh-CN" dirty="0" err="1">
                <a:highlight>
                  <a:srgbClr val="00FFFF"/>
                </a:highlight>
              </a:rPr>
              <a:t>lr_decay</a:t>
            </a:r>
            <a:r>
              <a:rPr lang="en-US" altLang="zh-CN" dirty="0">
                <a:highlight>
                  <a:srgbClr val="00FFFF"/>
                </a:highlight>
              </a:rPr>
              <a:t> = 0.99</a:t>
            </a:r>
          </a:p>
          <a:p>
            <a:r>
              <a:rPr lang="en-US" altLang="zh-CN" dirty="0">
                <a:highlight>
                  <a:srgbClr val="00FFFF"/>
                </a:highlight>
              </a:rPr>
              <a:t>| class </a:t>
            </a:r>
            <a:r>
              <a:rPr lang="en-US" altLang="zh-CN" dirty="0" err="1">
                <a:highlight>
                  <a:srgbClr val="00FFFF"/>
                </a:highlight>
              </a:rPr>
              <a:t>IoU</a:t>
            </a:r>
            <a:r>
              <a:rPr lang="en-US" altLang="zh-CN" dirty="0">
                <a:highlight>
                  <a:srgbClr val="00FFFF"/>
                </a:highlight>
              </a:rPr>
              <a:t> avg: </a:t>
            </a:r>
            <a:r>
              <a:rPr lang="en-US" altLang="zh-CN" dirty="0">
                <a:solidFill>
                  <a:srgbClr val="FF0000"/>
                </a:solidFill>
                <a:highlight>
                  <a:srgbClr val="00FFFF"/>
                </a:highlight>
              </a:rPr>
              <a:t>0.5374113682274333</a:t>
            </a:r>
          </a:p>
          <a:p>
            <a:r>
              <a:rPr lang="zh-CN" altLang="en-US" dirty="0"/>
              <a:t>同样连接方式，去掉</a:t>
            </a:r>
            <a:r>
              <a:rPr lang="en-US" altLang="zh-CN" dirty="0" err="1"/>
              <a:t>ir</a:t>
            </a:r>
            <a:r>
              <a:rPr lang="zh-CN" altLang="en-US" dirty="0"/>
              <a:t>部分：</a:t>
            </a:r>
            <a:endParaRPr lang="en-US" altLang="zh-CN" dirty="0"/>
          </a:p>
          <a:p>
            <a:r>
              <a:rPr lang="en-US" altLang="zh-CN" dirty="0" err="1"/>
              <a:t>RGB_SegNet</a:t>
            </a:r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| class IoU avg: 0.5230499727529749     </a:t>
            </a:r>
            <a:r>
              <a:rPr lang="zh-CN" altLang="en-US" dirty="0">
                <a:solidFill>
                  <a:srgbClr val="FF0000"/>
                </a:solidFill>
              </a:rPr>
              <a:t>（红外的潜力还没有充分挖掘出来）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对比试验</a:t>
            </a:r>
            <a:r>
              <a:rPr lang="en-US" altLang="zh-CN" dirty="0"/>
              <a:t>2</a:t>
            </a:r>
            <a:r>
              <a:rPr lang="zh-CN" altLang="en-US" dirty="0"/>
              <a:t>： 同上</a:t>
            </a:r>
            <a:r>
              <a:rPr lang="en-US" altLang="zh-CN" dirty="0"/>
              <a:t>b)    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ir_chs</a:t>
            </a:r>
            <a:r>
              <a:rPr lang="zh-CN" altLang="en-US" dirty="0"/>
              <a:t>由</a:t>
            </a:r>
            <a:r>
              <a:rPr lang="pt-BR" altLang="zh-CN" dirty="0"/>
              <a:t>[64,128,256,512,512]  </a:t>
            </a:r>
            <a:r>
              <a:rPr lang="zh-CN" altLang="en-US" dirty="0"/>
              <a:t>改为</a:t>
            </a:r>
            <a:r>
              <a:rPr lang="pt-BR" altLang="zh-CN" dirty="0"/>
              <a:t>ir_chs = [64,64,64,128,128]</a:t>
            </a:r>
            <a:endParaRPr lang="en-US" altLang="zh-CN" dirty="0"/>
          </a:p>
          <a:p>
            <a:r>
              <a:rPr lang="zh-CN" altLang="en-US" dirty="0"/>
              <a:t>但是注意这样</a:t>
            </a:r>
            <a:r>
              <a:rPr lang="en-US" altLang="zh-CN" dirty="0" err="1"/>
              <a:t>ir</a:t>
            </a:r>
            <a:r>
              <a:rPr lang="zh-CN" altLang="en-US" dirty="0"/>
              <a:t>通道就不能使用</a:t>
            </a:r>
            <a:r>
              <a:rPr lang="en-US" altLang="zh-CN" dirty="0"/>
              <a:t>VGG_16</a:t>
            </a:r>
            <a:r>
              <a:rPr lang="zh-CN" altLang="en-US" dirty="0"/>
              <a:t>预训练模型了</a:t>
            </a:r>
            <a:endParaRPr lang="en-US" altLang="zh-CN" dirty="0"/>
          </a:p>
          <a:p>
            <a:r>
              <a:rPr lang="en-US" altLang="zh-CN" dirty="0" err="1"/>
              <a:t>Tem.pth</a:t>
            </a:r>
            <a:endParaRPr lang="en-US" altLang="zh-CN" dirty="0"/>
          </a:p>
          <a:p>
            <a:r>
              <a:rPr lang="en-US" altLang="zh-CN" dirty="0"/>
              <a:t>| class </a:t>
            </a:r>
            <a:r>
              <a:rPr lang="en-US" altLang="zh-CN" dirty="0" err="1"/>
              <a:t>IoU</a:t>
            </a:r>
            <a:r>
              <a:rPr lang="en-US" altLang="zh-CN" dirty="0"/>
              <a:t> avg: 0.5230499727529749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17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64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B71A99-8388-4A0A-8CC1-02991555AFA7}"/>
              </a:ext>
            </a:extLst>
          </p:cNvPr>
          <p:cNvSpPr/>
          <p:nvPr/>
        </p:nvSpPr>
        <p:spPr>
          <a:xfrm>
            <a:off x="463827" y="943644"/>
            <a:ext cx="8057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A_200</a:t>
            </a:r>
          </a:p>
          <a:p>
            <a:r>
              <a:rPr lang="zh-CN" altLang="en-US" dirty="0"/>
              <a:t>| overall accuracy: 0.8992745746473857| accuracy of each class: [0.89777337 0.78206327 0.70654763 0.95173159 0.86371904 0.47251077 0.98117173 0.71123255 0.78201474 0.73899696 0.53290936 0.5491615 0.55144526]| class accuracy avg: 0.7324059821273263| IoU: [0.77895718 0.71812542 0.53627359 0.83034224 0.76490398 0.42913012 0.96223529 0.59815024 0.58306954 0.54655605 0.4160212  0.44021342 0.24925535]| class IoU avg: 0.6040948943087304</a:t>
            </a:r>
          </a:p>
        </p:txBody>
      </p:sp>
    </p:spTree>
    <p:extLst>
      <p:ext uri="{BB962C8B-B14F-4D97-AF65-F5344CB8AC3E}">
        <p14:creationId xmlns:p14="http://schemas.microsoft.com/office/powerpoint/2010/main" val="9295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42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72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CB2A65-E45B-40FA-BE28-6AB14E04FCFE}"/>
              </a:ext>
            </a:extLst>
          </p:cNvPr>
          <p:cNvSpPr txBox="1"/>
          <p:nvPr/>
        </p:nvSpPr>
        <p:spPr>
          <a:xfrm>
            <a:off x="3663475" y="180010"/>
            <a:ext cx="464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Data_B</a:t>
            </a:r>
            <a:r>
              <a:rPr lang="zh-CN" altLang="en-US" sz="4000" dirty="0"/>
              <a:t>数据集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6F149C-A002-44D5-9D99-CEEC832DAA67}"/>
              </a:ext>
            </a:extLst>
          </p:cNvPr>
          <p:cNvSpPr/>
          <p:nvPr/>
        </p:nvSpPr>
        <p:spPr>
          <a:xfrm>
            <a:off x="3816626" y="887896"/>
            <a:ext cx="44924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overall accuracy: 0.9160856284643251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accuracy of each class: </a:t>
            </a:r>
            <a:endParaRPr lang="en-US" altLang="zh-CN" dirty="0"/>
          </a:p>
          <a:p>
            <a:r>
              <a:rPr lang="zh-CN" altLang="en-US" dirty="0"/>
              <a:t>0.95798416 </a:t>
            </a:r>
            <a:endParaRPr lang="en-US" altLang="zh-CN" dirty="0"/>
          </a:p>
          <a:p>
            <a:r>
              <a:rPr lang="zh-CN" altLang="en-US" dirty="0"/>
              <a:t>0.66145763</a:t>
            </a:r>
            <a:endParaRPr lang="en-US" altLang="zh-CN" dirty="0"/>
          </a:p>
          <a:p>
            <a:r>
              <a:rPr lang="zh-CN" altLang="en-US" dirty="0"/>
              <a:t>0.79106067 </a:t>
            </a:r>
            <a:endParaRPr lang="en-US" altLang="zh-CN" dirty="0"/>
          </a:p>
          <a:p>
            <a:r>
              <a:rPr lang="zh-CN" altLang="en-US" dirty="0"/>
              <a:t>0.93581931 </a:t>
            </a:r>
            <a:endParaRPr lang="en-US" altLang="zh-CN" dirty="0"/>
          </a:p>
          <a:p>
            <a:r>
              <a:rPr lang="zh-CN" altLang="en-US" dirty="0"/>
              <a:t>0.92182814 </a:t>
            </a:r>
            <a:endParaRPr lang="en-US" altLang="zh-CN" dirty="0"/>
          </a:p>
          <a:p>
            <a:r>
              <a:rPr lang="zh-CN" altLang="en-US" dirty="0"/>
              <a:t>0.62783111</a:t>
            </a:r>
          </a:p>
          <a:p>
            <a:r>
              <a:rPr lang="zh-CN" altLang="en-US" dirty="0"/>
              <a:t>0.98752601 </a:t>
            </a:r>
            <a:endParaRPr lang="en-US" altLang="zh-CN" dirty="0"/>
          </a:p>
          <a:p>
            <a:r>
              <a:rPr lang="zh-CN" altLang="en-US" dirty="0"/>
              <a:t>0.53939029 </a:t>
            </a:r>
            <a:endParaRPr lang="en-US" altLang="zh-CN" dirty="0"/>
          </a:p>
          <a:p>
            <a:r>
              <a:rPr lang="zh-CN" altLang="en-US" dirty="0"/>
              <a:t>0.81447008 </a:t>
            </a:r>
            <a:endParaRPr lang="en-US" altLang="zh-CN" dirty="0"/>
          </a:p>
          <a:p>
            <a:r>
              <a:rPr lang="zh-CN" altLang="en-US" dirty="0"/>
              <a:t>0.74598586 </a:t>
            </a:r>
            <a:endParaRPr lang="en-US" altLang="zh-CN" dirty="0"/>
          </a:p>
          <a:p>
            <a:r>
              <a:rPr lang="zh-CN" altLang="en-US" dirty="0"/>
              <a:t>0.66429227 </a:t>
            </a:r>
            <a:endParaRPr lang="en-US" altLang="zh-CN" dirty="0"/>
          </a:p>
          <a:p>
            <a:r>
              <a:rPr lang="zh-CN" altLang="en-US" dirty="0"/>
              <a:t>0.64097206</a:t>
            </a:r>
          </a:p>
          <a:p>
            <a:r>
              <a:rPr lang="zh-CN" altLang="en-US" dirty="0"/>
              <a:t>0.78583706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3D89DC-E921-45F7-8EA8-477D0EA1761D}"/>
              </a:ext>
            </a:extLst>
          </p:cNvPr>
          <p:cNvSpPr/>
          <p:nvPr/>
        </p:nvSpPr>
        <p:spPr>
          <a:xfrm>
            <a:off x="1934818" y="1582341"/>
            <a:ext cx="11131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'car',        'bike',        'person',        'sky',        'tree',        'traffic lights',        'road',        'sidewalk',        'building',        'fence',        'sign',        'pole',        'bus'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0C73CF-02AB-4786-818B-E04F059A3EDF}"/>
              </a:ext>
            </a:extLst>
          </p:cNvPr>
          <p:cNvSpPr/>
          <p:nvPr/>
        </p:nvSpPr>
        <p:spPr>
          <a:xfrm>
            <a:off x="6499442" y="1301312"/>
            <a:ext cx="41935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IoU: </a:t>
            </a:r>
            <a:endParaRPr lang="en-US" altLang="zh-CN" dirty="0"/>
          </a:p>
          <a:p>
            <a:r>
              <a:rPr lang="zh-CN" altLang="en-US" dirty="0"/>
              <a:t>0.90032361 </a:t>
            </a:r>
            <a:endParaRPr lang="en-US" altLang="zh-CN" dirty="0"/>
          </a:p>
          <a:p>
            <a:r>
              <a:rPr lang="zh-CN" altLang="en-US" dirty="0"/>
              <a:t>0.55557819 </a:t>
            </a:r>
            <a:endParaRPr lang="en-US" altLang="zh-CN" dirty="0"/>
          </a:p>
          <a:p>
            <a:r>
              <a:rPr lang="zh-CN" altLang="en-US" dirty="0"/>
              <a:t>0.67302522 </a:t>
            </a:r>
            <a:endParaRPr lang="en-US" altLang="zh-CN" dirty="0"/>
          </a:p>
          <a:p>
            <a:r>
              <a:rPr lang="zh-CN" altLang="en-US" dirty="0"/>
              <a:t>0.88350658 </a:t>
            </a:r>
            <a:endParaRPr lang="en-US" altLang="zh-CN" dirty="0"/>
          </a:p>
          <a:p>
            <a:r>
              <a:rPr lang="zh-CN" altLang="en-US" dirty="0"/>
              <a:t>0.84133158 </a:t>
            </a:r>
            <a:endParaRPr lang="en-US" altLang="zh-CN" dirty="0"/>
          </a:p>
          <a:p>
            <a:r>
              <a:rPr lang="zh-CN" altLang="en-US" dirty="0"/>
              <a:t>0.55740546</a:t>
            </a:r>
          </a:p>
          <a:p>
            <a:r>
              <a:rPr lang="zh-CN" altLang="en-US" dirty="0"/>
              <a:t>0.92277668 </a:t>
            </a:r>
            <a:endParaRPr lang="en-US" altLang="zh-CN" dirty="0"/>
          </a:p>
          <a:p>
            <a:r>
              <a:rPr lang="zh-CN" altLang="en-US" dirty="0"/>
              <a:t>0.51732064 </a:t>
            </a:r>
            <a:endParaRPr lang="en-US" altLang="zh-CN" dirty="0"/>
          </a:p>
          <a:p>
            <a:r>
              <a:rPr lang="zh-CN" altLang="en-US" dirty="0"/>
              <a:t>0.73956505 </a:t>
            </a:r>
            <a:endParaRPr lang="en-US" altLang="zh-CN" dirty="0"/>
          </a:p>
          <a:p>
            <a:r>
              <a:rPr lang="zh-CN" altLang="en-US" dirty="0"/>
              <a:t>0.64662914 </a:t>
            </a:r>
            <a:endParaRPr lang="en-US" altLang="zh-CN" dirty="0"/>
          </a:p>
          <a:p>
            <a:r>
              <a:rPr lang="zh-CN" altLang="en-US" dirty="0"/>
              <a:t>0.61509088 </a:t>
            </a:r>
            <a:endParaRPr lang="en-US" altLang="zh-CN" dirty="0"/>
          </a:p>
          <a:p>
            <a:r>
              <a:rPr lang="zh-CN" altLang="en-US" dirty="0"/>
              <a:t>0.53069084</a:t>
            </a:r>
          </a:p>
          <a:p>
            <a:r>
              <a:rPr lang="zh-CN" altLang="en-US" dirty="0"/>
              <a:t>0.72396726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| class IoU avg: </a:t>
            </a:r>
            <a:endParaRPr lang="en-US" altLang="zh-CN" dirty="0"/>
          </a:p>
          <a:p>
            <a:r>
              <a:rPr lang="zh-CN" altLang="en-US" dirty="0"/>
              <a:t>0.7005547031795051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5ADEA0-CB54-4A98-8E30-3F24EB7C1254}"/>
              </a:ext>
            </a:extLst>
          </p:cNvPr>
          <p:cNvSpPr/>
          <p:nvPr/>
        </p:nvSpPr>
        <p:spPr>
          <a:xfrm>
            <a:off x="3423775" y="5600772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class accuracy avg: </a:t>
            </a:r>
            <a:endParaRPr lang="en-US" altLang="zh-CN" dirty="0"/>
          </a:p>
          <a:p>
            <a:r>
              <a:rPr lang="zh-CN" altLang="en-US" dirty="0"/>
              <a:t>0.7749580498260631</a:t>
            </a:r>
          </a:p>
        </p:txBody>
      </p:sp>
    </p:spTree>
    <p:extLst>
      <p:ext uri="{BB962C8B-B14F-4D97-AF65-F5344CB8AC3E}">
        <p14:creationId xmlns:p14="http://schemas.microsoft.com/office/powerpoint/2010/main" val="18716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FA2-9CF3-4F90-8646-F6E12511E5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988307"/>
            <a:ext cx="12192000" cy="1270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51894C-FA80-4741-BA28-DF6E53D56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" y="1437683"/>
            <a:ext cx="12177486" cy="14094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20C1F47-2E25-4286-ABDE-5CA8D2728A52}"/>
              </a:ext>
            </a:extLst>
          </p:cNvPr>
          <p:cNvSpPr/>
          <p:nvPr/>
        </p:nvSpPr>
        <p:spPr>
          <a:xfrm>
            <a:off x="4814113" y="6550748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1-5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D66789-1883-48A5-A69E-6C6EB9C5B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4" y="0"/>
            <a:ext cx="12177486" cy="13671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B34769-02C4-43B7-B896-942D3A95B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4" y="4399773"/>
            <a:ext cx="12177486" cy="13671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8937282-ABC5-4217-BA06-0E9733DE2294}"/>
              </a:ext>
            </a:extLst>
          </p:cNvPr>
          <p:cNvSpPr/>
          <p:nvPr/>
        </p:nvSpPr>
        <p:spPr>
          <a:xfrm>
            <a:off x="127402" y="5719751"/>
            <a:ext cx="30283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ground truth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up</a:t>
            </a:r>
            <a:r>
              <a:rPr lang="zh-CN" altLang="en-US" dirty="0"/>
              <a:t>组一层卷积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up</a:t>
            </a:r>
            <a:r>
              <a:rPr lang="zh-CN" altLang="en-US" dirty="0"/>
              <a:t>组三层卷积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up</a:t>
            </a:r>
            <a:r>
              <a:rPr lang="zh-CN" altLang="en-US" dirty="0"/>
              <a:t>组三层卷积</a:t>
            </a:r>
            <a:r>
              <a:rPr lang="en-US" altLang="zh-CN" dirty="0"/>
              <a:t>+</a:t>
            </a:r>
            <a:r>
              <a:rPr lang="zh-CN" altLang="en-US" dirty="0"/>
              <a:t>不要索引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17AA3E-13A9-4461-B099-EC3789A111BE}"/>
              </a:ext>
            </a:extLst>
          </p:cNvPr>
          <p:cNvSpPr/>
          <p:nvPr/>
        </p:nvSpPr>
        <p:spPr>
          <a:xfrm>
            <a:off x="4108173" y="5974603"/>
            <a:ext cx="8454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/home/ecust/zww/DANet/danet/mydatams/model_PAM_4C_SUM/danet_vis</a:t>
            </a:r>
          </a:p>
        </p:txBody>
      </p:sp>
    </p:spTree>
    <p:extLst>
      <p:ext uri="{BB962C8B-B14F-4D97-AF65-F5344CB8AC3E}">
        <p14:creationId xmlns:p14="http://schemas.microsoft.com/office/powerpoint/2010/main" val="39794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ADBBCF-6DAB-42F6-8127-7424A033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11499"/>
            <a:ext cx="12192000" cy="13595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829926-A49A-4EC8-BEC9-AD0E3A850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1026"/>
            <a:ext cx="12192000" cy="13509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82CB7C-81FF-47DE-AC83-DC6228750E83}"/>
              </a:ext>
            </a:extLst>
          </p:cNvPr>
          <p:cNvSpPr/>
          <p:nvPr/>
        </p:nvSpPr>
        <p:spPr>
          <a:xfrm>
            <a:off x="4779706" y="6488668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6-11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BDAA16-68D4-4BF7-943A-F99AF328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1" cy="140020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2F818AB-CE14-4F85-8141-D328F4B6D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4526992"/>
            <a:ext cx="12192001" cy="13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B01F63-D7D4-4E41-9CE9-9BB34E34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41628"/>
            <a:ext cx="12192000" cy="13301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C8A31EE-5544-4101-9EAD-BBBBF1F328FF}"/>
              </a:ext>
            </a:extLst>
          </p:cNvPr>
          <p:cNvSpPr/>
          <p:nvPr/>
        </p:nvSpPr>
        <p:spPr>
          <a:xfrm>
            <a:off x="4692286" y="655074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18-23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5B2E17-6524-4793-ADA3-E2DEDDCE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76" y="1482444"/>
            <a:ext cx="12220575" cy="1330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46DE7-AFE2-4013-B63C-BEF796FDB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13534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8B97CC-3D46-42E4-988F-F3D90853A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576" y="4400812"/>
            <a:ext cx="12226222" cy="13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02912A-BB8F-4BB3-BBBD-6A4E34B5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8442"/>
            <a:ext cx="12192001" cy="13611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D5FC08F-44D2-42CE-9DCC-3CD1F103B805}"/>
              </a:ext>
            </a:extLst>
          </p:cNvPr>
          <p:cNvSpPr/>
          <p:nvPr/>
        </p:nvSpPr>
        <p:spPr>
          <a:xfrm>
            <a:off x="4692286" y="655074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66-71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F551E-3119-4B73-B2ED-24ABB2EB4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73207"/>
            <a:ext cx="12192000" cy="1339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A07FD1-09B1-44D0-ACE6-9BE3C8F0D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13399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62DAD4-9A5A-47EB-A0DE-2D1CB3BF8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36703"/>
            <a:ext cx="12192000" cy="13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6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330E3E-2CFB-42DE-B5B8-DA8056C2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885"/>
            <a:ext cx="12192000" cy="13189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ABA5136-E4B4-44F8-89F4-40768F380D0E}"/>
              </a:ext>
            </a:extLst>
          </p:cNvPr>
          <p:cNvSpPr/>
          <p:nvPr/>
        </p:nvSpPr>
        <p:spPr>
          <a:xfrm>
            <a:off x="4570458" y="6550748"/>
            <a:ext cx="103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132-137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B1A77F-E879-4DEA-9BCD-F3414688A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6841"/>
            <a:ext cx="12192000" cy="1338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E605C8-851A-44A0-8BB5-0B82063A6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13647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F58521-998F-42BC-8916-92110FE36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55533"/>
            <a:ext cx="12192000" cy="1305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7A0E71-007E-454A-A590-0CFD8B5E13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582889"/>
            <a:ext cx="12192000" cy="13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0E0788-0871-4F6A-A7ED-E30793CE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37" y="0"/>
            <a:ext cx="7815263" cy="66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6DFB11-87AB-469B-BEDB-FD5749E0AD91}"/>
              </a:ext>
            </a:extLst>
          </p:cNvPr>
          <p:cNvSpPr/>
          <p:nvPr/>
        </p:nvSpPr>
        <p:spPr>
          <a:xfrm>
            <a:off x="1384300" y="4297351"/>
            <a:ext cx="9766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全</a:t>
            </a:r>
            <a:r>
              <a:rPr lang="en-US" altLang="zh-CN" dirty="0" err="1"/>
              <a:t>SegNet</a:t>
            </a:r>
            <a:r>
              <a:rPr lang="en-US" altLang="zh-CN" dirty="0"/>
              <a:t>                                              </a:t>
            </a:r>
            <a:r>
              <a:rPr lang="zh-CN" altLang="en-US" dirty="0"/>
              <a:t>部分</a:t>
            </a:r>
            <a:r>
              <a:rPr lang="en-US" altLang="zh-CN" dirty="0" err="1"/>
              <a:t>SegNet</a:t>
            </a:r>
            <a:r>
              <a:rPr lang="en-US" altLang="zh-CN" dirty="0"/>
              <a:t>                                               </a:t>
            </a:r>
            <a:r>
              <a:rPr lang="en-US" altLang="zh-CN" dirty="0" err="1"/>
              <a:t>groundtruch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</a:t>
            </a:r>
            <a:r>
              <a:rPr lang="zh-CN" altLang="en-US" dirty="0"/>
              <a:t>将</a:t>
            </a:r>
            <a:r>
              <a:rPr lang="en-US" altLang="zh-CN" dirty="0" err="1"/>
              <a:t>ir</a:t>
            </a:r>
            <a:r>
              <a:rPr lang="zh-CN" altLang="en-US" dirty="0"/>
              <a:t>部分改成全</a:t>
            </a:r>
            <a:r>
              <a:rPr lang="en-US" altLang="zh-CN" dirty="0" err="1"/>
              <a:t>SegNet</a:t>
            </a:r>
            <a:r>
              <a:rPr lang="zh-CN" altLang="en-US" dirty="0"/>
              <a:t>之后</a:t>
            </a:r>
            <a:r>
              <a:rPr lang="en-US" altLang="zh-CN" dirty="0" err="1"/>
              <a:t>Miou</a:t>
            </a:r>
            <a:r>
              <a:rPr lang="zh-CN" altLang="en-US" dirty="0"/>
              <a:t>降低，但是连续性增加。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793FFF-1763-46CE-8161-9A883E1B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8" y="626708"/>
            <a:ext cx="3575513" cy="27051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013948-4694-4AA3-926A-7848B0FC8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360" y="626708"/>
            <a:ext cx="3595279" cy="2705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CDE75A-852F-44DF-94C3-08767DF95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920" y="626708"/>
            <a:ext cx="3676851" cy="26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21823</TotalTime>
  <Words>1115</Words>
  <Application>Microsoft Office PowerPoint</Application>
  <PresentationFormat>宽屏</PresentationFormat>
  <Paragraphs>160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kang</dc:creator>
  <cp:lastModifiedBy>meng kang</cp:lastModifiedBy>
  <cp:revision>93</cp:revision>
  <dcterms:created xsi:type="dcterms:W3CDTF">2019-03-29T01:03:14Z</dcterms:created>
  <dcterms:modified xsi:type="dcterms:W3CDTF">2019-05-06T01:07:06Z</dcterms:modified>
</cp:coreProperties>
</file>