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1DCE57-ECB8-4FBF-8B23-A636D63210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76F9EE2-5657-40A9-B6A5-6F8AC5E99F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132167-101E-48DA-B64F-1D95F0F11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6DB1-832E-4790-9176-16869F9F22F9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178FDE-3255-4368-9F12-CAB28CE23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ECF2CF-443A-4F94-A2EF-26D2F14C1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41E4-BE53-48C3-83D0-F2DB51BAE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804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CE6892-0844-4C3E-8440-5B0BF1B08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7EFE9E-45D5-4924-BDF6-3BB7DF8C9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F88BFA-73AD-43C1-8B0F-1D200EDA2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6DB1-832E-4790-9176-16869F9F22F9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2CEC1F-3884-443E-929B-0773872C4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4364DA-9268-46B1-83B6-4DF38A21C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41E4-BE53-48C3-83D0-F2DB51BAE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877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C0A976B-C3BB-4ABD-ABB5-C906C02381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A48DCF-B22D-40A8-89B9-D28538755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B95A69-3B8F-4B53-9F0F-AD77491D4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6DB1-832E-4790-9176-16869F9F22F9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DED47F-C662-4414-9356-47DDE40DF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7C9430-9F47-4B1E-9EE4-876C9CB17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41E4-BE53-48C3-83D0-F2DB51BAE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339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AD74F4-942B-477B-82C0-771F687A1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757718-946A-4D7F-B0BD-4A1E5D5E4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B35859-17F4-4D33-BF3F-2E5E4C6F9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6DB1-832E-4790-9176-16869F9F22F9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9ABFA1-D02E-4AA4-A96C-DDB9B795A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89F701-FBF1-4E5F-96E0-CAEE6DB7F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41E4-BE53-48C3-83D0-F2DB51BAE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717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72DAB3-C818-40FF-9CC1-04C09C705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8A03DA-74F5-4B0F-A2FB-002911B1F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C1EB2B-42AD-4F0A-9702-6C7F68BBE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6DB1-832E-4790-9176-16869F9F22F9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7730C2-5C65-4163-BA05-288EF195C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4D74CA-459A-4096-837E-D48A4C236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41E4-BE53-48C3-83D0-F2DB51BAE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146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FBE76C-FC64-46B2-81AE-F5C0078D2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2AF816-136D-4FD6-8FEB-FCBBCA5C25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D33CEC-A0D3-4FD5-9E5C-5E4E058F7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7CF4D8-E84B-49A8-BD3F-D2AA5BEA3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6DB1-832E-4790-9176-16869F9F22F9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E2BB1C-336F-4152-9371-61B7C88F5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F2A9B6-9960-4475-9F78-00B197E1F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41E4-BE53-48C3-83D0-F2DB51BAE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090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8AC93A-687C-4814-AC36-79238EE5C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C0B54C-5F2C-4CAB-AF65-8B892B062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016D65-7CCC-44E9-A347-3D2BDE657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A456B17-4701-4F56-ACA7-08ACD666EB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8A96B82-1ACA-468E-AD4E-D30CF324CD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1F4D89C-3E85-4EAB-B64C-3E7087463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6DB1-832E-4790-9176-16869F9F22F9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9283CE6-CC74-4EA3-AE7E-283EC8871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950281C-D12D-4E79-9BDA-C64C72182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41E4-BE53-48C3-83D0-F2DB51BAE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802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7FA92F-8918-4E13-8590-0DF449110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211D523-8AB7-4690-B167-A57FAE18A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6DB1-832E-4790-9176-16869F9F22F9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4333E1-4591-4A61-96EC-A5A3CED31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9E402DE-3F6E-4669-AC28-668F39CB2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41E4-BE53-48C3-83D0-F2DB51BAE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9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F5C5854-E302-4AE7-A127-EEB300812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6DB1-832E-4790-9176-16869F9F22F9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CF81D33-3B0C-45B1-8AAA-D51E192C0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BE74BA-95C0-4517-8A15-18DF42212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41E4-BE53-48C3-83D0-F2DB51BAE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412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F64D4F-F66B-46C0-BDD4-76B2A3AF2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1748CC-56D5-493D-A458-47F323D3A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69739F-515E-46B4-8030-78A8FF283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0DEA73-7AB3-471E-A7D8-84CA182BA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6DB1-832E-4790-9176-16869F9F22F9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D29D9F-960B-402F-A596-E6B8D8447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5EEF2D-574B-408D-8F9F-090030C1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41E4-BE53-48C3-83D0-F2DB51BAE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262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4E24C8-0C16-4DE2-B041-B421B3A10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32213D7-9E8B-4AAA-BA4C-192E6150E7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F060CD-69DE-41D3-9701-AB7C6E3E8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EECD1A-3606-4876-988A-1511B41F1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6DB1-832E-4790-9176-16869F9F22F9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D27DD9-B652-46A3-B85B-814AE15B5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FCA55C-6903-4CE6-94FD-3C927287A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41E4-BE53-48C3-83D0-F2DB51BAE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294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99F0E42-1DC5-468C-9F3A-E0D76ECB8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836A8F-9B71-45E3-B6D9-ACDF11AAE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5E0AA8-5A4E-4241-9576-AD02497F04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36DB1-832E-4790-9176-16869F9F22F9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D2BE27-AABC-46E5-92F5-886F16A62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9CBF41-195A-4BAA-A1AD-842DA28E34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341E4-BE53-48C3-83D0-F2DB51BAE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314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A601AD58-2412-45D5-88A8-D747688AC4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4312867"/>
              </p:ext>
            </p:extLst>
          </p:nvPr>
        </p:nvGraphicFramePr>
        <p:xfrm>
          <a:off x="1790972" y="77239"/>
          <a:ext cx="8384722" cy="6703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Visio" r:id="rId3" imgW="7505623" imgH="6000578" progId="Visio.Drawing.15">
                  <p:embed/>
                </p:oleObj>
              </mc:Choice>
              <mc:Fallback>
                <p:oleObj name="Visio" r:id="rId3" imgW="7505623" imgH="6000578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90972" y="77239"/>
                        <a:ext cx="8384722" cy="67035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9EDFEDFE-D29D-4531-9403-2722B74C5E06}"/>
              </a:ext>
            </a:extLst>
          </p:cNvPr>
          <p:cNvSpPr txBox="1"/>
          <p:nvPr/>
        </p:nvSpPr>
        <p:spPr>
          <a:xfrm>
            <a:off x="508000" y="1536700"/>
            <a:ext cx="100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down1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D802BB2-92E6-4BFE-ADEF-822E3C3E58EC}"/>
              </a:ext>
            </a:extLst>
          </p:cNvPr>
          <p:cNvSpPr txBox="1"/>
          <p:nvPr/>
        </p:nvSpPr>
        <p:spPr>
          <a:xfrm>
            <a:off x="508000" y="2143201"/>
            <a:ext cx="100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down2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E4887F1-2ACF-408A-9F70-06AA3A62342C}"/>
              </a:ext>
            </a:extLst>
          </p:cNvPr>
          <p:cNvSpPr txBox="1"/>
          <p:nvPr/>
        </p:nvSpPr>
        <p:spPr>
          <a:xfrm>
            <a:off x="508000" y="2869168"/>
            <a:ext cx="100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down3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188B4E9-1388-4338-985F-C20A42E06635}"/>
              </a:ext>
            </a:extLst>
          </p:cNvPr>
          <p:cNvSpPr txBox="1"/>
          <p:nvPr/>
        </p:nvSpPr>
        <p:spPr>
          <a:xfrm>
            <a:off x="508000" y="3582439"/>
            <a:ext cx="100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down4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ADEB0EB-EC43-4FDA-8D71-9388400C1B40}"/>
              </a:ext>
            </a:extLst>
          </p:cNvPr>
          <p:cNvSpPr txBox="1"/>
          <p:nvPr/>
        </p:nvSpPr>
        <p:spPr>
          <a:xfrm>
            <a:off x="508000" y="4345468"/>
            <a:ext cx="100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down5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AAE3C93-9AE4-4AB5-9155-B01B5A512064}"/>
              </a:ext>
            </a:extLst>
          </p:cNvPr>
          <p:cNvSpPr txBox="1"/>
          <p:nvPr/>
        </p:nvSpPr>
        <p:spPr>
          <a:xfrm>
            <a:off x="10680700" y="1536700"/>
            <a:ext cx="100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up1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EA2A3C7-108F-4B0E-9300-4BE6B475FB48}"/>
              </a:ext>
            </a:extLst>
          </p:cNvPr>
          <p:cNvSpPr txBox="1"/>
          <p:nvPr/>
        </p:nvSpPr>
        <p:spPr>
          <a:xfrm>
            <a:off x="10680700" y="2143201"/>
            <a:ext cx="100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up2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B2536FA-F809-4655-8D71-9F8A36D01CB2}"/>
              </a:ext>
            </a:extLst>
          </p:cNvPr>
          <p:cNvSpPr txBox="1"/>
          <p:nvPr/>
        </p:nvSpPr>
        <p:spPr>
          <a:xfrm>
            <a:off x="10680700" y="2869168"/>
            <a:ext cx="100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up3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7942E9A-4149-441C-85BD-066AA78A6A30}"/>
              </a:ext>
            </a:extLst>
          </p:cNvPr>
          <p:cNvSpPr txBox="1"/>
          <p:nvPr/>
        </p:nvSpPr>
        <p:spPr>
          <a:xfrm>
            <a:off x="10680700" y="3582439"/>
            <a:ext cx="100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up4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8958136-CF10-4FDB-8433-857E62BC5ACB}"/>
              </a:ext>
            </a:extLst>
          </p:cNvPr>
          <p:cNvSpPr txBox="1"/>
          <p:nvPr/>
        </p:nvSpPr>
        <p:spPr>
          <a:xfrm>
            <a:off x="10680700" y="4345468"/>
            <a:ext cx="100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up5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1234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62DE9C-EACB-4455-A634-80291985A5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6375" y="370368"/>
            <a:ext cx="9144000" cy="1019517"/>
          </a:xfrm>
        </p:spPr>
        <p:txBody>
          <a:bodyPr>
            <a:normAutofit fontScale="90000"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zh-CN" altLang="en-US" sz="3600" dirty="0"/>
              <a:t>对比实验 </a:t>
            </a:r>
            <a:r>
              <a:rPr lang="en-US" altLang="zh-CN" sz="3600" dirty="0"/>
              <a:t>0</a:t>
            </a:r>
            <a:br>
              <a:rPr lang="en-US" altLang="zh-CN" sz="3600" dirty="0"/>
            </a:br>
            <a:r>
              <a:rPr lang="zh-CN" altLang="en-US" sz="28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  <a:cs typeface="+mn-cs"/>
              </a:rPr>
              <a:t>（验证红外信息有效性）</a:t>
            </a:r>
            <a:endParaRPr lang="zh-CN" altLang="en-US" sz="2800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C1B2FAD-53F0-4E62-B6D5-DC801DF4D6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709448"/>
              </p:ext>
            </p:extLst>
          </p:nvPr>
        </p:nvGraphicFramePr>
        <p:xfrm>
          <a:off x="2592895" y="2208302"/>
          <a:ext cx="6563360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4887153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9800816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390635"/>
                    </a:ext>
                  </a:extLst>
                </a:gridCol>
                <a:gridCol w="1686560">
                  <a:extLst>
                    <a:ext uri="{9D8B030D-6E8A-4147-A177-3AD203B41FA5}">
                      <a16:colId xmlns:a16="http://schemas.microsoft.com/office/drawing/2014/main" val="73713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网络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My_RGB_IR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My_RGB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SegNet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93267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altLang="zh-CN" dirty="0"/>
                        <a:t>Acc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89.12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83.94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83.43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09884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Miou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53.37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45.91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30.56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463074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81BD799E-3DE8-4F49-B14F-3F22EC1CD1CE}"/>
              </a:ext>
            </a:extLst>
          </p:cNvPr>
          <p:cNvSpPr/>
          <p:nvPr/>
        </p:nvSpPr>
        <p:spPr>
          <a:xfrm>
            <a:off x="3202495" y="1765185"/>
            <a:ext cx="4493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batchsize</a:t>
            </a:r>
            <a:r>
              <a:rPr lang="en-US" altLang="zh-CN" dirty="0"/>
              <a:t> =2     size=320*320    epoch=100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09704A5-A7D9-40DD-B84C-9B9FAA6DB8BC}"/>
              </a:ext>
            </a:extLst>
          </p:cNvPr>
          <p:cNvSpPr/>
          <p:nvPr/>
        </p:nvSpPr>
        <p:spPr>
          <a:xfrm>
            <a:off x="3310631" y="4028566"/>
            <a:ext cx="4493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batchsize</a:t>
            </a:r>
            <a:r>
              <a:rPr lang="en-US" altLang="zh-CN" dirty="0"/>
              <a:t> =2     size=480*640    epoch=150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CCD105A9-2626-4CD8-8067-94ABF54E23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072553"/>
              </p:ext>
            </p:extLst>
          </p:nvPr>
        </p:nvGraphicFramePr>
        <p:xfrm>
          <a:off x="2592895" y="4620798"/>
          <a:ext cx="6563360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4887153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9800816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390635"/>
                    </a:ext>
                  </a:extLst>
                </a:gridCol>
                <a:gridCol w="1686560">
                  <a:extLst>
                    <a:ext uri="{9D8B030D-6E8A-4147-A177-3AD203B41FA5}">
                      <a16:colId xmlns:a16="http://schemas.microsoft.com/office/drawing/2014/main" val="73713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网络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My_RGB_IR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My_RGB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SegNet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93267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altLang="zh-CN" dirty="0"/>
                        <a:t>Acc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87.97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86.71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86.41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09884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Miou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53.74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52</a:t>
                      </a:r>
                      <a:r>
                        <a:rPr lang="en-US" altLang="zh-CN" dirty="0"/>
                        <a:t>.</a:t>
                      </a:r>
                      <a:r>
                        <a:rPr lang="zh-CN" alt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49.74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463074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C9DEE16D-D7C9-450C-9B79-D625BC48A506}"/>
              </a:ext>
            </a:extLst>
          </p:cNvPr>
          <p:cNvSpPr/>
          <p:nvPr/>
        </p:nvSpPr>
        <p:spPr>
          <a:xfrm>
            <a:off x="1029056" y="2700021"/>
            <a:ext cx="1370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Data:A_200 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4B3242E-14FB-4907-850E-015F3241095C}"/>
              </a:ext>
            </a:extLst>
          </p:cNvPr>
          <p:cNvSpPr/>
          <p:nvPr/>
        </p:nvSpPr>
        <p:spPr>
          <a:xfrm>
            <a:off x="1038674" y="4802646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Data:B_541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3522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D6F734-666C-4A26-9E87-E56F0FED5CC6}"/>
              </a:ext>
            </a:extLst>
          </p:cNvPr>
          <p:cNvSpPr txBox="1">
            <a:spLocks/>
          </p:cNvSpPr>
          <p:nvPr/>
        </p:nvSpPr>
        <p:spPr>
          <a:xfrm>
            <a:off x="1186375" y="370368"/>
            <a:ext cx="9144000" cy="101951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3600" dirty="0"/>
              <a:t>对比实验 </a:t>
            </a:r>
            <a:r>
              <a:rPr lang="en-US" altLang="zh-CN" sz="3600" dirty="0"/>
              <a:t>1</a:t>
            </a:r>
            <a:br>
              <a:rPr lang="en-US" altLang="zh-CN" sz="3600" dirty="0"/>
            </a:br>
            <a:r>
              <a:rPr lang="zh-CN" altLang="en-US" sz="25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  <a:cs typeface="+mn-cs"/>
              </a:rPr>
              <a:t>（探讨</a:t>
            </a:r>
            <a:r>
              <a:rPr lang="en-US" altLang="zh-CN" sz="25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  <a:cs typeface="+mn-cs"/>
              </a:rPr>
              <a:t>IR</a:t>
            </a:r>
            <a:r>
              <a:rPr lang="zh-CN" altLang="en-US" sz="25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  <a:cs typeface="+mn-cs"/>
              </a:rPr>
              <a:t>网络结构不对称性）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97688B5-752B-4010-AC86-0DF91BF1ECAB}"/>
              </a:ext>
            </a:extLst>
          </p:cNvPr>
          <p:cNvSpPr/>
          <p:nvPr/>
        </p:nvSpPr>
        <p:spPr>
          <a:xfrm>
            <a:off x="2592895" y="1598644"/>
            <a:ext cx="4493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batchsize</a:t>
            </a:r>
            <a:r>
              <a:rPr lang="en-US" altLang="zh-CN" dirty="0"/>
              <a:t> =2     size=480*640    epoch=130</a:t>
            </a:r>
            <a:endParaRPr lang="zh-CN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C54A770-96D1-4BAF-85A5-6FAD7A8CAD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128490"/>
              </p:ext>
            </p:extLst>
          </p:nvPr>
        </p:nvGraphicFramePr>
        <p:xfrm>
          <a:off x="2094043" y="2176735"/>
          <a:ext cx="7509766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957">
                  <a:extLst>
                    <a:ext uri="{9D8B030D-6E8A-4147-A177-3AD203B41FA5}">
                      <a16:colId xmlns:a16="http://schemas.microsoft.com/office/drawing/2014/main" val="1488715313"/>
                    </a:ext>
                  </a:extLst>
                </a:gridCol>
                <a:gridCol w="1165806">
                  <a:extLst>
                    <a:ext uri="{9D8B030D-6E8A-4147-A177-3AD203B41FA5}">
                      <a16:colId xmlns:a16="http://schemas.microsoft.com/office/drawing/2014/main" val="4098008165"/>
                    </a:ext>
                  </a:extLst>
                </a:gridCol>
                <a:gridCol w="1165806">
                  <a:extLst>
                    <a:ext uri="{9D8B030D-6E8A-4147-A177-3AD203B41FA5}">
                      <a16:colId xmlns:a16="http://schemas.microsoft.com/office/drawing/2014/main" val="534691257"/>
                    </a:ext>
                  </a:extLst>
                </a:gridCol>
                <a:gridCol w="1547446">
                  <a:extLst>
                    <a:ext uri="{9D8B030D-6E8A-4147-A177-3AD203B41FA5}">
                      <a16:colId xmlns:a16="http://schemas.microsoft.com/office/drawing/2014/main" val="324390635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737130001"/>
                    </a:ext>
                  </a:extLst>
                </a:gridCol>
                <a:gridCol w="1086711">
                  <a:extLst>
                    <a:ext uri="{9D8B030D-6E8A-4147-A177-3AD203B41FA5}">
                      <a16:colId xmlns:a16="http://schemas.microsoft.com/office/drawing/2014/main" val="1840110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网络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1,1,1,1,1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1,1,2,2,2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2,2,1,1,1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2,2,2,2,2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2,2,3,3,3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93267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altLang="zh-CN" dirty="0"/>
                        <a:t>Acc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92.30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89.74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91.14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92.15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7030A0"/>
                          </a:solidFill>
                        </a:rPr>
                        <a:t>92.17</a:t>
                      </a:r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09884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Miou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66.83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60.89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65.77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65.09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66.59</a:t>
                      </a:r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463074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04C45915-7FC2-4DFE-9FA8-18C577D781C7}"/>
              </a:ext>
            </a:extLst>
          </p:cNvPr>
          <p:cNvSpPr/>
          <p:nvPr/>
        </p:nvSpPr>
        <p:spPr>
          <a:xfrm>
            <a:off x="500931" y="2358583"/>
            <a:ext cx="1370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Data:A_200 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F506250-90FD-424B-97A3-2B62E61A97A4}"/>
              </a:ext>
            </a:extLst>
          </p:cNvPr>
          <p:cNvSpPr/>
          <p:nvPr/>
        </p:nvSpPr>
        <p:spPr>
          <a:xfrm>
            <a:off x="1034046" y="4665311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Data:B_541 </a:t>
            </a:r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04FAD11-0B46-408D-8C65-27C3C6DA95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520322"/>
              </p:ext>
            </p:extLst>
          </p:nvPr>
        </p:nvGraphicFramePr>
        <p:xfrm>
          <a:off x="3300543" y="4483463"/>
          <a:ext cx="3412569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957">
                  <a:extLst>
                    <a:ext uri="{9D8B030D-6E8A-4147-A177-3AD203B41FA5}">
                      <a16:colId xmlns:a16="http://schemas.microsoft.com/office/drawing/2014/main" val="813527489"/>
                    </a:ext>
                  </a:extLst>
                </a:gridCol>
                <a:gridCol w="1165806">
                  <a:extLst>
                    <a:ext uri="{9D8B030D-6E8A-4147-A177-3AD203B41FA5}">
                      <a16:colId xmlns:a16="http://schemas.microsoft.com/office/drawing/2014/main" val="658536898"/>
                    </a:ext>
                  </a:extLst>
                </a:gridCol>
                <a:gridCol w="1165806">
                  <a:extLst>
                    <a:ext uri="{9D8B030D-6E8A-4147-A177-3AD203B41FA5}">
                      <a16:colId xmlns:a16="http://schemas.microsoft.com/office/drawing/2014/main" val="15265098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网络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1,1,1,1,1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1,1,2,2,2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47103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altLang="zh-CN" dirty="0"/>
                        <a:t>Acc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87.47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86.77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73408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Miou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52.06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51.14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282072"/>
                  </a:ext>
                </a:extLst>
              </a:tr>
            </a:tbl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0EB9D9DE-EC9C-4357-8D77-DA7166155A6B}"/>
              </a:ext>
            </a:extLst>
          </p:cNvPr>
          <p:cNvSpPr/>
          <p:nvPr/>
        </p:nvSpPr>
        <p:spPr>
          <a:xfrm>
            <a:off x="2592895" y="3787537"/>
            <a:ext cx="6263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Shortcut=4,3,2     </a:t>
            </a:r>
            <a:r>
              <a:rPr lang="en-US" altLang="zh-CN" dirty="0" err="1"/>
              <a:t>batchsize</a:t>
            </a:r>
            <a:r>
              <a:rPr lang="en-US" altLang="zh-CN" dirty="0"/>
              <a:t> =2     size=480*640    epoch=150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5056EC6-D23B-4985-97B6-E1686E9467CB}"/>
              </a:ext>
            </a:extLst>
          </p:cNvPr>
          <p:cNvSpPr/>
          <p:nvPr/>
        </p:nvSpPr>
        <p:spPr>
          <a:xfrm>
            <a:off x="8517987" y="2543249"/>
            <a:ext cx="879231" cy="735846"/>
          </a:xfrm>
          <a:prstGeom prst="rect">
            <a:avLst/>
          </a:prstGeom>
          <a:noFill/>
          <a:ln w="222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93634D3-EDBC-4B91-A4F9-DDC783772127}"/>
              </a:ext>
            </a:extLst>
          </p:cNvPr>
          <p:cNvSpPr/>
          <p:nvPr/>
        </p:nvSpPr>
        <p:spPr>
          <a:xfrm>
            <a:off x="10531721" y="2782669"/>
            <a:ext cx="9669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0.67998</a:t>
            </a:r>
            <a:endParaRPr lang="zh-CN" altLang="en-US" dirty="0"/>
          </a:p>
          <a:p>
            <a:r>
              <a:rPr lang="en-US" altLang="zh-CN" dirty="0">
                <a:latin typeface="等线" panose="02010600030101010101" pitchFamily="2" charset="-122"/>
                <a:cs typeface="Times New Roman" panose="02020603050405020304" pitchFamily="18" charset="0"/>
              </a:rPr>
              <a:t>0.65198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6C0C2A8-EE95-48D3-AF72-14E3BD255374}"/>
              </a:ext>
            </a:extLst>
          </p:cNvPr>
          <p:cNvSpPr/>
          <p:nvPr/>
        </p:nvSpPr>
        <p:spPr>
          <a:xfrm>
            <a:off x="10575572" y="2733684"/>
            <a:ext cx="879231" cy="735846"/>
          </a:xfrm>
          <a:prstGeom prst="rect">
            <a:avLst/>
          </a:prstGeom>
          <a:noFill/>
          <a:ln w="222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50A46D89-5461-4C85-BE52-7CE84858DAB1}"/>
              </a:ext>
            </a:extLst>
          </p:cNvPr>
          <p:cNvCxnSpPr>
            <a:cxnSpLocks/>
          </p:cNvCxnSpPr>
          <p:nvPr/>
        </p:nvCxnSpPr>
        <p:spPr>
          <a:xfrm flipH="1">
            <a:off x="9634024" y="3101607"/>
            <a:ext cx="696351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981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D6F734-666C-4A26-9E87-E56F0FED5CC6}"/>
              </a:ext>
            </a:extLst>
          </p:cNvPr>
          <p:cNvSpPr txBox="1">
            <a:spLocks/>
          </p:cNvSpPr>
          <p:nvPr/>
        </p:nvSpPr>
        <p:spPr>
          <a:xfrm>
            <a:off x="1186375" y="370368"/>
            <a:ext cx="9144000" cy="101951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3600" dirty="0"/>
              <a:t>对比实验 </a:t>
            </a:r>
            <a:r>
              <a:rPr lang="en-US" altLang="zh-CN" sz="3600" dirty="0"/>
              <a:t>2</a:t>
            </a:r>
            <a:br>
              <a:rPr lang="en-US" altLang="zh-CN" sz="3600" dirty="0"/>
            </a:br>
            <a:r>
              <a:rPr lang="zh-CN" altLang="en-US" sz="25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  <a:cs typeface="+mn-cs"/>
              </a:rPr>
              <a:t>（相加 与 级联）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97688B5-752B-4010-AC86-0DF91BF1ECAB}"/>
              </a:ext>
            </a:extLst>
          </p:cNvPr>
          <p:cNvSpPr/>
          <p:nvPr/>
        </p:nvSpPr>
        <p:spPr>
          <a:xfrm>
            <a:off x="3086705" y="1598644"/>
            <a:ext cx="4493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batchsize</a:t>
            </a:r>
            <a:r>
              <a:rPr lang="en-US" altLang="zh-CN" dirty="0"/>
              <a:t> =2     size=320*320    epoch=140</a:t>
            </a:r>
            <a:endParaRPr lang="zh-CN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C54A770-96D1-4BAF-85A5-6FAD7A8CAD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856056"/>
              </p:ext>
            </p:extLst>
          </p:nvPr>
        </p:nvGraphicFramePr>
        <p:xfrm>
          <a:off x="3086705" y="2176735"/>
          <a:ext cx="6043008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2408">
                  <a:extLst>
                    <a:ext uri="{9D8B030D-6E8A-4147-A177-3AD203B41FA5}">
                      <a16:colId xmlns:a16="http://schemas.microsoft.com/office/drawing/2014/main" val="148871531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098008165"/>
                    </a:ext>
                  </a:extLst>
                </a:gridCol>
                <a:gridCol w="1214437">
                  <a:extLst>
                    <a:ext uri="{9D8B030D-6E8A-4147-A177-3AD203B41FA5}">
                      <a16:colId xmlns:a16="http://schemas.microsoft.com/office/drawing/2014/main" val="324390635"/>
                    </a:ext>
                  </a:extLst>
                </a:gridCol>
                <a:gridCol w="2271713">
                  <a:extLst>
                    <a:ext uri="{9D8B030D-6E8A-4147-A177-3AD203B41FA5}">
                      <a16:colId xmlns:a16="http://schemas.microsoft.com/office/drawing/2014/main" val="12710311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网络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级联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相加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Up</a:t>
                      </a:r>
                      <a:r>
                        <a:rPr lang="zh-CN" altLang="en-US" dirty="0"/>
                        <a:t>通道不变相加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932676"/>
                  </a:ext>
                </a:extLst>
              </a:tr>
              <a:tr h="268503">
                <a:tc>
                  <a:txBody>
                    <a:bodyPr/>
                    <a:lstStyle/>
                    <a:p>
                      <a:r>
                        <a:rPr lang="en-US" altLang="zh-CN" dirty="0"/>
                        <a:t>Acc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89.95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89.73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89.32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09884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Miou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57.14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56.46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57.72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463074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21F8F27D-D1F8-4C77-AE06-7BD51B474C61}"/>
              </a:ext>
            </a:extLst>
          </p:cNvPr>
          <p:cNvSpPr/>
          <p:nvPr/>
        </p:nvSpPr>
        <p:spPr>
          <a:xfrm>
            <a:off x="1288722" y="2543249"/>
            <a:ext cx="1370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Data:A_200 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6C24C0D-869F-4403-8D73-32E207F26968}"/>
              </a:ext>
            </a:extLst>
          </p:cNvPr>
          <p:cNvSpPr/>
          <p:nvPr/>
        </p:nvSpPr>
        <p:spPr>
          <a:xfrm>
            <a:off x="1186375" y="4505925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Data:B_541 </a:t>
            </a:r>
            <a:endParaRPr lang="zh-CN" altLang="en-US" dirty="0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6BD7A951-ACEC-45FA-8725-6313E53919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796280"/>
              </p:ext>
            </p:extLst>
          </p:nvPr>
        </p:nvGraphicFramePr>
        <p:xfrm>
          <a:off x="3086705" y="3954745"/>
          <a:ext cx="542229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295">
                  <a:extLst>
                    <a:ext uri="{9D8B030D-6E8A-4147-A177-3AD203B41FA5}">
                      <a16:colId xmlns:a16="http://schemas.microsoft.com/office/drawing/2014/main" val="1488715313"/>
                    </a:ext>
                  </a:extLst>
                </a:gridCol>
                <a:gridCol w="1370013">
                  <a:extLst>
                    <a:ext uri="{9D8B030D-6E8A-4147-A177-3AD203B41FA5}">
                      <a16:colId xmlns:a16="http://schemas.microsoft.com/office/drawing/2014/main" val="4098008165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24390635"/>
                    </a:ext>
                  </a:extLst>
                </a:gridCol>
                <a:gridCol w="1436687">
                  <a:extLst>
                    <a:ext uri="{9D8B030D-6E8A-4147-A177-3AD203B41FA5}">
                      <a16:colId xmlns:a16="http://schemas.microsoft.com/office/drawing/2014/main" val="12710311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网络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级联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相加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Encode-decode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93267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altLang="zh-CN" dirty="0"/>
                        <a:t>Acc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87.65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87.94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86.21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09884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Miou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53.20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52.43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49.74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463074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9C46560D-6B5E-4986-9105-D12328BB7F11}"/>
              </a:ext>
            </a:extLst>
          </p:cNvPr>
          <p:cNvSpPr/>
          <p:nvPr/>
        </p:nvSpPr>
        <p:spPr>
          <a:xfrm>
            <a:off x="9481625" y="1183146"/>
            <a:ext cx="26188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cs typeface="Times New Roman" panose="02020603050405020304" pitchFamily="18" charset="0"/>
              </a:rPr>
              <a:t>（为了排除卷积宽度对结果的影响，这里使用</a:t>
            </a:r>
            <a:r>
              <a:rPr lang="en-US" altLang="zh-CN" dirty="0">
                <a:cs typeface="Times New Roman" panose="02020603050405020304" pitchFamily="18" charset="0"/>
              </a:rPr>
              <a:t>1x1</a:t>
            </a:r>
            <a:r>
              <a:rPr lang="zh-CN" altLang="zh-CN" dirty="0">
                <a:cs typeface="Times New Roman" panose="02020603050405020304" pitchFamily="18" charset="0"/>
              </a:rPr>
              <a:t>卷积将网络宽度设置成与级联一样）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71F2D6FE-5C14-45A7-951E-F68B7B38728C}"/>
              </a:ext>
            </a:extLst>
          </p:cNvPr>
          <p:cNvCxnSpPr/>
          <p:nvPr/>
        </p:nvCxnSpPr>
        <p:spPr>
          <a:xfrm flipV="1">
            <a:off x="8764172" y="1598644"/>
            <a:ext cx="717453" cy="65112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58912B27-5F30-4493-91D3-FC91AEE9A6C4}"/>
              </a:ext>
            </a:extLst>
          </p:cNvPr>
          <p:cNvSpPr/>
          <p:nvPr/>
        </p:nvSpPr>
        <p:spPr>
          <a:xfrm>
            <a:off x="6843932" y="2157736"/>
            <a:ext cx="1920240" cy="369332"/>
          </a:xfrm>
          <a:prstGeom prst="rect">
            <a:avLst/>
          </a:prstGeom>
          <a:noFill/>
          <a:ln w="222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2B9D8D5-E7B7-4D93-82F5-49C087E5407F}"/>
              </a:ext>
            </a:extLst>
          </p:cNvPr>
          <p:cNvSpPr/>
          <p:nvPr/>
        </p:nvSpPr>
        <p:spPr>
          <a:xfrm>
            <a:off x="3086705" y="3521368"/>
            <a:ext cx="4493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batchsize</a:t>
            </a:r>
            <a:r>
              <a:rPr lang="en-US" altLang="zh-CN" dirty="0"/>
              <a:t> =2     size=480*480    epoch=150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7287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D6F734-666C-4A26-9E87-E56F0FED5CC6}"/>
              </a:ext>
            </a:extLst>
          </p:cNvPr>
          <p:cNvSpPr txBox="1">
            <a:spLocks/>
          </p:cNvSpPr>
          <p:nvPr/>
        </p:nvSpPr>
        <p:spPr>
          <a:xfrm>
            <a:off x="1186375" y="370368"/>
            <a:ext cx="9144000" cy="101951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3600" dirty="0"/>
              <a:t>对比实验 </a:t>
            </a:r>
            <a:r>
              <a:rPr lang="en-US" altLang="zh-CN" sz="3600" dirty="0"/>
              <a:t>3</a:t>
            </a:r>
            <a:br>
              <a:rPr lang="en-US" altLang="zh-CN" sz="3600" dirty="0"/>
            </a:br>
            <a:r>
              <a:rPr lang="zh-CN" altLang="en-US" sz="25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  <a:cs typeface="+mn-cs"/>
              </a:rPr>
              <a:t>（密集连接）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97688B5-752B-4010-AC86-0DF91BF1ECAB}"/>
              </a:ext>
            </a:extLst>
          </p:cNvPr>
          <p:cNvSpPr/>
          <p:nvPr/>
        </p:nvSpPr>
        <p:spPr>
          <a:xfrm>
            <a:off x="2874249" y="1734571"/>
            <a:ext cx="4615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batchsize</a:t>
            </a:r>
            <a:r>
              <a:rPr lang="en-US" altLang="zh-CN" dirty="0"/>
              <a:t> =2     size=320*320    epoch=140</a:t>
            </a:r>
            <a:endParaRPr lang="zh-CN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C54A770-96D1-4BAF-85A5-6FAD7A8CAD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852758"/>
              </p:ext>
            </p:extLst>
          </p:nvPr>
        </p:nvGraphicFramePr>
        <p:xfrm>
          <a:off x="2546847" y="3005406"/>
          <a:ext cx="6423055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0004">
                  <a:extLst>
                    <a:ext uri="{9D8B030D-6E8A-4147-A177-3AD203B41FA5}">
                      <a16:colId xmlns:a16="http://schemas.microsoft.com/office/drawing/2014/main" val="1488715313"/>
                    </a:ext>
                  </a:extLst>
                </a:gridCol>
                <a:gridCol w="1552565">
                  <a:extLst>
                    <a:ext uri="{9D8B030D-6E8A-4147-A177-3AD203B41FA5}">
                      <a16:colId xmlns:a16="http://schemas.microsoft.com/office/drawing/2014/main" val="4098008165"/>
                    </a:ext>
                  </a:extLst>
                </a:gridCol>
                <a:gridCol w="1547446">
                  <a:extLst>
                    <a:ext uri="{9D8B030D-6E8A-4147-A177-3AD203B41FA5}">
                      <a16:colId xmlns:a16="http://schemas.microsoft.com/office/drawing/2014/main" val="324390635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73713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网络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级联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密集连接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密集连接</a:t>
                      </a: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93267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altLang="zh-CN" dirty="0"/>
                        <a:t>Acc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89.95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89.63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90.01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0988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Miou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57.14</a:t>
                      </a:r>
                      <a:endParaRPr lang="zh-CN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53.81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54.51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463074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21D84D4B-8286-46F9-A527-ECF32A451E3A}"/>
              </a:ext>
            </a:extLst>
          </p:cNvPr>
          <p:cNvSpPr/>
          <p:nvPr/>
        </p:nvSpPr>
        <p:spPr>
          <a:xfrm>
            <a:off x="655675" y="3187254"/>
            <a:ext cx="1370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Data:A_200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1724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A601AD58-2412-45D5-88A8-D747688AC4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3714973"/>
              </p:ext>
            </p:extLst>
          </p:nvPr>
        </p:nvGraphicFramePr>
        <p:xfrm>
          <a:off x="1790972" y="77239"/>
          <a:ext cx="8384722" cy="6703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Visio" r:id="rId3" imgW="7505623" imgH="6000578" progId="Visio.Drawing.15">
                  <p:embed/>
                </p:oleObj>
              </mc:Choice>
              <mc:Fallback>
                <p:oleObj name="Visio" r:id="rId3" imgW="7505623" imgH="6000578" progId="Visio.Drawing.15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A601AD58-2412-45D5-88A8-D747688AC4C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90972" y="77239"/>
                        <a:ext cx="8384722" cy="67035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9EDFEDFE-D29D-4531-9403-2722B74C5E06}"/>
              </a:ext>
            </a:extLst>
          </p:cNvPr>
          <p:cNvSpPr txBox="1"/>
          <p:nvPr/>
        </p:nvSpPr>
        <p:spPr>
          <a:xfrm>
            <a:off x="508000" y="1536700"/>
            <a:ext cx="100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down1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D802BB2-92E6-4BFE-ADEF-822E3C3E58EC}"/>
              </a:ext>
            </a:extLst>
          </p:cNvPr>
          <p:cNvSpPr txBox="1"/>
          <p:nvPr/>
        </p:nvSpPr>
        <p:spPr>
          <a:xfrm>
            <a:off x="508000" y="2143201"/>
            <a:ext cx="100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down2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E4887F1-2ACF-408A-9F70-06AA3A62342C}"/>
              </a:ext>
            </a:extLst>
          </p:cNvPr>
          <p:cNvSpPr txBox="1"/>
          <p:nvPr/>
        </p:nvSpPr>
        <p:spPr>
          <a:xfrm>
            <a:off x="508000" y="2869168"/>
            <a:ext cx="100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down3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188B4E9-1388-4338-985F-C20A42E06635}"/>
              </a:ext>
            </a:extLst>
          </p:cNvPr>
          <p:cNvSpPr txBox="1"/>
          <p:nvPr/>
        </p:nvSpPr>
        <p:spPr>
          <a:xfrm>
            <a:off x="508000" y="3582439"/>
            <a:ext cx="100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down4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ADEB0EB-EC43-4FDA-8D71-9388400C1B40}"/>
              </a:ext>
            </a:extLst>
          </p:cNvPr>
          <p:cNvSpPr txBox="1"/>
          <p:nvPr/>
        </p:nvSpPr>
        <p:spPr>
          <a:xfrm>
            <a:off x="508000" y="4345468"/>
            <a:ext cx="100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down5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AAE3C93-9AE4-4AB5-9155-B01B5A512064}"/>
              </a:ext>
            </a:extLst>
          </p:cNvPr>
          <p:cNvSpPr txBox="1"/>
          <p:nvPr/>
        </p:nvSpPr>
        <p:spPr>
          <a:xfrm>
            <a:off x="10680700" y="1536700"/>
            <a:ext cx="100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up1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EA2A3C7-108F-4B0E-9300-4BE6B475FB48}"/>
              </a:ext>
            </a:extLst>
          </p:cNvPr>
          <p:cNvSpPr txBox="1"/>
          <p:nvPr/>
        </p:nvSpPr>
        <p:spPr>
          <a:xfrm>
            <a:off x="10680700" y="2143201"/>
            <a:ext cx="100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up2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B2536FA-F809-4655-8D71-9F8A36D01CB2}"/>
              </a:ext>
            </a:extLst>
          </p:cNvPr>
          <p:cNvSpPr txBox="1"/>
          <p:nvPr/>
        </p:nvSpPr>
        <p:spPr>
          <a:xfrm>
            <a:off x="10680700" y="2869168"/>
            <a:ext cx="100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up3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7942E9A-4149-441C-85BD-066AA78A6A30}"/>
              </a:ext>
            </a:extLst>
          </p:cNvPr>
          <p:cNvSpPr txBox="1"/>
          <p:nvPr/>
        </p:nvSpPr>
        <p:spPr>
          <a:xfrm>
            <a:off x="10680700" y="3582439"/>
            <a:ext cx="100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up4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8958136-CF10-4FDB-8433-857E62BC5ACB}"/>
              </a:ext>
            </a:extLst>
          </p:cNvPr>
          <p:cNvSpPr txBox="1"/>
          <p:nvPr/>
        </p:nvSpPr>
        <p:spPr>
          <a:xfrm>
            <a:off x="10680700" y="4345468"/>
            <a:ext cx="100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up5</a:t>
            </a:r>
            <a:endParaRPr lang="zh-CN" altLang="en-US" dirty="0"/>
          </a:p>
        </p:txBody>
      </p:sp>
      <p:cxnSp>
        <p:nvCxnSpPr>
          <p:cNvPr id="5" name="连接符: 曲线 4">
            <a:extLst>
              <a:ext uri="{FF2B5EF4-FFF2-40B4-BE49-F238E27FC236}">
                <a16:creationId xmlns:a16="http://schemas.microsoft.com/office/drawing/2014/main" id="{4666B9C9-58A6-493C-B5DD-C46588E01C95}"/>
              </a:ext>
            </a:extLst>
          </p:cNvPr>
          <p:cNvCxnSpPr>
            <a:cxnSpLocks/>
          </p:cNvCxnSpPr>
          <p:nvPr/>
        </p:nvCxnSpPr>
        <p:spPr>
          <a:xfrm>
            <a:off x="6836898" y="2011680"/>
            <a:ext cx="2236764" cy="50085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22CA5716-AFD0-4A41-92C3-836DF244ABB5}"/>
              </a:ext>
            </a:extLst>
          </p:cNvPr>
          <p:cNvCxnSpPr>
            <a:cxnSpLocks/>
          </p:cNvCxnSpPr>
          <p:nvPr/>
        </p:nvCxnSpPr>
        <p:spPr>
          <a:xfrm>
            <a:off x="6836898" y="2011680"/>
            <a:ext cx="2236764" cy="122682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85E2FCD0-2B08-4F8F-8E8C-0093A3ED65F2}"/>
              </a:ext>
            </a:extLst>
          </p:cNvPr>
          <p:cNvCxnSpPr>
            <a:cxnSpLocks/>
          </p:cNvCxnSpPr>
          <p:nvPr/>
        </p:nvCxnSpPr>
        <p:spPr>
          <a:xfrm>
            <a:off x="6836898" y="2011680"/>
            <a:ext cx="2236764" cy="211015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594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A601AD58-2412-45D5-88A8-D747688AC4CB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790972" y="77239"/>
          <a:ext cx="8384722" cy="6703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Visio" r:id="rId3" imgW="7505623" imgH="6000578" progId="Visio.Drawing.15">
                  <p:embed/>
                </p:oleObj>
              </mc:Choice>
              <mc:Fallback>
                <p:oleObj name="Visio" r:id="rId3" imgW="7505623" imgH="6000578" progId="Visio.Drawing.15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A601AD58-2412-45D5-88A8-D747688AC4C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90972" y="77239"/>
                        <a:ext cx="8384722" cy="67035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9EDFEDFE-D29D-4531-9403-2722B74C5E06}"/>
              </a:ext>
            </a:extLst>
          </p:cNvPr>
          <p:cNvSpPr txBox="1"/>
          <p:nvPr/>
        </p:nvSpPr>
        <p:spPr>
          <a:xfrm>
            <a:off x="508000" y="1536700"/>
            <a:ext cx="100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down1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D802BB2-92E6-4BFE-ADEF-822E3C3E58EC}"/>
              </a:ext>
            </a:extLst>
          </p:cNvPr>
          <p:cNvSpPr txBox="1"/>
          <p:nvPr/>
        </p:nvSpPr>
        <p:spPr>
          <a:xfrm>
            <a:off x="508000" y="2143201"/>
            <a:ext cx="100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down2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E4887F1-2ACF-408A-9F70-06AA3A62342C}"/>
              </a:ext>
            </a:extLst>
          </p:cNvPr>
          <p:cNvSpPr txBox="1"/>
          <p:nvPr/>
        </p:nvSpPr>
        <p:spPr>
          <a:xfrm>
            <a:off x="508000" y="2869168"/>
            <a:ext cx="100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down3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188B4E9-1388-4338-985F-C20A42E06635}"/>
              </a:ext>
            </a:extLst>
          </p:cNvPr>
          <p:cNvSpPr txBox="1"/>
          <p:nvPr/>
        </p:nvSpPr>
        <p:spPr>
          <a:xfrm>
            <a:off x="508000" y="3582439"/>
            <a:ext cx="100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down4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ADEB0EB-EC43-4FDA-8D71-9388400C1B40}"/>
              </a:ext>
            </a:extLst>
          </p:cNvPr>
          <p:cNvSpPr txBox="1"/>
          <p:nvPr/>
        </p:nvSpPr>
        <p:spPr>
          <a:xfrm>
            <a:off x="508000" y="4345468"/>
            <a:ext cx="100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down5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AAE3C93-9AE4-4AB5-9155-B01B5A512064}"/>
              </a:ext>
            </a:extLst>
          </p:cNvPr>
          <p:cNvSpPr txBox="1"/>
          <p:nvPr/>
        </p:nvSpPr>
        <p:spPr>
          <a:xfrm>
            <a:off x="10680700" y="1536700"/>
            <a:ext cx="100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up1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EA2A3C7-108F-4B0E-9300-4BE6B475FB48}"/>
              </a:ext>
            </a:extLst>
          </p:cNvPr>
          <p:cNvSpPr txBox="1"/>
          <p:nvPr/>
        </p:nvSpPr>
        <p:spPr>
          <a:xfrm>
            <a:off x="10680700" y="2143201"/>
            <a:ext cx="100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up2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B2536FA-F809-4655-8D71-9F8A36D01CB2}"/>
              </a:ext>
            </a:extLst>
          </p:cNvPr>
          <p:cNvSpPr txBox="1"/>
          <p:nvPr/>
        </p:nvSpPr>
        <p:spPr>
          <a:xfrm>
            <a:off x="10680700" y="2869168"/>
            <a:ext cx="100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up3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7942E9A-4149-441C-85BD-066AA78A6A30}"/>
              </a:ext>
            </a:extLst>
          </p:cNvPr>
          <p:cNvSpPr txBox="1"/>
          <p:nvPr/>
        </p:nvSpPr>
        <p:spPr>
          <a:xfrm>
            <a:off x="10680700" y="3582439"/>
            <a:ext cx="100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up4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8958136-CF10-4FDB-8433-857E62BC5ACB}"/>
              </a:ext>
            </a:extLst>
          </p:cNvPr>
          <p:cNvSpPr txBox="1"/>
          <p:nvPr/>
        </p:nvSpPr>
        <p:spPr>
          <a:xfrm>
            <a:off x="10680700" y="4345468"/>
            <a:ext cx="100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up5</a:t>
            </a:r>
            <a:endParaRPr lang="zh-CN" altLang="en-US" dirty="0"/>
          </a:p>
        </p:txBody>
      </p:sp>
      <p:cxnSp>
        <p:nvCxnSpPr>
          <p:cNvPr id="5" name="连接符: 曲线 4">
            <a:extLst>
              <a:ext uri="{FF2B5EF4-FFF2-40B4-BE49-F238E27FC236}">
                <a16:creationId xmlns:a16="http://schemas.microsoft.com/office/drawing/2014/main" id="{519AB9D8-60DF-4476-B6BA-AABEA3F46CC5}"/>
              </a:ext>
            </a:extLst>
          </p:cNvPr>
          <p:cNvCxnSpPr>
            <a:cxnSpLocks/>
          </p:cNvCxnSpPr>
          <p:nvPr/>
        </p:nvCxnSpPr>
        <p:spPr>
          <a:xfrm>
            <a:off x="6822831" y="2025748"/>
            <a:ext cx="2363372" cy="48678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4B4E2FEE-DB48-43A8-A1B6-28837D77E7C4}"/>
              </a:ext>
            </a:extLst>
          </p:cNvPr>
          <p:cNvCxnSpPr/>
          <p:nvPr/>
        </p:nvCxnSpPr>
        <p:spPr>
          <a:xfrm>
            <a:off x="6738425" y="2644726"/>
            <a:ext cx="2405575" cy="59377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477588C9-F74C-4B3E-896F-B72C829108F3}"/>
              </a:ext>
            </a:extLst>
          </p:cNvPr>
          <p:cNvCxnSpPr/>
          <p:nvPr/>
        </p:nvCxnSpPr>
        <p:spPr>
          <a:xfrm>
            <a:off x="6654018" y="3429000"/>
            <a:ext cx="2532185" cy="63656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482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D6F734-666C-4A26-9E87-E56F0FED5CC6}"/>
              </a:ext>
            </a:extLst>
          </p:cNvPr>
          <p:cNvSpPr txBox="1">
            <a:spLocks/>
          </p:cNvSpPr>
          <p:nvPr/>
        </p:nvSpPr>
        <p:spPr>
          <a:xfrm>
            <a:off x="1186375" y="370368"/>
            <a:ext cx="9144000" cy="101951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3600" dirty="0"/>
              <a:t>对比实验</a:t>
            </a:r>
            <a:br>
              <a:rPr lang="en-US" altLang="zh-CN" sz="3600" dirty="0"/>
            </a:br>
            <a:r>
              <a:rPr lang="zh-CN" altLang="en-US" sz="25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  <a:cs typeface="+mn-cs"/>
              </a:rPr>
              <a:t>（融合位置）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97688B5-752B-4010-AC86-0DF91BF1ECAB}"/>
              </a:ext>
            </a:extLst>
          </p:cNvPr>
          <p:cNvSpPr/>
          <p:nvPr/>
        </p:nvSpPr>
        <p:spPr>
          <a:xfrm>
            <a:off x="2874249" y="1734571"/>
            <a:ext cx="4615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batchsize</a:t>
            </a:r>
            <a:r>
              <a:rPr lang="en-US" altLang="zh-CN" dirty="0"/>
              <a:t> =2     size=320*320    epoch=140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1D84D4B-8286-46F9-A527-ECF32A451E3A}"/>
              </a:ext>
            </a:extLst>
          </p:cNvPr>
          <p:cNvSpPr/>
          <p:nvPr/>
        </p:nvSpPr>
        <p:spPr>
          <a:xfrm>
            <a:off x="655675" y="3187254"/>
            <a:ext cx="1370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Data:A_200 </a:t>
            </a:r>
            <a:endParaRPr lang="zh-CN" altLang="en-US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FBD71C63-1D1C-4D55-B8CF-2C3E8E0F87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726322"/>
              </p:ext>
            </p:extLst>
          </p:nvPr>
        </p:nvGraphicFramePr>
        <p:xfrm>
          <a:off x="2991053" y="3005406"/>
          <a:ext cx="4615366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1952">
                  <a:extLst>
                    <a:ext uri="{9D8B030D-6E8A-4147-A177-3AD203B41FA5}">
                      <a16:colId xmlns:a16="http://schemas.microsoft.com/office/drawing/2014/main" val="813527489"/>
                    </a:ext>
                  </a:extLst>
                </a:gridCol>
                <a:gridCol w="1576707">
                  <a:extLst>
                    <a:ext uri="{9D8B030D-6E8A-4147-A177-3AD203B41FA5}">
                      <a16:colId xmlns:a16="http://schemas.microsoft.com/office/drawing/2014/main" val="658536898"/>
                    </a:ext>
                  </a:extLst>
                </a:gridCol>
                <a:gridCol w="1576707">
                  <a:extLst>
                    <a:ext uri="{9D8B030D-6E8A-4147-A177-3AD203B41FA5}">
                      <a16:colId xmlns:a16="http://schemas.microsoft.com/office/drawing/2014/main" val="15265098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网络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池化前融合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池化后融合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47103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altLang="zh-CN" dirty="0"/>
                        <a:t>Acc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89.95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88.99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73408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Miou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57.14</a:t>
                      </a:r>
                      <a:endParaRPr lang="zh-CN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47.32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282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1925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311</Words>
  <Application>Microsoft Office PowerPoint</Application>
  <PresentationFormat>宽屏</PresentationFormat>
  <Paragraphs>150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Visio</vt:lpstr>
      <vt:lpstr>PowerPoint 演示文稿</vt:lpstr>
      <vt:lpstr>对比实验 0 （验证红外信息有效性）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对比实验 0 验证红外信息有效性 </dc:title>
  <dc:creator>meng kang</dc:creator>
  <cp:lastModifiedBy>meng kang</cp:lastModifiedBy>
  <cp:revision>36</cp:revision>
  <dcterms:created xsi:type="dcterms:W3CDTF">2019-05-06T01:06:12Z</dcterms:created>
  <dcterms:modified xsi:type="dcterms:W3CDTF">2019-05-08T06:38:43Z</dcterms:modified>
</cp:coreProperties>
</file>