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97" r:id="rId4"/>
    <p:sldId id="269" r:id="rId5"/>
    <p:sldId id="301" r:id="rId6"/>
    <p:sldId id="300" r:id="rId7"/>
    <p:sldId id="299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72"/>
            <p14:sldId id="297"/>
            <p14:sldId id="269"/>
            <p14:sldId id="301"/>
            <p14:sldId id="300"/>
            <p14:sldId id="299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96" d="100"/>
          <a:sy n="96" d="100"/>
        </p:scale>
        <p:origin x="6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t Zhao" userId="3ac346f5-3e92-46a7-8486-0f9adc3cc665" providerId="ADAL" clId="{8714CDA6-A673-49D0-938E-07F36EEBA1B5}"/>
    <pc:docChg chg="custSel addSld modSld">
      <pc:chgData name="Brant Zhao" userId="3ac346f5-3e92-46a7-8486-0f9adc3cc665" providerId="ADAL" clId="{8714CDA6-A673-49D0-938E-07F36EEBA1B5}" dt="2017-12-26T06:27:25.040" v="586" actId="20577"/>
      <pc:docMkLst>
        <pc:docMk/>
      </pc:docMkLst>
      <pc:sldChg chg="modSp">
        <pc:chgData name="Brant Zhao" userId="3ac346f5-3e92-46a7-8486-0f9adc3cc665" providerId="ADAL" clId="{8714CDA6-A673-49D0-938E-07F36EEBA1B5}" dt="2017-12-26T04:48:03.746" v="0"/>
        <pc:sldMkLst>
          <pc:docMk/>
          <pc:sldMk cId="2103153249" sldId="272"/>
        </pc:sldMkLst>
        <pc:spChg chg="mod">
          <ac:chgData name="Brant Zhao" userId="3ac346f5-3e92-46a7-8486-0f9adc3cc665" providerId="ADAL" clId="{8714CDA6-A673-49D0-938E-07F36EEBA1B5}" dt="2017-12-26T04:48:03.746" v="0"/>
          <ac:spMkLst>
            <pc:docMk/>
            <pc:sldMk cId="2103153249" sldId="272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48:10.962" v="2"/>
        <pc:sldMkLst>
          <pc:docMk/>
          <pc:sldMk cId="1323207580" sldId="273"/>
        </pc:sldMkLst>
        <pc:spChg chg="mod">
          <ac:chgData name="Brant Zhao" userId="3ac346f5-3e92-46a7-8486-0f9adc3cc665" providerId="ADAL" clId="{8714CDA6-A673-49D0-938E-07F36EEBA1B5}" dt="2017-12-26T04:48:10.962" v="2"/>
          <ac:spMkLst>
            <pc:docMk/>
            <pc:sldMk cId="1323207580" sldId="273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58:31.875" v="570"/>
        <pc:sldMkLst>
          <pc:docMk/>
          <pc:sldMk cId="433894513" sldId="276"/>
        </pc:sldMkLst>
        <pc:spChg chg="mod">
          <ac:chgData name="Brant Zhao" userId="3ac346f5-3e92-46a7-8486-0f9adc3cc665" providerId="ADAL" clId="{8714CDA6-A673-49D0-938E-07F36EEBA1B5}" dt="2017-12-26T04:58:31.875" v="570"/>
          <ac:spMkLst>
            <pc:docMk/>
            <pc:sldMk cId="433894513" sldId="276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1:56.268" v="577" actId="20577"/>
        <pc:sldMkLst>
          <pc:docMk/>
          <pc:sldMk cId="52949117" sldId="297"/>
        </pc:sldMkLst>
        <pc:spChg chg="mod">
          <ac:chgData name="Brant Zhao" userId="3ac346f5-3e92-46a7-8486-0f9adc3cc665" providerId="ADAL" clId="{8714CDA6-A673-49D0-938E-07F36EEBA1B5}" dt="2017-12-26T04:49:14.168" v="25" actId="20577"/>
          <ac:spMkLst>
            <pc:docMk/>
            <pc:sldMk cId="52949117" sldId="297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1:56.268" v="577" actId="20577"/>
          <ac:spMkLst>
            <pc:docMk/>
            <pc:sldMk cId="52949117" sldId="297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7:25.040" v="586" actId="20577"/>
        <pc:sldMkLst>
          <pc:docMk/>
          <pc:sldMk cId="2486907540" sldId="298"/>
        </pc:sldMkLst>
        <pc:spChg chg="mod">
          <ac:chgData name="Brant Zhao" userId="3ac346f5-3e92-46a7-8486-0f9adc3cc665" providerId="ADAL" clId="{8714CDA6-A673-49D0-938E-07F36EEBA1B5}" dt="2017-12-26T04:56:05.426" v="488" actId="20577"/>
          <ac:spMkLst>
            <pc:docMk/>
            <pc:sldMk cId="2486907540" sldId="298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7:25.040" v="586" actId="20577"/>
          <ac:spMkLst>
            <pc:docMk/>
            <pc:sldMk cId="2486907540" sldId="298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05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08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00A38-AB0B-4171-9FE7-A8C8229C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训练集：</a:t>
            </a:r>
            <a:r>
              <a:rPr lang="en-US" altLang="zh-CN" dirty="0"/>
              <a:t>train-all-02(set01-set05)</a:t>
            </a:r>
          </a:p>
          <a:p>
            <a:pPr marL="0" indent="0">
              <a:buNone/>
            </a:pPr>
            <a:r>
              <a:rPr lang="en-US" altLang="zh-CN" dirty="0"/>
              <a:t>		train-all-20(set01-set05)</a:t>
            </a:r>
          </a:p>
          <a:p>
            <a:pPr marL="0" indent="0">
              <a:buNone/>
            </a:pPr>
            <a:r>
              <a:rPr lang="zh-CN" altLang="en-US" dirty="0"/>
              <a:t>测试集：</a:t>
            </a:r>
            <a:r>
              <a:rPr lang="en-US" altLang="zh-CN" dirty="0"/>
              <a:t>test-all-20(set06-set11)</a:t>
            </a:r>
          </a:p>
          <a:p>
            <a:pPr marL="0" indent="0">
              <a:buNone/>
            </a:pPr>
            <a:r>
              <a:rPr lang="en-US" altLang="zh-CN" dirty="0"/>
              <a:t>		2252</a:t>
            </a:r>
            <a:r>
              <a:rPr lang="zh-CN" altLang="en-US" dirty="0"/>
              <a:t>张图片。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训练：全部训练</a:t>
            </a:r>
            <a:r>
              <a:rPr lang="en-US" altLang="zh-CN" dirty="0"/>
              <a:t>/</a:t>
            </a:r>
            <a:r>
              <a:rPr lang="zh-CN" altLang="en-US" dirty="0"/>
              <a:t>只取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pPr marL="0" indent="0">
              <a:buNone/>
            </a:pPr>
            <a:r>
              <a:rPr lang="en-US" altLang="zh-CN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仅统计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18CC4-4044-4F30-B67B-4745F2110222}"/>
              </a:ext>
            </a:extLst>
          </p:cNvPr>
          <p:cNvSpPr/>
          <p:nvPr/>
        </p:nvSpPr>
        <p:spPr>
          <a:xfrm>
            <a:off x="900685" y="1117360"/>
            <a:ext cx="626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基于</a:t>
            </a:r>
            <a:r>
              <a:rPr lang="en-US" altLang="zh-CN" sz="2800" dirty="0" err="1">
                <a:solidFill>
                  <a:srgbClr val="92D050"/>
                </a:solidFill>
              </a:rPr>
              <a:t>pytorch</a:t>
            </a:r>
            <a:r>
              <a:rPr lang="zh-CN" altLang="en-US" sz="2800" dirty="0">
                <a:solidFill>
                  <a:srgbClr val="92D050"/>
                </a:solidFill>
              </a:rPr>
              <a:t>的单</a:t>
            </a:r>
            <a:r>
              <a:rPr lang="en-US" altLang="zh-CN" sz="2800" dirty="0">
                <a:solidFill>
                  <a:srgbClr val="92D050"/>
                </a:solidFill>
              </a:rPr>
              <a:t>/</a:t>
            </a:r>
            <a:r>
              <a:rPr lang="zh-CN" altLang="en-US" sz="2800" dirty="0">
                <a:solidFill>
                  <a:srgbClr val="92D050"/>
                </a:solidFill>
              </a:rPr>
              <a:t>双波段行人检测实验</a:t>
            </a:r>
            <a:endParaRPr lang="en-US" altLang="zh-CN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7E36E-215D-4D6D-A514-D2600F51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，改于</a:t>
            </a:r>
            <a:r>
              <a:rPr lang="en-US" altLang="zh-CN" dirty="0" err="1"/>
              <a:t>pytorch</a:t>
            </a:r>
            <a:r>
              <a:rPr lang="zh-CN" altLang="en-US" dirty="0"/>
              <a:t>的</a:t>
            </a:r>
            <a:r>
              <a:rPr lang="en-US" altLang="zh-CN" dirty="0" err="1"/>
              <a:t>fasterrcnn</a:t>
            </a:r>
            <a:r>
              <a:rPr lang="zh-CN" altLang="en-US" dirty="0"/>
              <a:t>双通道代码。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，实验几种不同双波段融合。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9FF1C4-78F5-430D-BDAC-0B258CECF4B0}"/>
              </a:ext>
            </a:extLst>
          </p:cNvPr>
          <p:cNvSpPr txBox="1"/>
          <p:nvPr/>
        </p:nvSpPr>
        <p:spPr>
          <a:xfrm>
            <a:off x="979667" y="2137576"/>
            <a:ext cx="67579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，实验训练数据集大小对结果的影响。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，训练集标签的选取。 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，超参：</a:t>
            </a:r>
            <a:r>
              <a:rPr lang="en-US" altLang="zh-CN" sz="2400" dirty="0"/>
              <a:t>anchor</a:t>
            </a:r>
            <a:r>
              <a:rPr lang="zh-CN" altLang="en-US" sz="2400" dirty="0"/>
              <a:t>选取  </a:t>
            </a:r>
            <a:endParaRPr lang="en-US" altLang="zh-CN" sz="2400" dirty="0"/>
          </a:p>
          <a:p>
            <a:r>
              <a:rPr lang="en-US" altLang="zh-CN" dirty="0"/>
              <a:t>			ANCHOR_RATIOS</a:t>
            </a:r>
            <a:r>
              <a:rPr lang="zh-CN" altLang="en-US" dirty="0"/>
              <a:t>：</a:t>
            </a:r>
            <a:r>
              <a:rPr lang="en-US" altLang="zh-CN" dirty="0"/>
              <a:t> 0.5,1,2</a:t>
            </a:r>
          </a:p>
          <a:p>
            <a:r>
              <a:rPr lang="en-US" altLang="zh-CN" sz="2400" dirty="0"/>
              <a:t>              </a:t>
            </a:r>
            <a:r>
              <a:rPr lang="zh-CN" altLang="en-US" sz="2400" dirty="0"/>
              <a:t>学习率         </a:t>
            </a:r>
            <a:r>
              <a:rPr lang="en-US" altLang="zh-CN" sz="2400" dirty="0"/>
              <a:t>0.01/0.001          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，网络结构：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实验前端</a:t>
            </a:r>
            <a:r>
              <a:rPr lang="en-US" altLang="zh-CN" sz="2400" dirty="0"/>
              <a:t>/</a:t>
            </a:r>
            <a:r>
              <a:rPr lang="zh-CN" altLang="en-US" sz="2400" dirty="0"/>
              <a:t>中端融合</a:t>
            </a:r>
            <a:r>
              <a:rPr lang="en-US" altLang="zh-CN" sz="2400" dirty="0"/>
              <a:t>/</a:t>
            </a:r>
            <a:r>
              <a:rPr lang="zh-CN" altLang="en-US" sz="2400" dirty="0"/>
              <a:t>跳连的效果</a:t>
            </a:r>
            <a:endParaRPr lang="en-US" altLang="zh-CN" sz="2400" dirty="0"/>
          </a:p>
          <a:p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2415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A0F7161-16E7-4985-849A-653AFC4F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5" y="311426"/>
            <a:ext cx="2985236" cy="1204291"/>
          </a:xfrm>
        </p:spPr>
        <p:txBody>
          <a:bodyPr/>
          <a:lstStyle/>
          <a:p>
            <a:r>
              <a:rPr lang="zh-CN" altLang="en-US" dirty="0"/>
              <a:t>实验结果：</a:t>
            </a:r>
            <a:br>
              <a:rPr lang="en-US" altLang="zh-CN" dirty="0"/>
            </a:br>
            <a:r>
              <a:rPr lang="en-US" altLang="zh-CN" dirty="0" err="1"/>
              <a:t>missrate-fppi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A8BFAB-B367-49FC-8B8F-4C41BB9DD059}"/>
              </a:ext>
            </a:extLst>
          </p:cNvPr>
          <p:cNvSpPr/>
          <p:nvPr/>
        </p:nvSpPr>
        <p:spPr>
          <a:xfrm>
            <a:off x="498611" y="1515717"/>
            <a:ext cx="990765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RGB</a:t>
            </a:r>
            <a:r>
              <a:rPr lang="en-US" altLang="zh-CN" sz="1600" dirty="0"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sym typeface="Wingdings" panose="05000000000000000000" pitchFamily="2" charset="2"/>
              </a:rPr>
              <a:t>预训练</a:t>
            </a:r>
            <a:r>
              <a:rPr lang="en-US" altLang="zh-CN" sz="1600" dirty="0">
                <a:sym typeface="Wingdings" panose="05000000000000000000" pitchFamily="2" charset="2"/>
              </a:rPr>
              <a:t>)</a:t>
            </a:r>
            <a:endParaRPr lang="en-US" altLang="zh-CN" sz="1600" dirty="0"/>
          </a:p>
          <a:p>
            <a:r>
              <a:rPr lang="zh-CN" altLang="en-US" sz="1400" dirty="0"/>
              <a:t>Reasonable-all              log-average miss rate = 44.57% (3</a:t>
            </a:r>
            <a:r>
              <a:rPr lang="en-US" altLang="zh-CN" sz="1400" dirty="0"/>
              <a:t>8</a:t>
            </a:r>
            <a:r>
              <a:rPr lang="zh-CN" altLang="en-US" sz="1400" dirty="0"/>
              <a:t>.37%)  recall = 74.72% (76.43%)</a:t>
            </a:r>
            <a:endParaRPr lang="en-US" altLang="zh-CN" sz="1400" dirty="0"/>
          </a:p>
          <a:p>
            <a:r>
              <a:rPr lang="zh-CN" altLang="en-US" sz="1400" dirty="0"/>
              <a:t>Reasonable-day            log-average miss rate = 39.74% (50.28%)  recall = 79.29% (56.29%)</a:t>
            </a:r>
            <a:endParaRPr lang="en-US" altLang="zh-CN" sz="1400" dirty="0"/>
          </a:p>
          <a:p>
            <a:r>
              <a:rPr lang="zh-CN" altLang="en-US" sz="1400" dirty="0"/>
              <a:t>Reasonable-night          log-average miss rate = 56.39% (99.95%) </a:t>
            </a:r>
            <a:r>
              <a:rPr lang="en-US" altLang="zh-CN" sz="1400" dirty="0"/>
              <a:t> </a:t>
            </a:r>
            <a:r>
              <a:rPr lang="zh-CN" altLang="en-US" sz="1400" dirty="0"/>
              <a:t>recall = 63.18% (0.14%)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FUSION:</a:t>
            </a:r>
          </a:p>
          <a:p>
            <a:r>
              <a:rPr lang="en-US" altLang="zh-CN" sz="1400" dirty="0"/>
              <a:t>Half:</a:t>
            </a:r>
          </a:p>
          <a:p>
            <a:r>
              <a:rPr lang="en-US" altLang="zh-CN" sz="1400" dirty="0"/>
              <a:t>Reasonable-all               log-average miss rate = 64.53% (59.32%) recall = 72.39% (77.11%)</a:t>
            </a:r>
          </a:p>
          <a:p>
            <a:r>
              <a:rPr lang="en-US" altLang="zh-CN" sz="1400" dirty="0"/>
              <a:t>Reasonable-day             log-average miss rate = 62.21% (67.62%) recall = 76.82% (55.53%)</a:t>
            </a:r>
          </a:p>
          <a:p>
            <a:r>
              <a:rPr lang="en-US" altLang="zh-CN" sz="1400" dirty="0"/>
              <a:t>Reasonable-night           log-average miss rate = 70.63% (99.94%) recall = 61.19% (0.76%)</a:t>
            </a:r>
          </a:p>
          <a:p>
            <a:endParaRPr lang="en-US" altLang="zh-CN" sz="1400" dirty="0"/>
          </a:p>
          <a:p>
            <a:r>
              <a:rPr lang="en-US" altLang="zh-CN" sz="1400" dirty="0"/>
              <a:t>Early:</a:t>
            </a:r>
          </a:p>
          <a:p>
            <a:r>
              <a:rPr lang="en-US" altLang="zh-CN" sz="1400" dirty="0"/>
              <a:t>Reasonable-all                  log-average miss rate = 67.38% (61.88%) recall = 73.09% (78.08%)</a:t>
            </a:r>
          </a:p>
          <a:p>
            <a:r>
              <a:rPr lang="en-US" altLang="zh-CN" sz="1400" dirty="0"/>
              <a:t>Reasonable-day                log-average miss rate = 65.81% (69.87%) recall = 76.92% (56.08%)</a:t>
            </a:r>
          </a:p>
          <a:p>
            <a:r>
              <a:rPr lang="en-US" altLang="zh-CN" sz="1400" dirty="0"/>
              <a:t>Reasonable-night              log-average miss rate = 71.44% (99.88%) recall = 63.43% (1.58%)</a:t>
            </a:r>
          </a:p>
          <a:p>
            <a:endParaRPr lang="en-US" altLang="zh-CN" dirty="0"/>
          </a:p>
          <a:p>
            <a:r>
              <a:rPr lang="zh-CN" altLang="en-US" dirty="0"/>
              <a:t>之前我</a:t>
            </a:r>
            <a:r>
              <a:rPr lang="en-US" altLang="zh-CN" dirty="0" err="1"/>
              <a:t>caffe</a:t>
            </a:r>
            <a:r>
              <a:rPr lang="zh-CN" altLang="en-US" dirty="0"/>
              <a:t>最好的效果： </a:t>
            </a:r>
            <a:r>
              <a:rPr lang="en-US" altLang="zh-CN" dirty="0"/>
              <a:t>rgb:55% half way: 40%</a:t>
            </a:r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1.</a:t>
            </a:r>
            <a:r>
              <a:rPr lang="zh-CN" altLang="en-US" dirty="0"/>
              <a:t>小目标检测不出来。</a:t>
            </a:r>
            <a:endParaRPr lang="en-US" altLang="zh-CN" dirty="0"/>
          </a:p>
          <a:p>
            <a:r>
              <a:rPr lang="en-US" altLang="zh-CN" dirty="0"/>
              <a:t>          2.</a:t>
            </a:r>
            <a:r>
              <a:rPr lang="zh-CN" altLang="en-US" dirty="0"/>
              <a:t>树</a:t>
            </a:r>
            <a:r>
              <a:rPr lang="en-US" altLang="zh-CN" dirty="0"/>
              <a:t>/</a:t>
            </a:r>
            <a:r>
              <a:rPr lang="zh-CN" altLang="en-US" dirty="0"/>
              <a:t>轮胎识别成人</a:t>
            </a:r>
            <a:endParaRPr lang="en-US" altLang="zh-CN" dirty="0"/>
          </a:p>
          <a:p>
            <a:r>
              <a:rPr lang="zh-CN" altLang="en-US" dirty="0"/>
              <a:t>后面尝试：将</a:t>
            </a:r>
            <a:r>
              <a:rPr lang="en-US" altLang="zh-CN" dirty="0" err="1"/>
              <a:t>roi</a:t>
            </a:r>
            <a:r>
              <a:rPr lang="en-US" altLang="zh-CN" dirty="0"/>
              <a:t> pooling -&gt;</a:t>
            </a:r>
            <a:r>
              <a:rPr lang="en-US" altLang="zh-CN" dirty="0" err="1"/>
              <a:t>roi</a:t>
            </a:r>
            <a:r>
              <a:rPr lang="en-US" altLang="zh-CN" dirty="0"/>
              <a:t> align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50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AB8552-901B-437F-A613-47D0B4033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817" y="868501"/>
            <a:ext cx="3846667" cy="30773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545C93-0232-4C7F-A88E-0C13DFB2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7" y="868501"/>
            <a:ext cx="3781011" cy="30248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E4BF51-AC2A-41B2-8AEA-C5D423B9E5CC}"/>
              </a:ext>
            </a:extLst>
          </p:cNvPr>
          <p:cNvSpPr/>
          <p:nvPr/>
        </p:nvSpPr>
        <p:spPr>
          <a:xfrm>
            <a:off x="473764" y="4427739"/>
            <a:ext cx="5052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person 478 197 46 87 0 0 0 0 0 0 0</a:t>
            </a:r>
            <a:endParaRPr lang="en-US" altLang="zh-CN" dirty="0"/>
          </a:p>
          <a:p>
            <a:r>
              <a:rPr lang="zh-CN" altLang="en-US" dirty="0"/>
              <a:t>person? 39 130 83 249 0 0 0 0 0 0 0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93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2F8229-06B1-406A-BD37-0D8C828B913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48327"/>
              </p:ext>
            </p:extLst>
          </p:nvPr>
        </p:nvGraphicFramePr>
        <p:xfrm>
          <a:off x="732529" y="725902"/>
          <a:ext cx="2920102" cy="121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包装程序外壳对象" showAsIcon="1" r:id="rId3" imgW="917640" imgH="380880" progId="Package">
                  <p:embed/>
                </p:oleObj>
              </mc:Choice>
              <mc:Fallback>
                <p:oleObj name="包装程序外壳对象" showAsIcon="1" r:id="rId3" imgW="917640" imgH="380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529" y="725902"/>
                        <a:ext cx="2920102" cy="121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4B4D1D-5FCA-4BD0-AE0F-471858E23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72" y="3134377"/>
            <a:ext cx="8596312" cy="28581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43837A-ABD6-4566-B689-5882EC18ED38}"/>
              </a:ext>
            </a:extLst>
          </p:cNvPr>
          <p:cNvSpPr/>
          <p:nvPr/>
        </p:nvSpPr>
        <p:spPr>
          <a:xfrm>
            <a:off x="921372" y="2677804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Loss: 0.22</a:t>
            </a:r>
            <a:r>
              <a:rPr lang="zh-CN" altLang="en-US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210176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36567-EB08-4E5C-B9EF-A8F6826D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CFA40-3BF5-4C3E-85F2-ED9ED8BF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8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C032-BA33-4024-BDAE-D72E2483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681" y="2768600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33455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17294</TotalTime>
  <Words>335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Trebuchet MS</vt:lpstr>
      <vt:lpstr>Wingdings 3</vt:lpstr>
      <vt:lpstr>Facet</vt:lpstr>
      <vt:lpstr>程序包</vt:lpstr>
      <vt:lpstr>进度汇报</vt:lpstr>
      <vt:lpstr>PowerPoint 演示文稿</vt:lpstr>
      <vt:lpstr>1，改于pytorch的fasterrcnn双通道代码。 2，实验几种不同双波段融合。</vt:lpstr>
      <vt:lpstr>实验结果： missrate-fppi</vt:lpstr>
      <vt:lpstr>PowerPoint 演示文稿</vt:lpstr>
      <vt:lpstr>PowerPoint 演示文稿</vt:lpstr>
      <vt:lpstr> 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520</cp:revision>
  <dcterms:created xsi:type="dcterms:W3CDTF">2017-12-23T03:55:49Z</dcterms:created>
  <dcterms:modified xsi:type="dcterms:W3CDTF">2019-05-08T06:35:22Z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