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66" r:id="rId4"/>
    <p:sldId id="270" r:id="rId5"/>
    <p:sldId id="267" r:id="rId6"/>
    <p:sldId id="272" r:id="rId7"/>
    <p:sldId id="27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5"/>
          <p:cNvSpPr>
            <a:spLocks noChangeArrowheads="1"/>
          </p:cNvSpPr>
          <p:nvPr/>
        </p:nvSpPr>
        <p:spPr bwMode="auto">
          <a:xfrm>
            <a:off x="0" y="3475892"/>
            <a:ext cx="9142810" cy="3386137"/>
          </a:xfrm>
          <a:prstGeom prst="rect">
            <a:avLst/>
          </a:prstGeom>
          <a:solidFill>
            <a:srgbClr val="5767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7" name="Freeform 6"/>
          <p:cNvSpPr/>
          <p:nvPr/>
        </p:nvSpPr>
        <p:spPr bwMode="auto">
          <a:xfrm>
            <a:off x="2205" y="0"/>
            <a:ext cx="9142810" cy="5676900"/>
          </a:xfrm>
          <a:custGeom>
            <a:avLst/>
            <a:gdLst>
              <a:gd name="T0" fmla="*/ 0 w 9320"/>
              <a:gd name="T1" fmla="*/ 3364 h 4339"/>
              <a:gd name="T2" fmla="*/ 4817 w 9320"/>
              <a:gd name="T3" fmla="*/ 4339 h 4339"/>
              <a:gd name="T4" fmla="*/ 9320 w 9320"/>
              <a:gd name="T5" fmla="*/ 3364 h 4339"/>
              <a:gd name="T6" fmla="*/ 9320 w 9320"/>
              <a:gd name="T7" fmla="*/ 0 h 4339"/>
              <a:gd name="T8" fmla="*/ 0 w 9320"/>
              <a:gd name="T9" fmla="*/ 0 h 4339"/>
              <a:gd name="T10" fmla="*/ 0 w 9320"/>
              <a:gd name="T11" fmla="*/ 3364 h 4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0" h="4339">
                <a:moveTo>
                  <a:pt x="0" y="3364"/>
                </a:moveTo>
                <a:cubicBezTo>
                  <a:pt x="0" y="3364"/>
                  <a:pt x="1551" y="4339"/>
                  <a:pt x="4817" y="4339"/>
                </a:cubicBezTo>
                <a:cubicBezTo>
                  <a:pt x="8083" y="4339"/>
                  <a:pt x="9320" y="3364"/>
                  <a:pt x="9320" y="3364"/>
                </a:cubicBezTo>
                <a:cubicBezTo>
                  <a:pt x="9320" y="0"/>
                  <a:pt x="9320" y="0"/>
                  <a:pt x="9320" y="0"/>
                </a:cubicBezTo>
                <a:cubicBezTo>
                  <a:pt x="0" y="0"/>
                  <a:pt x="0" y="0"/>
                  <a:pt x="0" y="0"/>
                </a:cubicBezTo>
                <a:lnTo>
                  <a:pt x="0" y="3364"/>
                </a:lnTo>
                <a:close/>
              </a:path>
            </a:pathLst>
          </a:custGeom>
          <a:solidFill>
            <a:srgbClr val="00A89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8" name="文本框 9"/>
          <p:cNvSpPr txBox="1"/>
          <p:nvPr/>
        </p:nvSpPr>
        <p:spPr>
          <a:xfrm>
            <a:off x="755576" y="2132856"/>
            <a:ext cx="754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目标检测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9" name="矩形 8"/>
          <p:cNvSpPr>
            <a:spLocks noChangeArrowheads="1"/>
          </p:cNvSpPr>
          <p:nvPr/>
        </p:nvSpPr>
        <p:spPr bwMode="auto">
          <a:xfrm>
            <a:off x="5725174" y="4438483"/>
            <a:ext cx="179915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高铭阳</a:t>
            </a:r>
          </a:p>
        </p:txBody>
      </p:sp>
      <p:sp>
        <p:nvSpPr>
          <p:cNvPr id="1048590" name="KSO_Shape"/>
          <p:cNvSpPr/>
          <p:nvPr/>
        </p:nvSpPr>
        <p:spPr bwMode="auto">
          <a:xfrm>
            <a:off x="5214637" y="4443537"/>
            <a:ext cx="278836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57676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47474"/>
              </a:solidFill>
            </a:endParaRPr>
          </a:p>
        </p:txBody>
      </p:sp>
      <p:cxnSp>
        <p:nvCxnSpPr>
          <p:cNvPr id="3145728" name="直接连接符 32"/>
          <p:cNvCxnSpPr>
            <a:cxnSpLocks/>
          </p:cNvCxnSpPr>
          <p:nvPr/>
        </p:nvCxnSpPr>
        <p:spPr>
          <a:xfrm>
            <a:off x="5603934" y="4882802"/>
            <a:ext cx="2041634" cy="6046"/>
          </a:xfrm>
          <a:prstGeom prst="line">
            <a:avLst/>
          </a:prstGeom>
          <a:ln>
            <a:solidFill>
              <a:srgbClr val="576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40152" y="5168960"/>
            <a:ext cx="218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2019.05.15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2040" y="548679"/>
            <a:ext cx="399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SSD: Single Shot </a:t>
            </a:r>
            <a:r>
              <a:rPr lang="en-US" altLang="zh-CN" dirty="0" err="1"/>
              <a:t>MultiBox</a:t>
            </a:r>
            <a:r>
              <a:rPr lang="en-US" altLang="zh-CN" dirty="0"/>
              <a:t> Detector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7800"/>
            <a:ext cx="8519404" cy="428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0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028" y="476672"/>
            <a:ext cx="362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</a:rPr>
              <a:t>Default boxes </a:t>
            </a:r>
            <a:r>
              <a:rPr lang="zh-CN" altLang="en-US" sz="2400" dirty="0">
                <a:latin typeface="Times New Roman" pitchFamily="18" charset="0"/>
              </a:rPr>
              <a:t>尺寸的确定 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084" y="4077072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Conv4_3, </a:t>
            </a:r>
            <a:r>
              <a:rPr lang="en-US" altLang="zh-CN" dirty="0"/>
              <a:t>Conv7</a:t>
            </a:r>
            <a:r>
              <a:rPr lang="zh-CN" altLang="en-US" dirty="0"/>
              <a:t>，</a:t>
            </a:r>
            <a:r>
              <a:rPr lang="en-US" altLang="zh-CN" dirty="0"/>
              <a:t>Conv8_2</a:t>
            </a:r>
            <a:r>
              <a:rPr lang="zh-CN" altLang="en-US" dirty="0"/>
              <a:t>，</a:t>
            </a:r>
            <a:r>
              <a:rPr lang="en-US" altLang="zh-CN" dirty="0"/>
              <a:t>Conv9_2</a:t>
            </a:r>
            <a:r>
              <a:rPr lang="zh-CN" altLang="en-US" dirty="0"/>
              <a:t>，</a:t>
            </a:r>
            <a:r>
              <a:rPr lang="en-US" altLang="zh-CN" dirty="0"/>
              <a:t>Conv10_2</a:t>
            </a:r>
            <a:r>
              <a:rPr lang="zh-CN" altLang="en-US" dirty="0"/>
              <a:t>，</a:t>
            </a:r>
            <a:r>
              <a:rPr lang="en-US" altLang="zh-CN" dirty="0"/>
              <a:t>Conv11_2</a:t>
            </a:r>
            <a:r>
              <a:rPr lang="zh-CN" altLang="en-US" dirty="0"/>
              <a:t>作为检测所用的特征图</a:t>
            </a:r>
            <a:r>
              <a:rPr lang="zh-CN" altLang="en-US" dirty="0" smtClean="0"/>
              <a:t>，共</a:t>
            </a:r>
            <a:r>
              <a:rPr lang="zh-CN" altLang="en-US" dirty="0"/>
              <a:t>提取了</a:t>
            </a:r>
            <a:r>
              <a:rPr lang="en-US" altLang="zh-CN" dirty="0"/>
              <a:t>6</a:t>
            </a:r>
            <a:r>
              <a:rPr lang="zh-CN" altLang="en-US" dirty="0"/>
              <a:t>个特征图，其大小</a:t>
            </a:r>
            <a:r>
              <a:rPr lang="zh-CN" altLang="en-US" dirty="0" smtClean="0"/>
              <a:t>分别</a:t>
            </a:r>
            <a:r>
              <a:rPr lang="en-US" altLang="zh-CN" dirty="0" smtClean="0"/>
              <a:t>(</a:t>
            </a:r>
            <a:r>
              <a:rPr lang="en-US" altLang="zh-CN" dirty="0"/>
              <a:t>38,38)(19,19)(10,10)(5,5)(3,3)(1,1)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     但是</a:t>
            </a:r>
            <a:r>
              <a:rPr lang="zh-CN" altLang="en-US" dirty="0"/>
              <a:t>不同特征图设置的先验框数目不同。先验框的设置，包括尺度（</a:t>
            </a:r>
            <a:r>
              <a:rPr lang="en-US" altLang="zh-CN" dirty="0"/>
              <a:t>scale</a:t>
            </a:r>
            <a:r>
              <a:rPr lang="zh-CN" altLang="en-US" dirty="0"/>
              <a:t>）和长宽比（</a:t>
            </a:r>
            <a:r>
              <a:rPr lang="en-US" altLang="zh-CN" dirty="0"/>
              <a:t>aspect ratio</a:t>
            </a:r>
            <a:r>
              <a:rPr lang="zh-CN" altLang="en-US" dirty="0"/>
              <a:t>）两个方面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/>
              <a:t>          Conv4_3</a:t>
            </a:r>
            <a:r>
              <a:rPr lang="zh-CN" altLang="en-US" dirty="0"/>
              <a:t>，</a:t>
            </a:r>
            <a:r>
              <a:rPr lang="en-US" altLang="zh-CN" dirty="0"/>
              <a:t>Conv10_2</a:t>
            </a:r>
            <a:r>
              <a:rPr lang="zh-CN" altLang="en-US" dirty="0"/>
              <a:t>和</a:t>
            </a:r>
            <a:r>
              <a:rPr lang="en-US" altLang="zh-CN" dirty="0"/>
              <a:t>Conv11_2</a:t>
            </a:r>
            <a:r>
              <a:rPr lang="zh-CN" altLang="en-US" dirty="0"/>
              <a:t>层仅使用</a:t>
            </a:r>
            <a:r>
              <a:rPr lang="en-US" altLang="zh-CN" dirty="0"/>
              <a:t>4</a:t>
            </a:r>
            <a:r>
              <a:rPr lang="zh-CN" altLang="en-US" dirty="0"/>
              <a:t>个先验框，它们不使用长宽比为</a:t>
            </a:r>
            <a:r>
              <a:rPr lang="en-US" altLang="zh-CN" dirty="0"/>
              <a:t>3,1/3</a:t>
            </a:r>
            <a:r>
              <a:rPr lang="zh-CN" altLang="en-US" dirty="0"/>
              <a:t>的先验</a:t>
            </a:r>
            <a:r>
              <a:rPr lang="zh-CN" altLang="en-US" dirty="0" smtClean="0"/>
              <a:t>框</a:t>
            </a:r>
            <a:r>
              <a:rPr lang="en-US" altLang="zh-CN" dirty="0" smtClean="0"/>
              <a:t>,</a:t>
            </a:r>
            <a:r>
              <a:rPr lang="zh-CN" altLang="en-US" dirty="0" smtClean="0"/>
              <a:t>总的先验框有</a:t>
            </a:r>
            <a:r>
              <a:rPr lang="en-US" altLang="zh-CN" dirty="0" smtClean="0"/>
              <a:t>8732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03254"/>
            <a:ext cx="16954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20" y="1306760"/>
            <a:ext cx="50006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661" y="2780928"/>
            <a:ext cx="26289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464100"/>
            <a:ext cx="15049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912" y="3406951"/>
            <a:ext cx="1543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02" y="5891723"/>
            <a:ext cx="8570660" cy="43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00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49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采用卷积进行检测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与 </a:t>
            </a:r>
            <a:r>
              <a:rPr lang="en-US" altLang="zh-CN" dirty="0"/>
              <a:t>Yolo</a:t>
            </a:r>
            <a:r>
              <a:rPr lang="zh-CN" altLang="en-US" dirty="0"/>
              <a:t>最后采用全连接层不同，</a:t>
            </a:r>
            <a:r>
              <a:rPr lang="en-US" altLang="zh-CN" dirty="0"/>
              <a:t>SSD</a:t>
            </a:r>
            <a:r>
              <a:rPr lang="zh-CN" altLang="en-US" dirty="0"/>
              <a:t>直接采用卷积对不同的特征图来进行提取检测结果。</a:t>
            </a:r>
          </a:p>
          <a:p>
            <a:endParaRPr lang="zh-CN" altLang="en-US" dirty="0"/>
          </a:p>
          <a:p>
            <a:r>
              <a:rPr lang="zh-CN" altLang="en-US" dirty="0" smtClean="0"/>
              <a:t>         对</a:t>
            </a:r>
            <a:r>
              <a:rPr lang="zh-CN" altLang="en-US" dirty="0"/>
              <a:t>网络中 </a:t>
            </a:r>
            <a:r>
              <a:rPr lang="en-US" altLang="zh-CN" dirty="0"/>
              <a:t>6 </a:t>
            </a:r>
            <a:r>
              <a:rPr lang="zh-CN" altLang="en-US" dirty="0"/>
              <a:t>个特定的卷积层的输出分别用两个 </a:t>
            </a:r>
            <a:r>
              <a:rPr lang="en-US" altLang="zh-CN" dirty="0"/>
              <a:t>3*3 </a:t>
            </a:r>
            <a:r>
              <a:rPr lang="zh-CN" altLang="en-US" dirty="0"/>
              <a:t>的卷积核进行卷积，一个输出分类用的</a:t>
            </a:r>
            <a:r>
              <a:rPr lang="en-US" altLang="zh-CN" dirty="0"/>
              <a:t>confidence</a:t>
            </a:r>
            <a:r>
              <a:rPr lang="zh-CN" altLang="en-US" dirty="0"/>
              <a:t>，每个</a:t>
            </a:r>
            <a:r>
              <a:rPr lang="en-US" altLang="zh-CN" dirty="0"/>
              <a:t>default box</a:t>
            </a:r>
            <a:r>
              <a:rPr lang="zh-CN" altLang="en-US" dirty="0"/>
              <a:t>生成</a:t>
            </a:r>
            <a:r>
              <a:rPr lang="en-US" altLang="zh-CN" dirty="0"/>
              <a:t>21</a:t>
            </a:r>
            <a:r>
              <a:rPr lang="zh-CN" altLang="en-US" dirty="0"/>
              <a:t>个</a:t>
            </a:r>
            <a:r>
              <a:rPr lang="en-US" altLang="zh-CN" dirty="0"/>
              <a:t>confidence</a:t>
            </a:r>
            <a:r>
              <a:rPr lang="zh-CN" altLang="en-US" dirty="0"/>
              <a:t>（这是针对</a:t>
            </a:r>
            <a:r>
              <a:rPr lang="en-US" altLang="zh-CN" dirty="0"/>
              <a:t>VOC</a:t>
            </a:r>
            <a:r>
              <a:rPr lang="zh-CN" altLang="en-US" dirty="0"/>
              <a:t>数据集包含</a:t>
            </a:r>
            <a:r>
              <a:rPr lang="en-US" altLang="zh-CN" dirty="0"/>
              <a:t>20 </a:t>
            </a:r>
            <a:r>
              <a:rPr lang="zh-CN" altLang="en-US" dirty="0"/>
              <a:t>个 </a:t>
            </a:r>
            <a:r>
              <a:rPr lang="en-US" altLang="zh-CN" dirty="0"/>
              <a:t>object </a:t>
            </a:r>
            <a:r>
              <a:rPr lang="zh-CN" altLang="en-US" dirty="0"/>
              <a:t>类别而言的，另外一个是背景的分类）；一个输出回归用的 </a:t>
            </a:r>
            <a:r>
              <a:rPr lang="en-US" altLang="zh-CN" dirty="0"/>
              <a:t>localization</a:t>
            </a:r>
            <a:r>
              <a:rPr lang="zh-CN" altLang="en-US" dirty="0"/>
              <a:t>，每个 </a:t>
            </a:r>
            <a:r>
              <a:rPr lang="en-US" altLang="zh-CN" dirty="0"/>
              <a:t>default box</a:t>
            </a:r>
            <a:r>
              <a:rPr lang="zh-CN" altLang="en-US" dirty="0"/>
              <a:t>生成</a:t>
            </a:r>
            <a:r>
              <a:rPr lang="en-US" altLang="zh-CN" dirty="0"/>
              <a:t>4</a:t>
            </a:r>
            <a:r>
              <a:rPr lang="zh-CN" altLang="en-US" dirty="0"/>
              <a:t>个坐标值（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）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8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070" y="47667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</a:rPr>
              <a:t>default box </a:t>
            </a:r>
            <a:r>
              <a:rPr lang="zh-CN" altLang="en-US" sz="2400" dirty="0">
                <a:latin typeface="Times New Roman" pitchFamily="18" charset="0"/>
              </a:rPr>
              <a:t>匹配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412776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SSD</a:t>
            </a:r>
            <a:r>
              <a:rPr lang="zh-CN" altLang="en-US" dirty="0"/>
              <a:t>的先验框与</a:t>
            </a:r>
            <a:r>
              <a:rPr lang="en-US" altLang="zh-CN" dirty="0"/>
              <a:t>ground truth</a:t>
            </a:r>
            <a:r>
              <a:rPr lang="zh-CN" altLang="en-US" dirty="0"/>
              <a:t>的匹配原则主要有两点。在训练时，</a:t>
            </a:r>
            <a:r>
              <a:rPr lang="en-US" altLang="zh-CN" dirty="0"/>
              <a:t>ground truth</a:t>
            </a:r>
            <a:r>
              <a:rPr lang="zh-CN" altLang="en-US" dirty="0"/>
              <a:t>与 </a:t>
            </a:r>
            <a:r>
              <a:rPr lang="en-US" altLang="zh-CN" dirty="0"/>
              <a:t>default boxes</a:t>
            </a:r>
            <a:r>
              <a:rPr lang="zh-CN" altLang="en-US" dirty="0"/>
              <a:t>按照如下方式进行配对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        首先</a:t>
            </a:r>
            <a:r>
              <a:rPr lang="zh-CN" altLang="en-US" dirty="0"/>
              <a:t>，寻找与每一个</a:t>
            </a:r>
            <a:r>
              <a:rPr lang="en-US" altLang="zh-CN" dirty="0"/>
              <a:t>ground truth box</a:t>
            </a:r>
            <a:r>
              <a:rPr lang="zh-CN" altLang="en-US" dirty="0"/>
              <a:t>有最大</a:t>
            </a:r>
            <a:r>
              <a:rPr lang="en-US" altLang="zh-CN" dirty="0" err="1"/>
              <a:t>IoU</a:t>
            </a:r>
            <a:r>
              <a:rPr lang="zh-CN" altLang="en-US" dirty="0"/>
              <a:t>的</a:t>
            </a:r>
            <a:r>
              <a:rPr lang="en-US" altLang="zh-CN" dirty="0"/>
              <a:t>default </a:t>
            </a:r>
            <a:r>
              <a:rPr lang="en-US" altLang="zh-CN" dirty="0" smtClean="0"/>
              <a:t>box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SSD</a:t>
            </a:r>
            <a:r>
              <a:rPr lang="zh-CN" altLang="en-US" dirty="0"/>
              <a:t>之后又将剩余还没有配对的</a:t>
            </a:r>
            <a:r>
              <a:rPr lang="en-US" altLang="zh-CN" dirty="0"/>
              <a:t>default box</a:t>
            </a:r>
            <a:r>
              <a:rPr lang="zh-CN" altLang="en-US" dirty="0"/>
              <a:t>与任意一个</a:t>
            </a:r>
            <a:r>
              <a:rPr lang="en-US" altLang="zh-CN" dirty="0"/>
              <a:t>ground truth</a:t>
            </a:r>
            <a:r>
              <a:rPr lang="zh-CN" altLang="en-US" dirty="0"/>
              <a:t>尝试配对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IoU</a:t>
            </a:r>
            <a:r>
              <a:rPr lang="zh-CN" altLang="en-US" dirty="0"/>
              <a:t>大于阈值，就进行匹配（</a:t>
            </a:r>
            <a:r>
              <a:rPr lang="en-US" altLang="zh-CN" dirty="0"/>
              <a:t>SSD 300 </a:t>
            </a:r>
            <a:r>
              <a:rPr lang="zh-CN" altLang="en-US" dirty="0"/>
              <a:t>阈值为</a:t>
            </a:r>
            <a:r>
              <a:rPr lang="en-US" altLang="zh-CN" dirty="0"/>
              <a:t>0.5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r>
              <a:rPr lang="zh-CN" altLang="en-US" dirty="0" smtClean="0"/>
              <a:t>         通常</a:t>
            </a:r>
            <a:r>
              <a:rPr lang="zh-CN" altLang="en-US" dirty="0"/>
              <a:t>称与</a:t>
            </a:r>
            <a:r>
              <a:rPr lang="en-US" altLang="zh-CN" dirty="0"/>
              <a:t>ground truth</a:t>
            </a:r>
            <a:r>
              <a:rPr lang="zh-CN" altLang="en-US" dirty="0"/>
              <a:t>匹配的</a:t>
            </a:r>
            <a:r>
              <a:rPr lang="en-US" altLang="zh-CN" dirty="0"/>
              <a:t>default box</a:t>
            </a:r>
            <a:r>
              <a:rPr lang="zh-CN" altLang="en-US" dirty="0"/>
              <a:t>为正样本，反之，若一个</a:t>
            </a:r>
            <a:r>
              <a:rPr lang="en-US" altLang="zh-CN" dirty="0"/>
              <a:t>default box</a:t>
            </a:r>
            <a:r>
              <a:rPr lang="zh-CN" altLang="en-US" dirty="0"/>
              <a:t>没有与任何</a:t>
            </a:r>
            <a:r>
              <a:rPr lang="en-US" altLang="zh-CN" dirty="0"/>
              <a:t>ground truth</a:t>
            </a:r>
            <a:r>
              <a:rPr lang="zh-CN" altLang="en-US" dirty="0"/>
              <a:t>进行匹配，那么该</a:t>
            </a:r>
            <a:r>
              <a:rPr lang="en-US" altLang="zh-CN" dirty="0"/>
              <a:t>default box</a:t>
            </a:r>
            <a:r>
              <a:rPr lang="zh-CN" altLang="en-US" dirty="0"/>
              <a:t>只能与背景匹配，就是负样本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9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47667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</a:rPr>
              <a:t>Loss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12474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损失函数</a:t>
            </a:r>
            <a:r>
              <a:rPr lang="zh-CN" altLang="en-US" dirty="0"/>
              <a:t>定义为</a:t>
            </a:r>
            <a:r>
              <a:rPr lang="zh-CN" altLang="en-US" dirty="0" smtClean="0"/>
              <a:t>位置误差与</a:t>
            </a:r>
            <a:r>
              <a:rPr lang="zh-CN" altLang="en-US" dirty="0"/>
              <a:t>置信度</a:t>
            </a:r>
            <a:r>
              <a:rPr lang="zh-CN" altLang="en-US" dirty="0" smtClean="0"/>
              <a:t>误差的</a:t>
            </a:r>
            <a:r>
              <a:rPr lang="zh-CN" altLang="en-US" dirty="0"/>
              <a:t>加权和：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63" y="1556792"/>
            <a:ext cx="5153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8" y="2996952"/>
            <a:ext cx="5803809" cy="199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8" y="5301208"/>
            <a:ext cx="6984776" cy="85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7239" y="2262614"/>
            <a:ext cx="769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其中</a:t>
            </a:r>
            <a:r>
              <a:rPr lang="en-US" altLang="zh-CN" dirty="0"/>
              <a:t>N</a:t>
            </a:r>
            <a:r>
              <a:rPr lang="zh-CN" altLang="en-US" dirty="0"/>
              <a:t>是先验框的正样本数量。</a:t>
            </a:r>
            <a:r>
              <a:rPr lang="en-US" altLang="zh-CN" dirty="0"/>
              <a:t>c</a:t>
            </a:r>
            <a:r>
              <a:rPr lang="zh-CN" altLang="en-US" dirty="0"/>
              <a:t>为类别置信度预测值。</a:t>
            </a:r>
            <a:r>
              <a:rPr lang="en-US" altLang="zh-CN" i="1" dirty="0"/>
              <a:t>l </a:t>
            </a:r>
            <a:r>
              <a:rPr lang="zh-CN" altLang="en-US" dirty="0"/>
              <a:t>为先验框的所对应边界框的位置预测值，而</a:t>
            </a:r>
            <a:r>
              <a:rPr lang="en-US" altLang="zh-CN" i="1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ground truth</a:t>
            </a:r>
            <a:r>
              <a:rPr lang="zh-CN" altLang="en-US" dirty="0"/>
              <a:t>的位置参数。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6524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数据扩增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341623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采用</a:t>
            </a:r>
            <a:r>
              <a:rPr lang="zh-CN" altLang="en-US" dirty="0"/>
              <a:t>数据扩增（</a:t>
            </a:r>
            <a:r>
              <a:rPr lang="en-US" altLang="zh-CN" dirty="0"/>
              <a:t>Data Augmentation</a:t>
            </a:r>
            <a:r>
              <a:rPr lang="zh-CN" altLang="en-US" dirty="0"/>
              <a:t>）可以提升</a:t>
            </a:r>
            <a:r>
              <a:rPr lang="en-US" altLang="zh-CN" dirty="0"/>
              <a:t>SSD</a:t>
            </a:r>
            <a:r>
              <a:rPr lang="zh-CN" altLang="en-US" dirty="0"/>
              <a:t>的性能，主要采用的技术有水平翻转（</a:t>
            </a:r>
            <a:r>
              <a:rPr lang="en-US" altLang="zh-CN" dirty="0"/>
              <a:t>horizontal flip</a:t>
            </a:r>
            <a:r>
              <a:rPr lang="zh-CN" altLang="en-US" dirty="0"/>
              <a:t>），随机裁剪加颜色扭曲（</a:t>
            </a:r>
            <a:r>
              <a:rPr lang="en-US" altLang="zh-CN" dirty="0"/>
              <a:t>random crop &amp; color distortion</a:t>
            </a:r>
            <a:r>
              <a:rPr lang="zh-CN" altLang="en-US" dirty="0"/>
              <a:t>），随机采集块域（</a:t>
            </a:r>
            <a:r>
              <a:rPr lang="en-US" altLang="zh-CN" dirty="0"/>
              <a:t>Randomly sample a patch</a:t>
            </a:r>
            <a:r>
              <a:rPr lang="zh-CN" altLang="en-US" dirty="0"/>
              <a:t>）（获取小目标训练样本</a:t>
            </a:r>
            <a:r>
              <a:rPr lang="zh-CN" altLang="en-US" dirty="0" smtClean="0"/>
              <a:t>），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1531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3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482</Words>
  <Application>Microsoft Office PowerPoint</Application>
  <PresentationFormat>全屏显示(4:3)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51</cp:revision>
  <dcterms:created xsi:type="dcterms:W3CDTF">2019-01-07T15:21:41Z</dcterms:created>
  <dcterms:modified xsi:type="dcterms:W3CDTF">2019-05-13T14:54:39Z</dcterms:modified>
</cp:coreProperties>
</file>