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301" r:id="rId4"/>
    <p:sldId id="299" r:id="rId5"/>
    <p:sldId id="302" r:id="rId6"/>
    <p:sldId id="30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72"/>
            <p14:sldId id="301"/>
            <p14:sldId id="299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48"/>
  </p:normalViewPr>
  <p:slideViewPr>
    <p:cSldViewPr snapToGrid="0" snapToObjects="1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05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00A38-AB0B-4171-9FE7-A8C8229C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训练集：</a:t>
            </a:r>
            <a:r>
              <a:rPr lang="en-US" altLang="zh-CN" dirty="0"/>
              <a:t>train-all-02(set01-set05)</a:t>
            </a:r>
          </a:p>
          <a:p>
            <a:pPr marL="0" indent="0">
              <a:buNone/>
            </a:pPr>
            <a:r>
              <a:rPr lang="en-US" altLang="zh-CN" dirty="0"/>
              <a:t>		train-all-20(set01-set05)</a:t>
            </a:r>
          </a:p>
          <a:p>
            <a:pPr marL="0" indent="0">
              <a:buNone/>
            </a:pPr>
            <a:r>
              <a:rPr lang="zh-CN" altLang="en-US" dirty="0"/>
              <a:t>测试集：</a:t>
            </a:r>
            <a:r>
              <a:rPr lang="en-US" altLang="zh-CN" dirty="0"/>
              <a:t>test-all-20(set06-set11)</a:t>
            </a:r>
          </a:p>
          <a:p>
            <a:pPr marL="0" indent="0">
              <a:buNone/>
            </a:pPr>
            <a:r>
              <a:rPr lang="en-US" altLang="zh-CN" dirty="0"/>
              <a:t>		2252</a:t>
            </a:r>
            <a:r>
              <a:rPr lang="zh-CN" altLang="en-US" dirty="0"/>
              <a:t>张图片。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训练：全部训练</a:t>
            </a:r>
            <a:r>
              <a:rPr lang="en-US" altLang="zh-CN" dirty="0"/>
              <a:t>/</a:t>
            </a:r>
            <a:r>
              <a:rPr lang="zh-CN" altLang="en-US" dirty="0"/>
              <a:t>只取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pPr marL="0" indent="0">
              <a:buNone/>
            </a:pPr>
            <a:r>
              <a:rPr lang="en-US" altLang="zh-CN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zh-CN" altLang="en-US" dirty="0"/>
              <a:t>仅统计</a:t>
            </a:r>
            <a:r>
              <a:rPr lang="en-US" altLang="zh-CN" dirty="0"/>
              <a:t>person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F18CC4-4044-4F30-B67B-4745F2110222}"/>
              </a:ext>
            </a:extLst>
          </p:cNvPr>
          <p:cNvSpPr/>
          <p:nvPr/>
        </p:nvSpPr>
        <p:spPr>
          <a:xfrm>
            <a:off x="900685" y="1117360"/>
            <a:ext cx="626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基于</a:t>
            </a:r>
            <a:r>
              <a:rPr lang="en-US" altLang="zh-CN" sz="2800" dirty="0" err="1">
                <a:solidFill>
                  <a:srgbClr val="92D050"/>
                </a:solidFill>
              </a:rPr>
              <a:t>pytorch</a:t>
            </a:r>
            <a:r>
              <a:rPr lang="zh-CN" altLang="en-US" sz="2800" dirty="0">
                <a:solidFill>
                  <a:srgbClr val="92D050"/>
                </a:solidFill>
              </a:rPr>
              <a:t>的单</a:t>
            </a:r>
            <a:r>
              <a:rPr lang="en-US" altLang="zh-CN" sz="2800" dirty="0">
                <a:solidFill>
                  <a:srgbClr val="92D050"/>
                </a:solidFill>
              </a:rPr>
              <a:t>/</a:t>
            </a:r>
            <a:r>
              <a:rPr lang="zh-CN" altLang="en-US" sz="2800" dirty="0">
                <a:solidFill>
                  <a:srgbClr val="92D050"/>
                </a:solidFill>
              </a:rPr>
              <a:t>双波段行人检测实验</a:t>
            </a:r>
            <a:endParaRPr lang="en-US" altLang="zh-CN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AB8552-901B-437F-A613-47D0B4033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817" y="868501"/>
            <a:ext cx="3846667" cy="30773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545C93-0232-4C7F-A88E-0C13DFB2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7" y="868501"/>
            <a:ext cx="3781011" cy="30248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E4BF51-AC2A-41B2-8AEA-C5D423B9E5CC}"/>
              </a:ext>
            </a:extLst>
          </p:cNvPr>
          <p:cNvSpPr/>
          <p:nvPr/>
        </p:nvSpPr>
        <p:spPr>
          <a:xfrm>
            <a:off x="473764" y="4427739"/>
            <a:ext cx="5052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person 478 197 46 87 0 0 0 0 0 0 0</a:t>
            </a:r>
            <a:endParaRPr lang="en-US" altLang="zh-CN" dirty="0"/>
          </a:p>
          <a:p>
            <a:r>
              <a:rPr lang="zh-CN" altLang="en-US" dirty="0"/>
              <a:t>person? 39 130 83 249 0 0 0 0 0 0 0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ADB918-3D37-4FBC-827E-333169D08CAC}"/>
              </a:ext>
            </a:extLst>
          </p:cNvPr>
          <p:cNvSpPr/>
          <p:nvPr/>
        </p:nvSpPr>
        <p:spPr>
          <a:xfrm>
            <a:off x="646262" y="5550161"/>
            <a:ext cx="4389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树</a:t>
            </a:r>
            <a:r>
              <a:rPr lang="en-US" altLang="zh-CN" dirty="0"/>
              <a:t>/</a:t>
            </a:r>
            <a:r>
              <a:rPr lang="zh-CN" altLang="en-US" dirty="0"/>
              <a:t>轮胎识别成人      小目标效果更好了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93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36567-EB08-4E5C-B9EF-A8F6826D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5664A6-D55D-44D2-9781-860ABF97F58D}"/>
              </a:ext>
            </a:extLst>
          </p:cNvPr>
          <p:cNvSpPr/>
          <p:nvPr/>
        </p:nvSpPr>
        <p:spPr>
          <a:xfrm>
            <a:off x="196104" y="3740139"/>
            <a:ext cx="104609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/>
              <a:t>HALF FUSION</a:t>
            </a:r>
          </a:p>
          <a:p>
            <a:r>
              <a:rPr lang="en-US" altLang="zh-CN" b="1" dirty="0"/>
              <a:t>ROI pooling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Reasonable-all                 </a:t>
            </a:r>
            <a:r>
              <a:rPr lang="zh-CN" altLang="en-US">
                <a:solidFill>
                  <a:srgbClr val="FF0000"/>
                </a:solidFill>
              </a:rPr>
              <a:t>	      </a:t>
            </a:r>
            <a:r>
              <a:rPr lang="zh-CN" altLang="en-US" dirty="0">
                <a:solidFill>
                  <a:srgbClr val="FF0000"/>
                </a:solidFill>
              </a:rPr>
              <a:t>log-average miss rate = 40.44% (28.11%) recall = 80.79% (84.67%)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Reasonable-day                       log-average miss rate = 40.62% (49.82%) recall = 81.56% (58.28%)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Reasonable-night                     log-average miss rate = 40.61% (99.95%) recall = 78.86% (0.14%)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Reasonable-all                 	       log-average miss rate = 36.78% (22.91%) recall = 83.90% (88.04%)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Reasonable-day                 	 log-average miss rate = 38.33% (46.72%) recall = 83.63% (60.00%)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Reasonable-night               	 log-average miss rate = 34.00% (99.93%) recall = 84.58% (0.27%)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526AFE-3A5A-47AB-A50C-A6F3DA8EC8AC}"/>
              </a:ext>
            </a:extLst>
          </p:cNvPr>
          <p:cNvSpPr/>
          <p:nvPr/>
        </p:nvSpPr>
        <p:spPr>
          <a:xfrm>
            <a:off x="278297" y="566678"/>
            <a:ext cx="112363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RPN FUSION </a:t>
            </a:r>
          </a:p>
          <a:p>
            <a:r>
              <a:rPr lang="en-US" altLang="zh-CN" dirty="0"/>
              <a:t> ROI align                                                  origin annotation    improved annotation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Reasonable-all                 	       log-average miss rate = 34.17% (19.17%) recall = 87.85% (91.68%)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Reasonable-day                 	 log-average miss rate = 34.62% (43.28%) recall = 88.07% (63.02%)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Reasonable-night               	 log-average miss rate = 32.32% (99.90%) recall = 87.31% (0.21%)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ROI pooling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Reasonable-all                 	        log-average miss rate = 40.26% (27.90%) recall = 83.40% (86.87%)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Reasonable-day                 	 log-average miss rate = 41.48% (49.77%) recall = 83.73% (59.45%)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Reasonable-night               	 log-average miss rate = 37.61% (99.95%) recall = 82.59% (0.14%)</a:t>
            </a:r>
          </a:p>
          <a:p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8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EC5B6-6B95-402D-932E-B0BED107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152716" cy="189071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1,   </a:t>
            </a:r>
            <a:r>
              <a:rPr lang="zh-CN" altLang="en-US" sz="2800" dirty="0"/>
              <a:t>改变网络</a:t>
            </a:r>
            <a:br>
              <a:rPr lang="en-US" altLang="zh-CN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，更改训练集标签：将训练集中</a:t>
            </a:r>
            <a:r>
              <a:rPr lang="en-US" altLang="zh-CN" sz="2800" dirty="0"/>
              <a:t>people/people?/cyclist</a:t>
            </a:r>
            <a:br>
              <a:rPr lang="en-US" altLang="zh-CN" sz="2800" dirty="0"/>
            </a:b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roi</a:t>
            </a:r>
            <a:r>
              <a:rPr lang="en-US" altLang="zh-CN" sz="2800" dirty="0"/>
              <a:t> pooling – </a:t>
            </a:r>
            <a:r>
              <a:rPr lang="en-US" altLang="zh-CN" sz="2800" dirty="0" err="1"/>
              <a:t>roi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algin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9731F7-A171-4617-9804-568E773C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32" y="2217613"/>
            <a:ext cx="3647673" cy="40909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DF4165-B66D-4643-90E2-348A66A8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506" y="4389920"/>
            <a:ext cx="5200650" cy="2124075"/>
          </a:xfrm>
          <a:prstGeom prst="rect">
            <a:avLst/>
          </a:prstGeom>
        </p:spPr>
      </p:pic>
      <p:pic>
        <p:nvPicPr>
          <p:cNvPr id="6" name="内容占位符 10">
            <a:extLst>
              <a:ext uri="{FF2B5EF4-FFF2-40B4-BE49-F238E27FC236}">
                <a16:creationId xmlns:a16="http://schemas.microsoft.com/office/drawing/2014/main" id="{70A0C627-AF63-4414-98DA-34A5DA80E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49681" y="1730413"/>
            <a:ext cx="5324475" cy="2143125"/>
          </a:xfrm>
        </p:spPr>
      </p:pic>
    </p:spTree>
    <p:extLst>
      <p:ext uri="{BB962C8B-B14F-4D97-AF65-F5344CB8AC3E}">
        <p14:creationId xmlns:p14="http://schemas.microsoft.com/office/powerpoint/2010/main" val="272745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7CAC37-8FB6-4327-926A-EBEA4CC7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03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18206</TotalTime>
  <Words>80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Trebuchet MS</vt:lpstr>
      <vt:lpstr>Wingdings 3</vt:lpstr>
      <vt:lpstr>Facet</vt:lpstr>
      <vt:lpstr>进度汇报</vt:lpstr>
      <vt:lpstr>PowerPoint 演示文稿</vt:lpstr>
      <vt:lpstr>PowerPoint 演示文稿</vt:lpstr>
      <vt:lpstr>  </vt:lpstr>
      <vt:lpstr>1,   改变网络 2，更改训练集标签：将训练集中people/people?/cyclist 3，roi pooling – roi algin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540</cp:revision>
  <dcterms:created xsi:type="dcterms:W3CDTF">2017-12-23T03:55:49Z</dcterms:created>
  <dcterms:modified xsi:type="dcterms:W3CDTF">2019-05-29T04:02:01Z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