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04" r:id="rId3"/>
    <p:sldId id="305" r:id="rId4"/>
    <p:sldId id="306" r:id="rId5"/>
    <p:sldId id="307" r:id="rId6"/>
    <p:sldId id="308" r:id="rId7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90" d="100"/>
          <a:sy n="90" d="100"/>
        </p:scale>
        <p:origin x="528" y="84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2019/6/5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6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5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Non-local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9779" y="268347"/>
            <a:ext cx="894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Wang, X., 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Girshick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, R., Gupta, A., &amp; He, K. (2018, 18-23 June 2018). 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</a:rPr>
              <a:t>Non-local Neural Networks.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 Paper presented at the CVPR 2018.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4234" y="1147177"/>
            <a:ext cx="6072593" cy="1213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传统建立长距离依赖的方法： </a:t>
            </a:r>
            <a:endParaRPr lang="en-US" altLang="zh-CN" sz="2000" dirty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/>
              <a:t> 序列数据：使用循环操作，如 </a:t>
            </a:r>
            <a:r>
              <a:rPr lang="en-US" altLang="zh-CN" sz="2000" dirty="0"/>
              <a:t>RNN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/>
              <a:t>图像数据：使用更大感受野，</a:t>
            </a:r>
            <a:r>
              <a:rPr lang="en-US" altLang="zh-CN" sz="2000" dirty="0"/>
              <a:t>CRF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20837-A672-49F9-AE82-32A375EF5198}"/>
              </a:ext>
            </a:extLst>
          </p:cNvPr>
          <p:cNvSpPr/>
          <p:nvPr/>
        </p:nvSpPr>
        <p:spPr>
          <a:xfrm>
            <a:off x="864235" y="2654257"/>
            <a:ext cx="9736425" cy="1597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Non-local </a:t>
            </a:r>
            <a:r>
              <a:rPr lang="zh-CN" altLang="en-US" sz="2000" dirty="0"/>
              <a:t>方法的优点： </a:t>
            </a:r>
            <a:endParaRPr lang="en-US" altLang="zh-CN" sz="2000" dirty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/>
              <a:t> 直接计算两个位置的关联来捕捉长距离依赖，不管位置距离。</a:t>
            </a:r>
            <a:r>
              <a:rPr lang="en-US" altLang="zh-CN" sz="2000" dirty="0"/>
              <a:t> </a:t>
            </a:r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/>
              <a:t> 效率高，结果好。</a:t>
            </a:r>
            <a:endParaRPr lang="en-US" altLang="zh-CN" sz="2000" dirty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/>
              <a:t> 保留变量输入尺寸，可以容易地和其他操作组合。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Non-local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9779" y="268347"/>
            <a:ext cx="894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Wang, X., 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Girshick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, R., Gupta, A., &amp; He, K. (2018, 18-23 June 2018). 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</a:rPr>
              <a:t>Non-local Neural Networks.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 Paper presented at the CVPR 2018.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20837-A672-49F9-AE82-32A375EF5198}"/>
              </a:ext>
            </a:extLst>
          </p:cNvPr>
          <p:cNvSpPr/>
          <p:nvPr/>
        </p:nvSpPr>
        <p:spPr>
          <a:xfrm>
            <a:off x="864235" y="995578"/>
            <a:ext cx="6072593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Non-local </a:t>
            </a:r>
            <a:r>
              <a:rPr lang="zh-CN" altLang="en-US" sz="2000" dirty="0"/>
              <a:t>操作：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3AAF43-4F2C-4ED0-9746-6E93FFAE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1673949"/>
            <a:ext cx="3267075" cy="8572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619E44A-B407-40AA-B9F3-1C0C72136ADA}"/>
              </a:ext>
            </a:extLst>
          </p:cNvPr>
          <p:cNvSpPr/>
          <p:nvPr/>
        </p:nvSpPr>
        <p:spPr>
          <a:xfrm>
            <a:off x="864234" y="2760986"/>
            <a:ext cx="10463531" cy="275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/>
              <a:t>i</a:t>
            </a:r>
            <a:r>
              <a:rPr lang="zh-CN" altLang="en-US" sz="2000" dirty="0"/>
              <a:t>：要计算的输出位置（空间、时间或空间时间）的索引。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j</a:t>
            </a:r>
            <a:r>
              <a:rPr lang="zh-CN" altLang="en-US" sz="2000" dirty="0"/>
              <a:t>：所有可能位置的索引。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x</a:t>
            </a:r>
            <a:r>
              <a:rPr lang="zh-CN" altLang="en-US" sz="2000" dirty="0"/>
              <a:t>：输入信号（图像、序列、视频；通常是特征）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y</a:t>
            </a:r>
            <a:r>
              <a:rPr lang="zh-CN" altLang="en-US" sz="2000" dirty="0"/>
              <a:t>：和 </a:t>
            </a:r>
            <a:r>
              <a:rPr lang="en-US" altLang="zh-CN" sz="2000" dirty="0"/>
              <a:t>x </a:t>
            </a:r>
            <a:r>
              <a:rPr lang="zh-CN" altLang="en-US" sz="2000" dirty="0"/>
              <a:t>大小相同的输出信号。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二元函数 </a:t>
            </a:r>
            <a:r>
              <a:rPr lang="en-US" altLang="zh-CN" sz="2000" dirty="0"/>
              <a:t>f </a:t>
            </a:r>
            <a:r>
              <a:rPr lang="zh-CN" altLang="en-US" sz="2000" dirty="0"/>
              <a:t>计算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和所有 </a:t>
            </a:r>
            <a:r>
              <a:rPr lang="en-US" altLang="zh-CN" sz="2000" dirty="0"/>
              <a:t>j </a:t>
            </a:r>
            <a:r>
              <a:rPr lang="zh-CN" altLang="en-US" sz="2000" dirty="0"/>
              <a:t>之间的一个标量（表征关系，例如相似度）。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一元函数 </a:t>
            </a:r>
            <a:r>
              <a:rPr lang="en-US" altLang="zh-CN" sz="2000" dirty="0"/>
              <a:t>g </a:t>
            </a:r>
            <a:r>
              <a:rPr lang="zh-CN" altLang="en-US" sz="2000" dirty="0"/>
              <a:t>计算输入信号在位置 </a:t>
            </a:r>
            <a:r>
              <a:rPr lang="en-US" altLang="zh-CN" sz="2000" dirty="0"/>
              <a:t>j </a:t>
            </a:r>
            <a:r>
              <a:rPr lang="zh-CN" altLang="en-US" sz="2000" dirty="0"/>
              <a:t>的表征。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响应通过一个因子 </a:t>
            </a:r>
            <a:r>
              <a:rPr lang="en-US" altLang="zh-CN" sz="2000" dirty="0"/>
              <a:t>C(x) </a:t>
            </a:r>
            <a:r>
              <a:rPr lang="zh-CN" altLang="en-US" sz="2000" dirty="0"/>
              <a:t>进行归一化。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2083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Non-local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9779" y="268347"/>
            <a:ext cx="894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Wang, X., 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Girshick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, R., Gupta, A., &amp; He, K. (2018, 18-23 June 2018). 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</a:rPr>
              <a:t>Non-local Neural Networks.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 Paper presented at the CVPR 2018.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20837-A672-49F9-AE82-32A375EF5198}"/>
              </a:ext>
            </a:extLst>
          </p:cNvPr>
          <p:cNvSpPr/>
          <p:nvPr/>
        </p:nvSpPr>
        <p:spPr>
          <a:xfrm>
            <a:off x="864235" y="995578"/>
            <a:ext cx="6072593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f </a:t>
            </a:r>
            <a:r>
              <a:rPr lang="zh-CN" altLang="en-US" sz="2000" dirty="0"/>
              <a:t>和 </a:t>
            </a:r>
            <a:r>
              <a:rPr lang="en-US" altLang="zh-CN" sz="2000" dirty="0"/>
              <a:t>g </a:t>
            </a:r>
            <a:r>
              <a:rPr lang="zh-CN" altLang="en-US" sz="2000" dirty="0"/>
              <a:t>的选择：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3AAF43-4F2C-4ED0-9746-6E93FFAE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1673949"/>
            <a:ext cx="3267075" cy="8572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619E44A-B407-40AA-B9F3-1C0C72136ADA}"/>
              </a:ext>
            </a:extLst>
          </p:cNvPr>
          <p:cNvSpPr/>
          <p:nvPr/>
        </p:nvSpPr>
        <p:spPr>
          <a:xfrm>
            <a:off x="864234" y="2760986"/>
            <a:ext cx="10463531" cy="275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g</a:t>
            </a:r>
            <a:r>
              <a:rPr lang="zh-CN" altLang="en-US" sz="2000" dirty="0"/>
              <a:t>：仅考虑线性嵌入形式，通过 </a:t>
            </a:r>
            <a:r>
              <a:rPr lang="en-US" altLang="zh-CN" sz="2000" dirty="0"/>
              <a:t>1x1 </a:t>
            </a:r>
            <a:r>
              <a:rPr lang="zh-CN" altLang="en-US" sz="2000" dirty="0"/>
              <a:t>或 </a:t>
            </a:r>
            <a:r>
              <a:rPr lang="en-US" altLang="zh-CN" sz="2000" dirty="0"/>
              <a:t>1x1x1 </a:t>
            </a:r>
            <a:r>
              <a:rPr lang="zh-CN" altLang="en-US" sz="2000" dirty="0"/>
              <a:t>卷积实现。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f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高斯：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嵌入高斯：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   self-attention </a:t>
            </a:r>
            <a:r>
              <a:rPr lang="zh-CN" altLang="en-US" sz="2000" dirty="0"/>
              <a:t>是嵌入高斯的特殊情况。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点乘：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级联：                                                                                          </a:t>
            </a:r>
            <a:r>
              <a:rPr lang="en-US" altLang="zh-CN" sz="2000" dirty="0"/>
              <a:t>N </a:t>
            </a:r>
            <a:r>
              <a:rPr lang="zh-CN" altLang="en-US" sz="2000" dirty="0"/>
              <a:t>为 </a:t>
            </a:r>
            <a:r>
              <a:rPr lang="en-US" altLang="zh-CN" sz="2000" dirty="0"/>
              <a:t>x </a:t>
            </a:r>
            <a:r>
              <a:rPr lang="zh-CN" altLang="en-US" sz="2000" dirty="0"/>
              <a:t>中位置的数量。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5DABBB-C032-42D0-94D3-0E35F444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56" y="3429000"/>
            <a:ext cx="2162175" cy="5905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A978D0-1889-49C0-B342-9F9360DCE7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23"/>
          <a:stretch/>
        </p:blipFill>
        <p:spPr>
          <a:xfrm>
            <a:off x="2313671" y="3919459"/>
            <a:ext cx="2733675" cy="4238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F3F61F-FCF7-4A3F-9E48-BC4F6CE5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457" y="3919460"/>
            <a:ext cx="2400300" cy="352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7A05D8-99A3-43D3-AADC-A5DB5F2C6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919" y="3871827"/>
            <a:ext cx="2845506" cy="352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DBA201-5D82-43BE-B612-A85CB7FE2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5277" y="4282589"/>
            <a:ext cx="3152775" cy="342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63642D-CAAC-43BA-A696-4152C88C6D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8356" y="4681102"/>
            <a:ext cx="2733675" cy="400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B2E581-9BF7-4875-AFD6-FBE374F588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8356" y="5079707"/>
            <a:ext cx="4000500" cy="400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964EFD-518A-4A55-9D89-5C3BA27DFE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7447" y="5132094"/>
            <a:ext cx="10763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373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Non-local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9779" y="268347"/>
            <a:ext cx="894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Wang, X., 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Girshick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, R., Gupta, A., &amp; He, K. (2018, 18-23 June 2018). 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</a:rPr>
              <a:t>Non-local Neural Networks.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 Paper presented at the CVPR 2018.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20837-A672-49F9-AE82-32A375EF5198}"/>
              </a:ext>
            </a:extLst>
          </p:cNvPr>
          <p:cNvSpPr/>
          <p:nvPr/>
        </p:nvSpPr>
        <p:spPr>
          <a:xfrm>
            <a:off x="864235" y="995578"/>
            <a:ext cx="6072593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Non-local </a:t>
            </a:r>
            <a:r>
              <a:rPr lang="zh-CN" altLang="en-US" sz="2000" dirty="0"/>
              <a:t>块：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3AAF43-4F2C-4ED0-9746-6E93FFAE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1673949"/>
            <a:ext cx="3267075" cy="8572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619E44A-B407-40AA-B9F3-1C0C72136ADA}"/>
              </a:ext>
            </a:extLst>
          </p:cNvPr>
          <p:cNvSpPr/>
          <p:nvPr/>
        </p:nvSpPr>
        <p:spPr>
          <a:xfrm>
            <a:off x="864235" y="3248593"/>
            <a:ext cx="6236339" cy="3141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g</a:t>
            </a:r>
            <a:r>
              <a:rPr lang="zh-CN" altLang="en-US" sz="2000" dirty="0"/>
              <a:t>：仅考虑线性嵌入形式，通过 </a:t>
            </a:r>
            <a:r>
              <a:rPr lang="en-US" altLang="zh-CN" sz="2000" dirty="0"/>
              <a:t>1x1 </a:t>
            </a:r>
            <a:r>
              <a:rPr lang="zh-CN" altLang="en-US" sz="2000" dirty="0"/>
              <a:t>或 </a:t>
            </a:r>
            <a:r>
              <a:rPr lang="en-US" altLang="zh-CN" sz="2000" dirty="0"/>
              <a:t>1x1x1 </a:t>
            </a:r>
            <a:r>
              <a:rPr lang="zh-CN" altLang="en-US" sz="2000" dirty="0"/>
              <a:t>卷积实现。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f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高斯：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嵌入高斯：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点乘：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级联：</a:t>
            </a:r>
            <a:endParaRPr lang="en-US" altLang="zh-CN" sz="2000" dirty="0"/>
          </a:p>
          <a:p>
            <a:pPr marL="342900" indent="-342900">
              <a:lnSpc>
                <a:spcPct val="125000"/>
              </a:lnSpc>
              <a:buFontTx/>
              <a:buChar char="-"/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可以在 </a:t>
            </a:r>
            <a:r>
              <a:rPr lang="en-US" altLang="zh-CN" sz="2000" dirty="0"/>
              <a:t>φ </a:t>
            </a:r>
            <a:r>
              <a:rPr lang="zh-CN" altLang="en-US" sz="2000" dirty="0"/>
              <a:t>和 </a:t>
            </a:r>
            <a:r>
              <a:rPr lang="en-US" altLang="zh-CN" sz="2000" dirty="0"/>
              <a:t>g </a:t>
            </a:r>
            <a:r>
              <a:rPr lang="zh-CN" altLang="en-US" sz="2000" dirty="0"/>
              <a:t>后加入最大池化减少参数量。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5DABBB-C032-42D0-94D3-0E35F444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57" y="3916607"/>
            <a:ext cx="2162175" cy="5905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A978D0-1889-49C0-B342-9F9360DCE7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23"/>
          <a:stretch/>
        </p:blipFill>
        <p:spPr>
          <a:xfrm>
            <a:off x="2313672" y="4407066"/>
            <a:ext cx="2733675" cy="4238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63642D-CAAC-43BA-A696-4152C88C6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357" y="4775121"/>
            <a:ext cx="2733675" cy="400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B2E581-9BF7-4875-AFD6-FBE374F58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357" y="5195450"/>
            <a:ext cx="4000500" cy="400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112ADE-0CA3-441C-BDC3-BD129E56E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573" y="1442642"/>
            <a:ext cx="4514850" cy="39433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5828C3B-5E10-459A-B31F-96B5CBEE1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968" y="2584773"/>
            <a:ext cx="18954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743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Non-local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9779" y="268347"/>
            <a:ext cx="894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Wang, X., 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Girshick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, R., Gupta, A., &amp; He, K. (2018, 18-23 June 2018). 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</a:rPr>
              <a:t>Non-local Neural Networks.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 Paper presented at the CVPR 2018.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19E44A-B407-40AA-B9F3-1C0C72136ADA}"/>
              </a:ext>
            </a:extLst>
          </p:cNvPr>
          <p:cNvSpPr/>
          <p:nvPr/>
        </p:nvSpPr>
        <p:spPr>
          <a:xfrm>
            <a:off x="864235" y="5016049"/>
            <a:ext cx="7375998" cy="44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箭头起点表示 </a:t>
            </a:r>
            <a:r>
              <a:rPr lang="en-US" altLang="zh-CN" sz="2000" dirty="0" err="1"/>
              <a:t>x_i</a:t>
            </a:r>
            <a:r>
              <a:rPr lang="zh-CN" altLang="en-US" sz="2000" dirty="0"/>
              <a:t>，终点表示 </a:t>
            </a:r>
            <a:r>
              <a:rPr lang="en-US" altLang="zh-CN" sz="2000" dirty="0" err="1"/>
              <a:t>x_j</a:t>
            </a:r>
            <a:r>
              <a:rPr lang="zh-CN" altLang="en-US" sz="2000" dirty="0"/>
              <a:t>，可视化了权重最高的部分。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1FFD8F-D88B-4F39-89B6-11B45C30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1378707"/>
            <a:ext cx="94583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383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482</Words>
  <Application>Microsoft Office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lan xin</cp:lastModifiedBy>
  <cp:revision>138</cp:revision>
  <dcterms:created xsi:type="dcterms:W3CDTF">2017-03-07T08:54:00Z</dcterms:created>
  <dcterms:modified xsi:type="dcterms:W3CDTF">2019-06-05T01:22:02Z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