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3" r:id="rId3"/>
    <p:sldId id="281" r:id="rId4"/>
    <p:sldId id="286" r:id="rId5"/>
    <p:sldId id="284" r:id="rId6"/>
    <p:sldId id="287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>
        <p:scale>
          <a:sx n="75" d="100"/>
          <a:sy n="75" d="100"/>
        </p:scale>
        <p:origin x="68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CE57-ECB8-4FBF-8B23-A636D632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9EE2-5657-40A9-B6A5-6F8AC5E9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2167-101E-48DA-B64F-1D95F0F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78FDE-3255-4368-9F12-CAB28CE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F2CF-443A-4F94-A2EF-26D2F14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E6892-0844-4C3E-8440-5B0BF1B0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EFE9E-45D5-4924-BDF6-3BB7DF8C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8BFA-73AD-43C1-8B0F-1D200ED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EC1F-3884-443E-929B-0773872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64DA-9268-46B1-83B6-4DF38A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A976B-C3BB-4ABD-ABB5-C906C023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48DCF-B22D-40A8-89B9-D28538755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95A69-3B8F-4B53-9F0F-AD77491D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D47F-C662-4414-9356-47DDE40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C9430-9F47-4B1E-9EE4-876C9CB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74F4-942B-477B-82C0-771F687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7718-946A-4D7F-B0BD-4A1E5D5E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35859-17F4-4D33-BF3F-2E5E4C6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ABFA1-D02E-4AA4-A96C-DDB9B795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9F701-FBF1-4E5F-96E0-CAEE6DB7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DAB3-C818-40FF-9CC1-04C09C70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A03DA-74F5-4B0F-A2FB-002911B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1EB2B-42AD-4F0A-9702-6C7F68BB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730C2-5C65-4163-BA05-288EF19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74CA-459A-4096-837E-D48A4C23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E76C-FC64-46B2-81AE-F5C0078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F816-136D-4FD6-8FEB-FCBBCA5C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33CEC-A0D3-4FD5-9E5C-5E4E058F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CF4D8-E84B-49A8-BD3F-D2AA5BEA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2BB1C-336F-4152-9371-61B7C88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2A9B6-9960-4475-9F78-00B197E1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C93A-687C-4814-AC36-79238EE5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0B54C-5F2C-4CAB-AF65-8B892B0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16D65-7CCC-44E9-A347-3D2BDE6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456B17-4701-4F56-ACA7-08ACD666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96B82-1ACA-468E-AD4E-D30CF324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4D89C-3E85-4EAB-B64C-3E70874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83CE6-CC74-4EA3-AE7E-283EC88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0281C-D12D-4E79-9BDA-C64C721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A92F-8918-4E13-8590-0DF4491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1D523-8AB7-4690-B167-A57FAE1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333E1-4591-4A61-96EC-A5A3CE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402DE-3F6E-4669-AC28-668F39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C5854-E302-4AE7-A127-EEB30081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F81D33-3B0C-45B1-8AAA-D51E192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E74BA-95C0-4517-8A15-18DF422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4D4F-F66B-46C0-BDD4-76B2A3AF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748CC-56D5-493D-A458-47F323D3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9739F-515E-46B4-8030-78A8FF2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EA73-7AB3-471E-A7D8-84CA182B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29D9F-960B-402F-A596-E6B8D844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EEF2D-574B-408D-8F9F-090030C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E24C8-0C16-4DE2-B041-B421B3A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213D7-9E8B-4AAA-BA4C-192E6150E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060CD-69DE-41D3-9701-AB7C6E3E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ECD1A-3606-4876-988A-1511B41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27DD9-B652-46A3-B85B-814AE15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CA55C-6903-4CE6-94FD-3C92728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F0E42-1DC5-468C-9F3A-E0D76EC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36A8F-9B71-45E3-B6D9-ACDF11AA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0AA8-5A4E-4241-9576-AD02497F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6DB1-832E-4790-9176-16869F9F22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2BE27-AABC-46E5-92F5-886F16A6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BF41-195A-4BAA-A1AD-842DA28E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5D9CB7-9F09-4BCC-A2E4-F194AEF4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0" y="500883"/>
            <a:ext cx="9087958" cy="56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A33987-73D9-4201-98D9-9DF3C55E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26" y="223551"/>
            <a:ext cx="9383432" cy="576285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CD657D0-F26C-492D-9801-A881F3ACF592}"/>
              </a:ext>
            </a:extLst>
          </p:cNvPr>
          <p:cNvGrpSpPr/>
          <p:nvPr/>
        </p:nvGrpSpPr>
        <p:grpSpPr>
          <a:xfrm>
            <a:off x="8361422" y="3733800"/>
            <a:ext cx="3830578" cy="2716224"/>
            <a:chOff x="8241584" y="3657600"/>
            <a:chExt cx="3830578" cy="271622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751A695-2C97-4C94-87DB-4B506FC84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63"/>
            <a:stretch/>
          </p:blipFill>
          <p:spPr>
            <a:xfrm>
              <a:off x="8241584" y="3657600"/>
              <a:ext cx="3830578" cy="271622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CBFEDE-B053-4952-9B7A-D8CC10348B96}"/>
                </a:ext>
              </a:extLst>
            </p:cNvPr>
            <p:cNvSpPr txBox="1"/>
            <p:nvPr/>
          </p:nvSpPr>
          <p:spPr>
            <a:xfrm>
              <a:off x="10156873" y="5533784"/>
              <a:ext cx="1645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(transfer fuse</a:t>
              </a:r>
              <a:r>
                <a:rPr lang="zh-CN" altLang="en-US" dirty="0"/>
                <a:t>）    </a:t>
              </a:r>
              <a:r>
                <a:rPr lang="en-US" altLang="zh-CN" dirty="0"/>
                <a:t>TF</a:t>
              </a:r>
              <a:r>
                <a:rPr lang="zh-CN" altLang="en-US" dirty="0"/>
                <a:t>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8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B0D0B5-8C65-4776-9262-D6E82D23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521603"/>
            <a:ext cx="8086725" cy="3057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8982FD-B596-4F7E-9212-C9A4430564E0}"/>
              </a:ext>
            </a:extLst>
          </p:cNvPr>
          <p:cNvSpPr/>
          <p:nvPr/>
        </p:nvSpPr>
        <p:spPr>
          <a:xfrm>
            <a:off x="6973905" y="0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2016 Fourth International Conference on 3D Vision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65A7A-C490-4C2A-9DBF-763942BD1D4D}"/>
              </a:ext>
            </a:extLst>
          </p:cNvPr>
          <p:cNvSpPr/>
          <p:nvPr/>
        </p:nvSpPr>
        <p:spPr>
          <a:xfrm>
            <a:off x="7557126" y="4473305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Dice loss </a:t>
            </a:r>
            <a:r>
              <a:rPr lang="en-US" altLang="zh-CN" sz="2400" dirty="0"/>
              <a:t>:</a:t>
            </a:r>
            <a:r>
              <a:rPr lang="zh-CN" altLang="en-US" sz="2400" dirty="0"/>
              <a:t>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F0FEF-71AF-465B-B52A-82D92427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05" y="4934970"/>
            <a:ext cx="2412755" cy="8946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0C7F29-C5E0-45BB-BF9B-AEF59A52B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30" y="3731399"/>
            <a:ext cx="4377982" cy="2294183"/>
          </a:xfrm>
          <a:prstGeom prst="rect">
            <a:avLst/>
          </a:prstGeom>
        </p:spPr>
      </p:pic>
      <p:pic>
        <p:nvPicPr>
          <p:cNvPr id="7" name="图片 6" descr="https://img-blog.csdn.net/20181006144001979?watermark/2/text/aHR0cHM6Ly9ibG9nLmNzZG4ubmV0L3UwMTQyNjQzNzM=/font/5a6L5L2T/fontsize/400/fill/I0JBQkFCMA==/dissolve/70">
            <a:extLst>
              <a:ext uri="{FF2B5EF4-FFF2-40B4-BE49-F238E27FC236}">
                <a16:creationId xmlns:a16="http://schemas.microsoft.com/office/drawing/2014/main" id="{E63611EB-4F18-488B-9EDE-E35C5873D25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4"/>
          <a:stretch/>
        </p:blipFill>
        <p:spPr bwMode="auto">
          <a:xfrm>
            <a:off x="10010110" y="5061634"/>
            <a:ext cx="731520" cy="767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38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8FCDC1-589E-4856-A39F-F137E5EAE731}"/>
              </a:ext>
            </a:extLst>
          </p:cNvPr>
          <p:cNvSpPr/>
          <p:nvPr/>
        </p:nvSpPr>
        <p:spPr>
          <a:xfrm>
            <a:off x="2759467" y="37581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人们试图直接使用</a:t>
            </a:r>
            <a:r>
              <a:rPr lang="en-US" altLang="zh-CN" dirty="0" err="1">
                <a:cs typeface="Times New Roman" panose="02020603050405020304" pitchFamily="18" charset="0"/>
              </a:rPr>
              <a:t>Dice_loss</a:t>
            </a:r>
            <a:r>
              <a:rPr lang="zh-CN" altLang="zh-CN" dirty="0"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cs typeface="Times New Roman" panose="02020603050405020304" pitchFamily="18" charset="0"/>
              </a:rPr>
              <a:t>IoU</a:t>
            </a:r>
            <a:r>
              <a:rPr lang="zh-CN" altLang="zh-CN" dirty="0">
                <a:cs typeface="Times New Roman" panose="02020603050405020304" pitchFamily="18" charset="0"/>
              </a:rPr>
              <a:t>的主要原因是最终目标是为了达到</a:t>
            </a:r>
            <a:r>
              <a:rPr lang="en-US" altLang="zh-CN" dirty="0">
                <a:cs typeface="Times New Roman" panose="02020603050405020304" pitchFamily="18" charset="0"/>
              </a:rPr>
              <a:t>IOU</a:t>
            </a:r>
            <a:r>
              <a:rPr lang="zh-CN" altLang="zh-CN" dirty="0">
                <a:cs typeface="Times New Roman" panose="02020603050405020304" pitchFamily="18" charset="0"/>
              </a:rPr>
              <a:t>的最大化，而交叉熵只是使用反向传播使其更容易达到最大化的中间过程。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D4B72A-53A2-4011-B277-AC80C0E7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94" y="848407"/>
            <a:ext cx="3555170" cy="962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EE656D-3F24-4247-9A5F-828303F3A6A5}"/>
              </a:ext>
            </a:extLst>
          </p:cNvPr>
          <p:cNvSpPr/>
          <p:nvPr/>
        </p:nvSpPr>
        <p:spPr>
          <a:xfrm>
            <a:off x="1298554" y="1139113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相对熵（</a:t>
            </a:r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KL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散度）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A0E1-A5B2-403F-9D74-D4F2BD6C8180}"/>
              </a:ext>
            </a:extLst>
          </p:cNvPr>
          <p:cNvSpPr/>
          <p:nvPr/>
        </p:nvSpPr>
        <p:spPr>
          <a:xfrm>
            <a:off x="1298554" y="25335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交叉熵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6848F-0224-4B40-8F11-EFE6B3C6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85" y="2056277"/>
            <a:ext cx="5124450" cy="13239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9CABF9-54E4-404C-83AF-5E8202522E39}"/>
              </a:ext>
            </a:extLst>
          </p:cNvPr>
          <p:cNvSpPr/>
          <p:nvPr/>
        </p:nvSpPr>
        <p:spPr>
          <a:xfrm>
            <a:off x="5905500" y="2698090"/>
            <a:ext cx="2157632" cy="76934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https://img-blog.csdn.net/20181006144049807?watermark/2/text/aHR0cHM6Ly9ibG9nLmNzZG4ubmV0L3UwMTQyNjQzNzM=/font/5a6L5L2T/fontsize/400/fill/I0JBQkFCMA==/dissolve/70">
            <a:extLst>
              <a:ext uri="{FF2B5EF4-FFF2-40B4-BE49-F238E27FC236}">
                <a16:creationId xmlns:a16="http://schemas.microsoft.com/office/drawing/2014/main" id="{21675FBF-7D19-4C34-93A7-D5395012F2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64" y="5042072"/>
            <a:ext cx="2286001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img-blog.csdn.net/20181006144001979?watermark/2/text/aHR0cHM6Ly9ibG9nLmNzZG4ubmV0L3UwMTQyNjQzNzM=/font/5a6L5L2T/fontsize/400/fill/I0JBQkFCMA==/dissolve/70">
            <a:extLst>
              <a:ext uri="{FF2B5EF4-FFF2-40B4-BE49-F238E27FC236}">
                <a16:creationId xmlns:a16="http://schemas.microsoft.com/office/drawing/2014/main" id="{B6498C72-CC87-45A8-B76F-E5C99E209A2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4"/>
          <a:stretch/>
        </p:blipFill>
        <p:spPr bwMode="auto">
          <a:xfrm>
            <a:off x="5075947" y="5197450"/>
            <a:ext cx="731520" cy="76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https://img-blog.csdn.net/2018100614394469?watermark/2/text/aHR0cHM6Ly9ibG9nLmNzZG4ubmV0L3UwMTQyNjQzNzM=/font/5a6L5L2T/fontsize/400/fill/I0JBQkFCMA==/dissolve/70">
            <a:extLst>
              <a:ext uri="{FF2B5EF4-FFF2-40B4-BE49-F238E27FC236}">
                <a16:creationId xmlns:a16="http://schemas.microsoft.com/office/drawing/2014/main" id="{DD8098A6-43D0-492B-AB02-C8D3C1D317A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41" y="5197450"/>
            <a:ext cx="934719" cy="767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F49195-6D3C-4F03-8851-5BF16455C37A}"/>
              </a:ext>
            </a:extLst>
          </p:cNvPr>
          <p:cNvSpPr txBox="1"/>
          <p:nvPr/>
        </p:nvSpPr>
        <p:spPr>
          <a:xfrm>
            <a:off x="4615149" y="5396760"/>
            <a:ext cx="58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34749DB-5599-4852-8A16-7265CCBBB886}"/>
              </a:ext>
            </a:extLst>
          </p:cNvPr>
          <p:cNvSpPr/>
          <p:nvPr/>
        </p:nvSpPr>
        <p:spPr>
          <a:xfrm>
            <a:off x="5973883" y="5624410"/>
            <a:ext cx="1066800" cy="14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AA4A96-4114-4E03-84EF-D5AA9593FAFD}"/>
              </a:ext>
            </a:extLst>
          </p:cNvPr>
          <p:cNvSpPr txBox="1"/>
          <p:nvPr/>
        </p:nvSpPr>
        <p:spPr>
          <a:xfrm>
            <a:off x="5973883" y="519745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求梯度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DCEEAE-1A26-43A1-BAF9-BD044632A2A5}"/>
              </a:ext>
            </a:extLst>
          </p:cNvPr>
          <p:cNvSpPr/>
          <p:nvPr/>
        </p:nvSpPr>
        <p:spPr>
          <a:xfrm>
            <a:off x="607753" y="5327405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Dice_loss</a:t>
            </a:r>
            <a:r>
              <a:rPr lang="zh-CN" altLang="zh-CN" dirty="0">
                <a:cs typeface="Times New Roman" panose="02020603050405020304" pitchFamily="18" charset="0"/>
              </a:rPr>
              <a:t>训练不稳定</a:t>
            </a:r>
            <a:r>
              <a:rPr lang="zh-CN" altLang="en-US" dirty="0">
                <a:cs typeface="Times New Roman" panose="02020603050405020304" pitchFamily="18" charset="0"/>
              </a:rPr>
              <a:t>问题：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59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B33C54B-6358-44D4-8D18-3DF8C1D9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2291"/>
              </p:ext>
            </p:extLst>
          </p:nvPr>
        </p:nvGraphicFramePr>
        <p:xfrm>
          <a:off x="1316101" y="2196596"/>
          <a:ext cx="8970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9">
                  <a:extLst>
                    <a:ext uri="{9D8B030D-6E8A-4147-A177-3AD203B41FA5}">
                      <a16:colId xmlns:a16="http://schemas.microsoft.com/office/drawing/2014/main" val="254605045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60146119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8991306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6764049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936805262"/>
                    </a:ext>
                  </a:extLst>
                </a:gridCol>
                <a:gridCol w="1012279">
                  <a:extLst>
                    <a:ext uri="{9D8B030D-6E8A-4147-A177-3AD203B41FA5}">
                      <a16:colId xmlns:a16="http://schemas.microsoft.com/office/drawing/2014/main" val="1639547695"/>
                    </a:ext>
                  </a:extLst>
                </a:gridCol>
                <a:gridCol w="1032421">
                  <a:extLst>
                    <a:ext uri="{9D8B030D-6E8A-4147-A177-3AD203B41FA5}">
                      <a16:colId xmlns:a16="http://schemas.microsoft.com/office/drawing/2014/main" val="385318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0.9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0.1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0.8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0.7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(0.6,0.4)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(0.5,0.5)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(0.4,0.6)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2430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2E9588A-8CE7-435A-BED0-7E7DC9D12C0C}"/>
              </a:ext>
            </a:extLst>
          </p:cNvPr>
          <p:cNvSpPr/>
          <p:nvPr/>
        </p:nvSpPr>
        <p:spPr>
          <a:xfrm>
            <a:off x="4908443" y="1401661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TCB</a:t>
            </a:r>
            <a:r>
              <a:rPr lang="zh-CN" altLang="en-US" dirty="0"/>
              <a:t>连接</a:t>
            </a:r>
            <a:r>
              <a:rPr lang="en-US" altLang="zh-CN" dirty="0"/>
              <a:t>+</a:t>
            </a:r>
            <a:r>
              <a:rPr lang="en-US" altLang="zh-CN" dirty="0" err="1"/>
              <a:t>Dice_loss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7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54830B-9100-4F15-A555-AC290001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3" y="510877"/>
            <a:ext cx="2935288" cy="2900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2A3CAA-B9F9-4B2E-AD57-A4F64808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56" y="510877"/>
            <a:ext cx="2935288" cy="29181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EC48D0-A576-46E7-83FD-DD78A1ACE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12" y="3429000"/>
            <a:ext cx="2788443" cy="2772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5CC15A-9AE8-4AEC-AF18-6395327A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355" y="3411427"/>
            <a:ext cx="2935288" cy="2772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4FF9BF-708C-4B00-A436-D9D5F7BE3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643" y="3429000"/>
            <a:ext cx="2754468" cy="2754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3FBDE3-67A5-4E48-AC3E-5832DE1CC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643" y="510877"/>
            <a:ext cx="2788443" cy="29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BCF246-6BB3-41DD-87E4-236B12495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96020"/>
              </p:ext>
            </p:extLst>
          </p:nvPr>
        </p:nvGraphicFramePr>
        <p:xfrm>
          <a:off x="3025335" y="3074433"/>
          <a:ext cx="5691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6050450"/>
                    </a:ext>
                  </a:extLst>
                </a:gridCol>
                <a:gridCol w="1675618">
                  <a:extLst>
                    <a:ext uri="{9D8B030D-6E8A-4147-A177-3AD203B41FA5}">
                      <a16:colId xmlns:a16="http://schemas.microsoft.com/office/drawing/2014/main" val="3960146119"/>
                    </a:ext>
                  </a:extLst>
                </a:gridCol>
                <a:gridCol w="1983545">
                  <a:extLst>
                    <a:ext uri="{9D8B030D-6E8A-4147-A177-3AD203B41FA5}">
                      <a16:colId xmlns:a16="http://schemas.microsoft.com/office/drawing/2014/main" val="289913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Fuse</a:t>
                      </a:r>
                      <a:r>
                        <a:rPr lang="zh-CN" altLang="en-US" dirty="0"/>
                        <a:t>融合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TCB</a:t>
                      </a:r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243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84F905E-23B3-439F-A683-C19E674AF95A}"/>
              </a:ext>
            </a:extLst>
          </p:cNvPr>
          <p:cNvSpPr/>
          <p:nvPr/>
        </p:nvSpPr>
        <p:spPr>
          <a:xfrm>
            <a:off x="4135618" y="2034513"/>
            <a:ext cx="1735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0.924    0.696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0.935    0.7136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E557CC-E922-4036-BC97-14BDAA7B397C}"/>
              </a:ext>
            </a:extLst>
          </p:cNvPr>
          <p:cNvSpPr/>
          <p:nvPr/>
        </p:nvSpPr>
        <p:spPr>
          <a:xfrm>
            <a:off x="6096000" y="2034513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0.928   </a:t>
            </a:r>
            <a:r>
              <a:rPr lang="zh-CN" altLang="en-US" dirty="0"/>
              <a:t>0.6902</a:t>
            </a:r>
            <a:endParaRPr lang="en-US" altLang="zh-CN" dirty="0"/>
          </a:p>
          <a:p>
            <a:r>
              <a:rPr lang="en-US" altLang="zh-CN" dirty="0"/>
              <a:t>0.930   0.7032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614A7C-28D9-4AA3-8CCC-580339E38A41}"/>
              </a:ext>
            </a:extLst>
          </p:cNvPr>
          <p:cNvSpPr/>
          <p:nvPr/>
        </p:nvSpPr>
        <p:spPr>
          <a:xfrm>
            <a:off x="4135618" y="168723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Miou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24C6B-EB03-4F61-9524-5714197F43F1}"/>
              </a:ext>
            </a:extLst>
          </p:cNvPr>
          <p:cNvSpPr/>
          <p:nvPr/>
        </p:nvSpPr>
        <p:spPr>
          <a:xfrm>
            <a:off x="6096000" y="166518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Miou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999C72-B7BE-4673-AF2A-1DF36900313A}"/>
              </a:ext>
            </a:extLst>
          </p:cNvPr>
          <p:cNvSpPr/>
          <p:nvPr/>
        </p:nvSpPr>
        <p:spPr>
          <a:xfrm>
            <a:off x="5056725" y="1687231"/>
            <a:ext cx="617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ACC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1516F7-71D4-4C72-B5D1-EED5FCE676BC}"/>
              </a:ext>
            </a:extLst>
          </p:cNvPr>
          <p:cNvSpPr/>
          <p:nvPr/>
        </p:nvSpPr>
        <p:spPr>
          <a:xfrm>
            <a:off x="7017107" y="168723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7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150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对比实验 0 验证红外信息有效性 </dc:title>
  <dc:creator>meng kang</dc:creator>
  <cp:lastModifiedBy>meng kang</cp:lastModifiedBy>
  <cp:revision>94</cp:revision>
  <dcterms:created xsi:type="dcterms:W3CDTF">2019-05-06T01:06:12Z</dcterms:created>
  <dcterms:modified xsi:type="dcterms:W3CDTF">2019-06-05T06:01:14Z</dcterms:modified>
</cp:coreProperties>
</file>