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04" r:id="rId3"/>
    <p:sldId id="307" r:id="rId4"/>
    <p:sldId id="305" r:id="rId5"/>
    <p:sldId id="308" r:id="rId6"/>
    <p:sldId id="309" r:id="rId7"/>
    <p:sldId id="310" r:id="rId8"/>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p15="http://schemas.microsoft.com/office/powerpoint/2012/main">
        <p15:guide id="1" orient="horz" pos="2139">
          <p15:clr>
            <a:srgbClr val="A4A3A4"/>
          </p15:clr>
        </p15:guide>
        <p15:guide id="2" pos="2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90" d="100"/>
          <a:sy n="90" d="100"/>
        </p:scale>
        <p:origin x="528" y="102"/>
      </p:cViewPr>
      <p:guideLst>
        <p:guide orient="horz" pos="2139"/>
        <p:guide pos="297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pPr fontAlgn="auto"/>
              <a:t>2019/6/13</a:t>
            </a:fld>
            <a:endParaRPr lang="zh-CN" altLang="en-US" strike="noStrike" noProof="1"/>
          </a:p>
        </p:txBody>
      </p:sp>
      <p:sp>
        <p:nvSpPr>
          <p:cNvPr id="2052"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pPr fontAlgn="auto"/>
              <a:t>‹#›</a:t>
            </a:fld>
            <a:endParaRPr lang="zh-CN" altLang="en-US" strike="noStrike" noProof="1"/>
          </a:p>
        </p:txBody>
      </p:sp>
    </p:spTree>
    <p:extLst>
      <p:ext uri="{BB962C8B-B14F-4D97-AF65-F5344CB8AC3E}">
        <p14:creationId xmlns:p14="http://schemas.microsoft.com/office/powerpoint/2010/main" val="33698200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6_Image Layouts">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545431"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5" name="Picture Placeholder 7"/>
          <p:cNvSpPr>
            <a:spLocks noGrp="1"/>
          </p:cNvSpPr>
          <p:nvPr>
            <p:ph type="pic" sz="quarter" idx="30" hasCustomPrompt="1"/>
          </p:nvPr>
        </p:nvSpPr>
        <p:spPr>
          <a:xfrm>
            <a:off x="3355717"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89" name="Picture Placeholder 7"/>
          <p:cNvSpPr>
            <a:spLocks noGrp="1"/>
          </p:cNvSpPr>
          <p:nvPr>
            <p:ph type="pic" sz="quarter" idx="34" hasCustomPrompt="1"/>
          </p:nvPr>
        </p:nvSpPr>
        <p:spPr>
          <a:xfrm>
            <a:off x="6166004"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94" name="Picture Placeholder 7"/>
          <p:cNvSpPr>
            <a:spLocks noGrp="1"/>
          </p:cNvSpPr>
          <p:nvPr>
            <p:ph type="pic" sz="quarter" idx="38" hasCustomPrompt="1"/>
          </p:nvPr>
        </p:nvSpPr>
        <p:spPr>
          <a:xfrm>
            <a:off x="8976289"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99373" y="5147305"/>
            <a:ext cx="2004485" cy="1015663"/>
          </a:xfrm>
          <a:prstGeom prst="rect">
            <a:avLst/>
          </a:prstGeom>
          <a:noFill/>
        </p:spPr>
        <p:txBody>
          <a:bodyPr wrap="square" rtlCol="0">
            <a:spAutoFit/>
          </a:bodyPr>
          <a:lstStyle/>
          <a:p>
            <a:pPr algn="ctr" fontAlgn="auto"/>
            <a:r>
              <a:rPr lang="zh-CN" altLang="en-US" sz="2000" noProof="1">
                <a:solidFill>
                  <a:schemeClr val="tx1">
                    <a:lumMod val="75000"/>
                    <a:lumOff val="25000"/>
                  </a:schemeClr>
                </a:solidFill>
                <a:latin typeface="宋体" pitchFamily="2" charset="-122"/>
              </a:rPr>
              <a:t>蓝 鑫</a:t>
            </a:r>
            <a:endParaRPr lang="en-US" altLang="zh-CN" sz="2000" noProof="1">
              <a:solidFill>
                <a:schemeClr val="tx1">
                  <a:lumMod val="75000"/>
                  <a:lumOff val="25000"/>
                </a:schemeClr>
              </a:solidFill>
              <a:latin typeface="宋体" pitchFamily="2" charset="-122"/>
            </a:endParaRPr>
          </a:p>
          <a:p>
            <a:pPr algn="ctr" fontAlgn="auto"/>
            <a:r>
              <a:rPr lang="en-US" altLang="zh-CN" sz="2000" noProof="1">
                <a:solidFill>
                  <a:schemeClr val="tx1">
                    <a:lumMod val="75000"/>
                    <a:lumOff val="25000"/>
                  </a:schemeClr>
                </a:solidFill>
                <a:latin typeface="宋体" pitchFamily="2" charset="-122"/>
              </a:rPr>
              <a:t>2019</a:t>
            </a:r>
            <a:r>
              <a:rPr lang="zh-CN" altLang="en-US" sz="2000" noProof="1">
                <a:solidFill>
                  <a:schemeClr val="tx1">
                    <a:lumMod val="75000"/>
                    <a:lumOff val="25000"/>
                  </a:schemeClr>
                </a:solidFill>
                <a:latin typeface="宋体" pitchFamily="2" charset="-122"/>
              </a:rPr>
              <a:t>年</a:t>
            </a:r>
            <a:r>
              <a:rPr lang="en-US" altLang="zh-CN" sz="2000" noProof="1">
                <a:solidFill>
                  <a:schemeClr val="tx1">
                    <a:lumMod val="75000"/>
                    <a:lumOff val="25000"/>
                  </a:schemeClr>
                </a:solidFill>
                <a:latin typeface="宋体" pitchFamily="2" charset="-122"/>
              </a:rPr>
              <a:t>6</a:t>
            </a:r>
            <a:r>
              <a:rPr lang="zh-CN" altLang="en-US" sz="2000" noProof="1">
                <a:solidFill>
                  <a:schemeClr val="tx1">
                    <a:lumMod val="75000"/>
                    <a:lumOff val="25000"/>
                  </a:schemeClr>
                </a:solidFill>
                <a:latin typeface="宋体" pitchFamily="2" charset="-122"/>
              </a:rPr>
              <a:t>月</a:t>
            </a:r>
            <a:r>
              <a:rPr lang="en-US" altLang="zh-CN" sz="2000" noProof="1">
                <a:solidFill>
                  <a:schemeClr val="tx1">
                    <a:lumMod val="75000"/>
                    <a:lumOff val="25000"/>
                  </a:schemeClr>
                </a:solidFill>
                <a:latin typeface="宋体" pitchFamily="2" charset="-122"/>
              </a:rPr>
              <a:t>13</a:t>
            </a:r>
            <a:r>
              <a:rPr lang="zh-CN" altLang="en-US" sz="2000" noProof="1">
                <a:solidFill>
                  <a:schemeClr val="tx1">
                    <a:lumMod val="75000"/>
                    <a:lumOff val="25000"/>
                  </a:schemeClr>
                </a:solidFill>
                <a:latin typeface="宋体" pitchFamily="2" charset="-122"/>
              </a:rPr>
              <a:t>日</a:t>
            </a:r>
          </a:p>
          <a:p>
            <a:pPr fontAlgn="auto"/>
            <a:endParaRPr lang="zh-CN" altLang="en-US" sz="2000" noProof="1">
              <a:solidFill>
                <a:schemeClr val="tx1">
                  <a:lumMod val="75000"/>
                  <a:lumOff val="25000"/>
                </a:schemeClr>
              </a:solidFill>
              <a:latin typeface="宋体" pitchFamily="2" charset="-122"/>
            </a:endParaRPr>
          </a:p>
        </p:txBody>
      </p:sp>
      <p:sp>
        <p:nvSpPr>
          <p:cNvPr id="3" name="文本框 2"/>
          <p:cNvSpPr txBox="1"/>
          <p:nvPr/>
        </p:nvSpPr>
        <p:spPr>
          <a:xfrm>
            <a:off x="4070636" y="2426894"/>
            <a:ext cx="3945311" cy="1015663"/>
          </a:xfrm>
          <a:prstGeom prst="rect">
            <a:avLst/>
          </a:prstGeom>
          <a:noFill/>
        </p:spPr>
        <p:txBody>
          <a:bodyPr wrap="none" rtlCol="0">
            <a:spAutoFit/>
          </a:bodyPr>
          <a:lstStyle/>
          <a:p>
            <a:r>
              <a:rPr lang="zh-CN" altLang="en-US" sz="6000" dirty="0">
                <a:solidFill>
                  <a:schemeClr val="tx1">
                    <a:lumMod val="75000"/>
                    <a:lumOff val="25000"/>
                  </a:schemeClr>
                </a:solidFill>
                <a:latin typeface="微软雅黑" panose="020B0503020204020204" charset="-122"/>
                <a:ea typeface="微软雅黑" panose="020B0503020204020204" charset="-122"/>
              </a:rPr>
              <a:t>组 会 报 告</a:t>
            </a:r>
            <a:endParaRPr lang="en-US" altLang="zh-CN" sz="60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p:sp>
        <p:nvSpPr>
          <p:cNvPr id="8" name="矩形 7"/>
          <p:cNvSpPr/>
          <p:nvPr/>
        </p:nvSpPr>
        <p:spPr>
          <a:xfrm>
            <a:off x="1651044" y="5318435"/>
            <a:ext cx="8605830" cy="1218026"/>
          </a:xfrm>
          <a:prstGeom prst="rect">
            <a:avLst/>
          </a:prstGeom>
        </p:spPr>
        <p:txBody>
          <a:bodyPr wrap="square">
            <a:spAutoFit/>
          </a:bodyPr>
          <a:lstStyle/>
          <a:p>
            <a:pPr>
              <a:lnSpc>
                <a:spcPct val="125000"/>
              </a:lnSpc>
            </a:pPr>
            <a:r>
              <a:rPr lang="zh-CN" altLang="en-US" sz="2000" dirty="0"/>
              <a:t>取任意形状的超像素作为图的节点，空间近邻关系作为无向图的边。</a:t>
            </a:r>
            <a:endParaRPr lang="en-US" altLang="zh-CN" sz="2000" dirty="0"/>
          </a:p>
          <a:p>
            <a:pPr>
              <a:lnSpc>
                <a:spcPct val="125000"/>
              </a:lnSpc>
            </a:pPr>
            <a:r>
              <a:rPr lang="zh-CN" altLang="en-US" sz="2000" dirty="0"/>
              <a:t>从一个自适应超像素起点沿着自适应拓扑图，像所有超像素点传播信息。</a:t>
            </a:r>
            <a:endParaRPr lang="en-US" altLang="zh-CN" sz="2000" dirty="0"/>
          </a:p>
          <a:p>
            <a:pPr>
              <a:lnSpc>
                <a:spcPct val="125000"/>
              </a:lnSpc>
            </a:pPr>
            <a:r>
              <a:rPr lang="zh-CN" altLang="en-US" sz="2000" dirty="0"/>
              <a:t>提出自信驱动机制更新所有节点的特征。</a:t>
            </a:r>
            <a:endParaRPr lang="en-US" altLang="zh-CN" sz="2000" dirty="0"/>
          </a:p>
        </p:txBody>
      </p:sp>
      <p:pic>
        <p:nvPicPr>
          <p:cNvPr id="3" name="图片 2">
            <a:extLst>
              <a:ext uri="{FF2B5EF4-FFF2-40B4-BE49-F238E27FC236}">
                <a16:creationId xmlns:a16="http://schemas.microsoft.com/office/drawing/2014/main" id="{F84A3098-88BE-4267-8714-1BD8742A0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467" y="853122"/>
            <a:ext cx="6780574" cy="4489551"/>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p:pic>
        <p:nvPicPr>
          <p:cNvPr id="4" name="图片 3">
            <a:extLst>
              <a:ext uri="{FF2B5EF4-FFF2-40B4-BE49-F238E27FC236}">
                <a16:creationId xmlns:a16="http://schemas.microsoft.com/office/drawing/2014/main" id="{0887C83A-014B-46AD-96C4-9B7AD6380653}"/>
              </a:ext>
            </a:extLst>
          </p:cNvPr>
          <p:cNvPicPr>
            <a:picLocks noChangeAspect="1"/>
          </p:cNvPicPr>
          <p:nvPr/>
        </p:nvPicPr>
        <p:blipFill rotWithShape="1">
          <a:blip r:embed="rId2">
            <a:extLst>
              <a:ext uri="{28A0092B-C50C-407E-A947-70E740481C1C}">
                <a14:useLocalDpi xmlns:a14="http://schemas.microsoft.com/office/drawing/2010/main" val="0"/>
              </a:ext>
            </a:extLst>
          </a:blip>
          <a:srcRect b="16470"/>
          <a:stretch/>
        </p:blipFill>
        <p:spPr>
          <a:xfrm>
            <a:off x="1675294" y="911601"/>
            <a:ext cx="8841411" cy="3530161"/>
          </a:xfrm>
          <a:prstGeom prst="rect">
            <a:avLst/>
          </a:prstGeom>
        </p:spPr>
      </p:pic>
      <p:sp>
        <p:nvSpPr>
          <p:cNvPr id="9" name="矩形 8">
            <a:extLst>
              <a:ext uri="{FF2B5EF4-FFF2-40B4-BE49-F238E27FC236}">
                <a16:creationId xmlns:a16="http://schemas.microsoft.com/office/drawing/2014/main" id="{02527CC6-7833-4A18-AC7E-1EE8A8CAC8B1}"/>
              </a:ext>
            </a:extLst>
          </p:cNvPr>
          <p:cNvSpPr/>
          <p:nvPr/>
        </p:nvSpPr>
        <p:spPr>
          <a:xfrm>
            <a:off x="1527544" y="4956927"/>
            <a:ext cx="9800221" cy="828304"/>
          </a:xfrm>
          <a:prstGeom prst="rect">
            <a:avLst/>
          </a:prstGeom>
        </p:spPr>
        <p:txBody>
          <a:bodyPr wrap="square">
            <a:spAutoFit/>
          </a:bodyPr>
          <a:lstStyle/>
          <a:p>
            <a:pPr>
              <a:lnSpc>
                <a:spcPct val="125000"/>
              </a:lnSpc>
            </a:pPr>
            <a:r>
              <a:rPr lang="en-US" altLang="zh-CN" sz="2000" dirty="0"/>
              <a:t>Graph Construction:</a:t>
            </a:r>
          </a:p>
          <a:p>
            <a:pPr>
              <a:lnSpc>
                <a:spcPct val="125000"/>
              </a:lnSpc>
            </a:pPr>
            <a:r>
              <a:rPr lang="zh-CN" altLang="en-US" sz="2000" dirty="0"/>
              <a:t>使用 </a:t>
            </a:r>
            <a:r>
              <a:rPr lang="en-US" altLang="zh-CN" sz="2000" dirty="0"/>
              <a:t>SLIC </a:t>
            </a:r>
            <a:r>
              <a:rPr lang="zh-CN" altLang="en-US" sz="2000" dirty="0"/>
              <a:t>算法获得超像素，每个超像素作为节点，边连接空间相邻的两个超像素。</a:t>
            </a:r>
            <a:endParaRPr lang="en-US" altLang="zh-CN" sz="2000" dirty="0"/>
          </a:p>
        </p:txBody>
      </p:sp>
      <p:sp>
        <p:nvSpPr>
          <p:cNvPr id="2" name="矩形 1">
            <a:extLst>
              <a:ext uri="{FF2B5EF4-FFF2-40B4-BE49-F238E27FC236}">
                <a16:creationId xmlns:a16="http://schemas.microsoft.com/office/drawing/2014/main" id="{AF70363A-AACC-4B4E-9C8D-2DFE393D01B4}"/>
              </a:ext>
            </a:extLst>
          </p:cNvPr>
          <p:cNvSpPr/>
          <p:nvPr/>
        </p:nvSpPr>
        <p:spPr>
          <a:xfrm>
            <a:off x="2551814" y="3264195"/>
            <a:ext cx="2445488" cy="11775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3004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p:pic>
        <p:nvPicPr>
          <p:cNvPr id="4" name="图片 3">
            <a:extLst>
              <a:ext uri="{FF2B5EF4-FFF2-40B4-BE49-F238E27FC236}">
                <a16:creationId xmlns:a16="http://schemas.microsoft.com/office/drawing/2014/main" id="{0887C83A-014B-46AD-96C4-9B7AD6380653}"/>
              </a:ext>
            </a:extLst>
          </p:cNvPr>
          <p:cNvPicPr>
            <a:picLocks noChangeAspect="1"/>
          </p:cNvPicPr>
          <p:nvPr/>
        </p:nvPicPr>
        <p:blipFill rotWithShape="1">
          <a:blip r:embed="rId2">
            <a:extLst>
              <a:ext uri="{28A0092B-C50C-407E-A947-70E740481C1C}">
                <a14:useLocalDpi xmlns:a14="http://schemas.microsoft.com/office/drawing/2010/main" val="0"/>
              </a:ext>
            </a:extLst>
          </a:blip>
          <a:srcRect b="16470"/>
          <a:stretch/>
        </p:blipFill>
        <p:spPr>
          <a:xfrm>
            <a:off x="1675294" y="911601"/>
            <a:ext cx="8841411" cy="3530161"/>
          </a:xfrm>
          <a:prstGeom prst="rect">
            <a:avLst/>
          </a:prstGeom>
        </p:spPr>
      </p:pic>
      <p:sp>
        <p:nvSpPr>
          <p:cNvPr id="9" name="矩形 8">
            <a:extLst>
              <a:ext uri="{FF2B5EF4-FFF2-40B4-BE49-F238E27FC236}">
                <a16:creationId xmlns:a16="http://schemas.microsoft.com/office/drawing/2014/main" id="{02527CC6-7833-4A18-AC7E-1EE8A8CAC8B1}"/>
              </a:ext>
            </a:extLst>
          </p:cNvPr>
          <p:cNvSpPr/>
          <p:nvPr/>
        </p:nvSpPr>
        <p:spPr>
          <a:xfrm>
            <a:off x="1201480" y="4592573"/>
            <a:ext cx="10349570" cy="1987467"/>
          </a:xfrm>
          <a:prstGeom prst="rect">
            <a:avLst/>
          </a:prstGeom>
        </p:spPr>
        <p:txBody>
          <a:bodyPr wrap="square">
            <a:spAutoFit/>
          </a:bodyPr>
          <a:lstStyle/>
          <a:p>
            <a:pPr>
              <a:lnSpc>
                <a:spcPct val="125000"/>
              </a:lnSpc>
            </a:pPr>
            <a:r>
              <a:rPr lang="en-US" altLang="zh-CN" sz="2000" dirty="0"/>
              <a:t>Graph LSTM: Confidence-driven Scheme</a:t>
            </a:r>
          </a:p>
          <a:p>
            <a:pPr>
              <a:lnSpc>
                <a:spcPct val="125000"/>
              </a:lnSpc>
            </a:pPr>
            <a:r>
              <a:rPr lang="zh-CN" altLang="en-US" sz="2000" dirty="0"/>
              <a:t>使用自信驱动搜索。对超像素包含的像素的自信取平均得到每个超像素对标签的自信。</a:t>
            </a:r>
            <a:endParaRPr lang="en-US" altLang="zh-CN" sz="2000" dirty="0"/>
          </a:p>
          <a:p>
            <a:pPr>
              <a:lnSpc>
                <a:spcPct val="125000"/>
              </a:lnSpc>
            </a:pPr>
            <a:r>
              <a:rPr lang="zh-CN" altLang="en-US" sz="2000" dirty="0"/>
              <a:t>在所有前景超像素中，节点更新序列可以通过对所有超像素节点根据其所分配标签的自信进行排序来确定。</a:t>
            </a:r>
            <a:endParaRPr lang="en-US" altLang="zh-CN" sz="2000" dirty="0"/>
          </a:p>
          <a:p>
            <a:pPr>
              <a:lnSpc>
                <a:spcPct val="125000"/>
              </a:lnSpc>
            </a:pPr>
            <a:r>
              <a:rPr lang="zh-CN" altLang="en-US" sz="2000" dirty="0"/>
              <a:t>每个节点受到前一个状态和邻近节点状态的影响。</a:t>
            </a:r>
            <a:endParaRPr lang="en-US" altLang="zh-CN" sz="2000" dirty="0"/>
          </a:p>
        </p:txBody>
      </p:sp>
      <p:sp>
        <p:nvSpPr>
          <p:cNvPr id="10" name="矩形 9">
            <a:extLst>
              <a:ext uri="{FF2B5EF4-FFF2-40B4-BE49-F238E27FC236}">
                <a16:creationId xmlns:a16="http://schemas.microsoft.com/office/drawing/2014/main" id="{EB439F3D-C82A-4AD8-AD2F-833C6B2BDAF5}"/>
              </a:ext>
            </a:extLst>
          </p:cNvPr>
          <p:cNvSpPr/>
          <p:nvPr/>
        </p:nvSpPr>
        <p:spPr>
          <a:xfrm>
            <a:off x="4873255" y="956497"/>
            <a:ext cx="2445488" cy="18292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46150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p:pic>
        <p:nvPicPr>
          <p:cNvPr id="4" name="图片 3">
            <a:extLst>
              <a:ext uri="{FF2B5EF4-FFF2-40B4-BE49-F238E27FC236}">
                <a16:creationId xmlns:a16="http://schemas.microsoft.com/office/drawing/2014/main" id="{0887C83A-014B-46AD-96C4-9B7AD6380653}"/>
              </a:ext>
            </a:extLst>
          </p:cNvPr>
          <p:cNvPicPr>
            <a:picLocks noChangeAspect="1"/>
          </p:cNvPicPr>
          <p:nvPr/>
        </p:nvPicPr>
        <p:blipFill rotWithShape="1">
          <a:blip r:embed="rId2">
            <a:extLst>
              <a:ext uri="{28A0092B-C50C-407E-A947-70E740481C1C}">
                <a14:useLocalDpi xmlns:a14="http://schemas.microsoft.com/office/drawing/2010/main" val="0"/>
              </a:ext>
            </a:extLst>
          </a:blip>
          <a:srcRect b="16470"/>
          <a:stretch/>
        </p:blipFill>
        <p:spPr>
          <a:xfrm>
            <a:off x="1675294" y="911601"/>
            <a:ext cx="8841411" cy="3530161"/>
          </a:xfrm>
          <a:prstGeom prst="rect">
            <a:avLst/>
          </a:prstGeom>
        </p:spPr>
      </p:pic>
      <p:sp>
        <p:nvSpPr>
          <p:cNvPr id="9" name="矩形 8">
            <a:extLst>
              <a:ext uri="{FF2B5EF4-FFF2-40B4-BE49-F238E27FC236}">
                <a16:creationId xmlns:a16="http://schemas.microsoft.com/office/drawing/2014/main" id="{02527CC6-7833-4A18-AC7E-1EE8A8CAC8B1}"/>
              </a:ext>
            </a:extLst>
          </p:cNvPr>
          <p:cNvSpPr/>
          <p:nvPr/>
        </p:nvSpPr>
        <p:spPr>
          <a:xfrm>
            <a:off x="1201480" y="4592573"/>
            <a:ext cx="10349570" cy="1597745"/>
          </a:xfrm>
          <a:prstGeom prst="rect">
            <a:avLst/>
          </a:prstGeom>
        </p:spPr>
        <p:txBody>
          <a:bodyPr wrap="square">
            <a:spAutoFit/>
          </a:bodyPr>
          <a:lstStyle/>
          <a:p>
            <a:pPr>
              <a:lnSpc>
                <a:spcPct val="125000"/>
              </a:lnSpc>
            </a:pPr>
            <a:r>
              <a:rPr lang="en-US" altLang="zh-CN" sz="2000" dirty="0"/>
              <a:t>Graph LSTM: Averaged Hidden States for Neighboring Nodes</a:t>
            </a:r>
          </a:p>
          <a:p>
            <a:pPr>
              <a:lnSpc>
                <a:spcPct val="125000"/>
              </a:lnSpc>
            </a:pPr>
            <a:endParaRPr lang="en-US" altLang="zh-CN" sz="2000" dirty="0"/>
          </a:p>
          <a:p>
            <a:pPr>
              <a:lnSpc>
                <a:spcPct val="125000"/>
              </a:lnSpc>
            </a:pPr>
            <a:endParaRPr lang="en-US" altLang="zh-CN" sz="2000" dirty="0"/>
          </a:p>
          <a:p>
            <a:pPr>
              <a:lnSpc>
                <a:spcPct val="125000"/>
              </a:lnSpc>
            </a:pPr>
            <a:r>
              <a:rPr lang="zh-CN" altLang="en-US" sz="2000" dirty="0"/>
              <a:t>近邻节点更新程度不同，因此使用 </a:t>
            </a:r>
            <a:r>
              <a:rPr lang="en-US" altLang="zh-CN" sz="2000" dirty="0"/>
              <a:t>q </a:t>
            </a:r>
            <a:r>
              <a:rPr lang="zh-CN" altLang="en-US" sz="2000" dirty="0"/>
              <a:t>来标识节点是否已更新。</a:t>
            </a:r>
            <a:endParaRPr lang="en-US" altLang="zh-CN" sz="2000" dirty="0"/>
          </a:p>
        </p:txBody>
      </p:sp>
      <p:sp>
        <p:nvSpPr>
          <p:cNvPr id="10" name="矩形 9">
            <a:extLst>
              <a:ext uri="{FF2B5EF4-FFF2-40B4-BE49-F238E27FC236}">
                <a16:creationId xmlns:a16="http://schemas.microsoft.com/office/drawing/2014/main" id="{EB439F3D-C82A-4AD8-AD2F-833C6B2BDAF5}"/>
              </a:ext>
            </a:extLst>
          </p:cNvPr>
          <p:cNvSpPr/>
          <p:nvPr/>
        </p:nvSpPr>
        <p:spPr>
          <a:xfrm>
            <a:off x="5245394" y="2144405"/>
            <a:ext cx="1627886" cy="63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85A1084-BAFF-4FFD-BE13-0B323A82EB5C}"/>
              </a:ext>
            </a:extLst>
          </p:cNvPr>
          <p:cNvSpPr txBox="1"/>
          <p:nvPr/>
        </p:nvSpPr>
        <p:spPr>
          <a:xfrm>
            <a:off x="7499496" y="1222744"/>
            <a:ext cx="3643425" cy="923330"/>
          </a:xfrm>
          <a:prstGeom prst="rect">
            <a:avLst/>
          </a:prstGeom>
          <a:noFill/>
        </p:spPr>
        <p:txBody>
          <a:bodyPr wrap="square" rtlCol="0">
            <a:spAutoFit/>
          </a:bodyPr>
          <a:lstStyle/>
          <a:p>
            <a:r>
              <a:rPr lang="en-US" altLang="zh-CN" dirty="0"/>
              <a:t>Graph LSTM </a:t>
            </a:r>
            <a:r>
              <a:rPr lang="zh-CN" altLang="en-US" dirty="0"/>
              <a:t>输入为节点的输入状态 </a:t>
            </a:r>
            <a:r>
              <a:rPr lang="en-US" altLang="zh-CN" dirty="0"/>
              <a:t>f</a:t>
            </a:r>
            <a:r>
              <a:rPr lang="zh-CN" altLang="en-US" dirty="0"/>
              <a:t>，前一个隐藏状态 </a:t>
            </a:r>
            <a:r>
              <a:rPr lang="en-US" altLang="zh-CN" dirty="0"/>
              <a:t>h </a:t>
            </a:r>
            <a:r>
              <a:rPr lang="zh-CN" altLang="en-US" dirty="0"/>
              <a:t>和记忆状态 </a:t>
            </a:r>
            <a:r>
              <a:rPr lang="en-US" altLang="zh-CN" dirty="0"/>
              <a:t>m</a:t>
            </a:r>
            <a:r>
              <a:rPr lang="zh-CN" altLang="en-US" dirty="0"/>
              <a:t>，邻近节点的隐藏和记忆状态。</a:t>
            </a:r>
          </a:p>
        </p:txBody>
      </p:sp>
      <p:pic>
        <p:nvPicPr>
          <p:cNvPr id="3" name="图片 2">
            <a:extLst>
              <a:ext uri="{FF2B5EF4-FFF2-40B4-BE49-F238E27FC236}">
                <a16:creationId xmlns:a16="http://schemas.microsoft.com/office/drawing/2014/main" id="{A990B3E9-D730-4D5A-AC7B-552F152BAE1D}"/>
              </a:ext>
            </a:extLst>
          </p:cNvPr>
          <p:cNvPicPr>
            <a:picLocks noChangeAspect="1"/>
          </p:cNvPicPr>
          <p:nvPr/>
        </p:nvPicPr>
        <p:blipFill>
          <a:blip r:embed="rId3"/>
          <a:stretch>
            <a:fillRect/>
          </a:stretch>
        </p:blipFill>
        <p:spPr>
          <a:xfrm>
            <a:off x="4006923" y="4984581"/>
            <a:ext cx="3752850" cy="581025"/>
          </a:xfrm>
          <a:prstGeom prst="rect">
            <a:avLst/>
          </a:prstGeom>
        </p:spPr>
      </p:pic>
    </p:spTree>
    <p:extLst>
      <p:ext uri="{BB962C8B-B14F-4D97-AF65-F5344CB8AC3E}">
        <p14:creationId xmlns:p14="http://schemas.microsoft.com/office/powerpoint/2010/main" val="13761563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p:pic>
        <p:nvPicPr>
          <p:cNvPr id="4" name="图片 3">
            <a:extLst>
              <a:ext uri="{FF2B5EF4-FFF2-40B4-BE49-F238E27FC236}">
                <a16:creationId xmlns:a16="http://schemas.microsoft.com/office/drawing/2014/main" id="{0887C83A-014B-46AD-96C4-9B7AD6380653}"/>
              </a:ext>
            </a:extLst>
          </p:cNvPr>
          <p:cNvPicPr>
            <a:picLocks noChangeAspect="1"/>
          </p:cNvPicPr>
          <p:nvPr/>
        </p:nvPicPr>
        <p:blipFill rotWithShape="1">
          <a:blip r:embed="rId2">
            <a:extLst>
              <a:ext uri="{28A0092B-C50C-407E-A947-70E740481C1C}">
                <a14:useLocalDpi xmlns:a14="http://schemas.microsoft.com/office/drawing/2010/main" val="0"/>
              </a:ext>
            </a:extLst>
          </a:blip>
          <a:srcRect b="16470"/>
          <a:stretch/>
        </p:blipFill>
        <p:spPr>
          <a:xfrm>
            <a:off x="1675294" y="911601"/>
            <a:ext cx="8841411" cy="3530161"/>
          </a:xfrm>
          <a:prstGeom prst="rect">
            <a:avLst/>
          </a:prstGeom>
        </p:spPr>
      </p:pic>
      <p:sp>
        <p:nvSpPr>
          <p:cNvPr id="9" name="矩形 8">
            <a:extLst>
              <a:ext uri="{FF2B5EF4-FFF2-40B4-BE49-F238E27FC236}">
                <a16:creationId xmlns:a16="http://schemas.microsoft.com/office/drawing/2014/main" id="{02527CC6-7833-4A18-AC7E-1EE8A8CAC8B1}"/>
              </a:ext>
            </a:extLst>
          </p:cNvPr>
          <p:cNvSpPr/>
          <p:nvPr/>
        </p:nvSpPr>
        <p:spPr>
          <a:xfrm>
            <a:off x="1201480" y="4592573"/>
            <a:ext cx="10349570" cy="833305"/>
          </a:xfrm>
          <a:prstGeom prst="rect">
            <a:avLst/>
          </a:prstGeom>
        </p:spPr>
        <p:txBody>
          <a:bodyPr wrap="square">
            <a:spAutoFit/>
          </a:bodyPr>
          <a:lstStyle/>
          <a:p>
            <a:pPr>
              <a:lnSpc>
                <a:spcPct val="125000"/>
              </a:lnSpc>
            </a:pPr>
            <a:r>
              <a:rPr lang="en-US" altLang="zh-CN" sz="2000" dirty="0"/>
              <a:t>Graph LSTM: Adaptive Forget Gates</a:t>
            </a:r>
          </a:p>
          <a:p>
            <a:pPr>
              <a:lnSpc>
                <a:spcPct val="125000"/>
              </a:lnSpc>
            </a:pPr>
            <a:r>
              <a:rPr lang="zh-CN" altLang="en-US" sz="2000" dirty="0"/>
              <a:t>不同的邻近节点有不同的遗忘门，使得邻近节点对已更新的记忆和隐藏状态有不同的影响。</a:t>
            </a:r>
            <a:endParaRPr lang="en-US" altLang="zh-CN" sz="2000" dirty="0"/>
          </a:p>
        </p:txBody>
      </p:sp>
      <p:sp>
        <p:nvSpPr>
          <p:cNvPr id="11" name="矩形 10">
            <a:extLst>
              <a:ext uri="{FF2B5EF4-FFF2-40B4-BE49-F238E27FC236}">
                <a16:creationId xmlns:a16="http://schemas.microsoft.com/office/drawing/2014/main" id="{210B1F29-D394-4169-ACB6-C52750B2B90E}"/>
              </a:ext>
            </a:extLst>
          </p:cNvPr>
          <p:cNvSpPr/>
          <p:nvPr/>
        </p:nvSpPr>
        <p:spPr>
          <a:xfrm>
            <a:off x="4958315" y="2952479"/>
            <a:ext cx="1389322" cy="14073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53280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770036" cy="400110"/>
          </a:xfrm>
          <a:prstGeom prst="rect">
            <a:avLst/>
          </a:prstGeom>
        </p:spPr>
        <p:txBody>
          <a:bodyPr wrap="none">
            <a:spAutoFit/>
          </a:bodyPr>
          <a:lstStyle/>
          <a:p>
            <a:r>
              <a:rPr lang="en-US" altLang="zh-CN" sz="2000" b="1" dirty="0">
                <a:solidFill>
                  <a:schemeClr val="tx1">
                    <a:lumMod val="75000"/>
                    <a:lumOff val="25000"/>
                  </a:schemeClr>
                </a:solidFill>
                <a:latin typeface="微软雅黑" panose="020B0503020204020204" charset="-122"/>
                <a:ea typeface="微软雅黑" panose="020B0503020204020204" charset="-122"/>
              </a:rPr>
              <a:t>Graph LSTM</a:t>
            </a:r>
            <a:endParaRPr lang="zh-CN"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TextBox 24"/>
          <p:cNvSpPr txBox="1"/>
          <p:nvPr/>
        </p:nvSpPr>
        <p:spPr>
          <a:xfrm>
            <a:off x="2721935" y="268347"/>
            <a:ext cx="8605830" cy="584775"/>
          </a:xfrm>
          <a:prstGeom prst="rect">
            <a:avLst/>
          </a:prstGeom>
          <a:noFill/>
        </p:spPr>
        <p:txBody>
          <a:bodyPr wrap="square" rtlCol="0">
            <a:spAutoFit/>
          </a:bodyPr>
          <a:lstStyle/>
          <a:p>
            <a:r>
              <a:rPr lang="nb-NO" altLang="zh-CN" sz="1600" dirty="0">
                <a:solidFill>
                  <a:schemeClr val="bg2">
                    <a:lumMod val="50000"/>
                  </a:schemeClr>
                </a:solidFill>
              </a:rPr>
              <a:t>Liang, X., Shen, X., Feng, J., Lin, L., &amp; Yan, S. (2016). </a:t>
            </a:r>
            <a:r>
              <a:rPr lang="en-US" altLang="zh-CN" sz="1600" i="1" dirty="0">
                <a:solidFill>
                  <a:schemeClr val="bg2">
                    <a:lumMod val="50000"/>
                  </a:schemeClr>
                </a:solidFill>
              </a:rPr>
              <a:t>Semantic Object Parsing with Graph LSTM.</a:t>
            </a:r>
            <a:r>
              <a:rPr lang="en-US" altLang="zh-CN" sz="1600" dirty="0">
                <a:solidFill>
                  <a:schemeClr val="bg2">
                    <a:lumMod val="50000"/>
                  </a:schemeClr>
                </a:solidFill>
              </a:rPr>
              <a:t> Paper presented at the ECCV 2016, Cham.</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02527CC6-7833-4A18-AC7E-1EE8A8CAC8B1}"/>
                  </a:ext>
                </a:extLst>
              </p:cNvPr>
              <p:cNvSpPr/>
              <p:nvPr/>
            </p:nvSpPr>
            <p:spPr>
              <a:xfrm>
                <a:off x="978195" y="1041298"/>
                <a:ext cx="10349570" cy="1213024"/>
              </a:xfrm>
              <a:prstGeom prst="rect">
                <a:avLst/>
              </a:prstGeom>
            </p:spPr>
            <p:txBody>
              <a:bodyPr wrap="square">
                <a:spAutoFit/>
              </a:bodyPr>
              <a:lstStyle/>
              <a:p>
                <a:pPr>
                  <a:lnSpc>
                    <a:spcPct val="125000"/>
                  </a:lnSpc>
                </a:pPr>
                <a:r>
                  <a:rPr lang="en-US" altLang="zh-CN" sz="2000" dirty="0"/>
                  <a:t>Graph LSTM Unit</a:t>
                </a:r>
              </a:p>
              <a:p>
                <a:pPr>
                  <a:lnSpc>
                    <a:spcPct val="125000"/>
                  </a:lnSpc>
                </a:pPr>
                <a:r>
                  <a:rPr lang="zh-CN" altLang="en-US" sz="2000" dirty="0"/>
                  <a:t>包含输入门 </a:t>
                </a:r>
                <a:r>
                  <a:rPr lang="en-US" altLang="zh-CN" sz="2000" dirty="0" err="1"/>
                  <a:t>gu</a:t>
                </a:r>
                <a:r>
                  <a:rPr lang="zh-CN" altLang="en-US" sz="2000" dirty="0"/>
                  <a:t>，遗忘门 </a:t>
                </a:r>
                <a:r>
                  <a:rPr lang="en-US" altLang="zh-CN" sz="2000" dirty="0"/>
                  <a:t>gf</a:t>
                </a:r>
                <a:r>
                  <a:rPr lang="zh-CN" altLang="en-US" sz="2000" dirty="0"/>
                  <a:t>，自适应遗忘门 </a:t>
                </a:r>
                <a14:m>
                  <m:oMath xmlns:m="http://schemas.openxmlformats.org/officeDocument/2006/math">
                    <m:acc>
                      <m:accPr>
                        <m:chr m:val="̅"/>
                        <m:ctrlPr>
                          <a:rPr lang="zh-CN" altLang="en-US" sz="2000" i="1" smtClean="0">
                            <a:latin typeface="Cambria Math" panose="02040503050406030204" pitchFamily="18" charset="0"/>
                          </a:rPr>
                        </m:ctrlPr>
                      </m:accPr>
                      <m:e>
                        <m:r>
                          <m:rPr>
                            <m:nor/>
                          </m:rPr>
                          <a:rPr lang="en-US" altLang="zh-CN" sz="2000" b="0" i="0" smtClean="0">
                            <a:latin typeface="Cambria Math" panose="02040503050406030204" pitchFamily="18" charset="0"/>
                          </a:rPr>
                          <m:t>g</m:t>
                        </m:r>
                      </m:e>
                    </m:acc>
                    <m:r>
                      <m:rPr>
                        <m:nor/>
                      </m:rPr>
                      <a:rPr lang="en-US" altLang="zh-CN" sz="2000" b="0" i="0" smtClean="0">
                        <a:latin typeface="Cambria Math" panose="02040503050406030204" pitchFamily="18" charset="0"/>
                      </a:rPr>
                      <m:t>f</m:t>
                    </m:r>
                  </m:oMath>
                </a14:m>
                <a:r>
                  <a:rPr lang="zh-CN" altLang="en-US" sz="2000" dirty="0"/>
                  <a:t>，记忆门 </a:t>
                </a:r>
                <a:r>
                  <a:rPr lang="en-US" altLang="zh-CN" sz="2000" dirty="0" err="1"/>
                  <a:t>gc</a:t>
                </a:r>
                <a:r>
                  <a:rPr lang="zh-CN" altLang="en-US" sz="2000" dirty="0"/>
                  <a:t>，输出门 </a:t>
                </a:r>
                <a:r>
                  <a:rPr lang="en-US" altLang="zh-CN" sz="2000" dirty="0"/>
                  <a:t>go</a:t>
                </a:r>
                <a:r>
                  <a:rPr lang="zh-CN" altLang="en-US" sz="2000" dirty="0"/>
                  <a:t>。</a:t>
                </a:r>
                <a:r>
                  <a:rPr lang="en-US" altLang="zh-CN" sz="2000" dirty="0"/>
                  <a:t>W </a:t>
                </a:r>
                <a:r>
                  <a:rPr lang="zh-CN" altLang="en-US" sz="2000" dirty="0"/>
                  <a:t>为输入特征的循环门权重，</a:t>
                </a:r>
                <a:r>
                  <a:rPr lang="en-US" altLang="zh-CN" sz="2000" dirty="0"/>
                  <a:t>U </a:t>
                </a:r>
                <a:r>
                  <a:rPr lang="zh-CN" altLang="en-US" sz="2000" dirty="0"/>
                  <a:t>为节点隐藏状态权重，</a:t>
                </a:r>
                <a:r>
                  <a:rPr lang="en-US" altLang="zh-CN" sz="2000" dirty="0"/>
                  <a:t>Un </a:t>
                </a:r>
                <a:r>
                  <a:rPr lang="zh-CN" altLang="en-US" sz="2000" dirty="0"/>
                  <a:t>是邻近节点状态权重。</a:t>
                </a:r>
                <a:endParaRPr lang="en-US" altLang="zh-CN" sz="2000" dirty="0"/>
              </a:p>
            </p:txBody>
          </p:sp>
        </mc:Choice>
        <mc:Fallback>
          <p:sp>
            <p:nvSpPr>
              <p:cNvPr id="9" name="矩形 8">
                <a:extLst>
                  <a:ext uri="{FF2B5EF4-FFF2-40B4-BE49-F238E27FC236}">
                    <a16:creationId xmlns:a16="http://schemas.microsoft.com/office/drawing/2014/main" id="{02527CC6-7833-4A18-AC7E-1EE8A8CAC8B1}"/>
                  </a:ext>
                </a:extLst>
              </p:cNvPr>
              <p:cNvSpPr>
                <a:spLocks noRot="1" noChangeAspect="1" noMove="1" noResize="1" noEditPoints="1" noAdjustHandles="1" noChangeArrowheads="1" noChangeShapeType="1" noTextEdit="1"/>
              </p:cNvSpPr>
              <p:nvPr/>
            </p:nvSpPr>
            <p:spPr>
              <a:xfrm>
                <a:off x="978195" y="1041298"/>
                <a:ext cx="10349570" cy="1213024"/>
              </a:xfrm>
              <a:prstGeom prst="rect">
                <a:avLst/>
              </a:prstGeom>
              <a:blipFill>
                <a:blip r:embed="rId2"/>
                <a:stretch>
                  <a:fillRect l="-589" b="-854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E818C14-94F4-4E94-BCA6-FF4832E8E0EB}"/>
              </a:ext>
            </a:extLst>
          </p:cNvPr>
          <p:cNvPicPr>
            <a:picLocks noChangeAspect="1"/>
          </p:cNvPicPr>
          <p:nvPr/>
        </p:nvPicPr>
        <p:blipFill>
          <a:blip r:embed="rId3"/>
          <a:stretch>
            <a:fillRect/>
          </a:stretch>
        </p:blipFill>
        <p:spPr>
          <a:xfrm>
            <a:off x="2100760" y="2254322"/>
            <a:ext cx="7990479" cy="4038709"/>
          </a:xfrm>
          <a:prstGeom prst="rect">
            <a:avLst/>
          </a:prstGeom>
        </p:spPr>
      </p:pic>
    </p:spTree>
    <p:extLst>
      <p:ext uri="{BB962C8B-B14F-4D97-AF65-F5344CB8AC3E}">
        <p14:creationId xmlns:p14="http://schemas.microsoft.com/office/powerpoint/2010/main" val="3670917146"/>
      </p:ext>
    </p:extLst>
  </p:cSld>
  <p:clrMapOvr>
    <a:masterClrMapping/>
  </p:clrMapOvr>
  <p:transition/>
</p:sld>
</file>

<file path=ppt/theme/theme1.xml><?xml version="1.0" encoding="utf-8"?>
<a:theme xmlns:a="http://schemas.openxmlformats.org/drawingml/2006/main" name="更多作品请在稻壳儿搜索艺随风">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549</Words>
  <Application>Microsoft Office PowerPoint</Application>
  <PresentationFormat>宽屏</PresentationFormat>
  <Paragraphs>33</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Arial</vt:lpstr>
      <vt:lpstr>Calibri</vt:lpstr>
      <vt:lpstr>Cambria Math</vt:lpstr>
      <vt:lpstr>更多作品请在稻壳儿搜索艺随风</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lan xin</cp:lastModifiedBy>
  <cp:revision>147</cp:revision>
  <dcterms:created xsi:type="dcterms:W3CDTF">2017-03-07T08:54:00Z</dcterms:created>
  <dcterms:modified xsi:type="dcterms:W3CDTF">2019-06-13T02:30:17Z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