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304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20" r:id="rId12"/>
    <p:sldId id="319" r:id="rId13"/>
  </p:sldIdLst>
  <p:sldSz cx="12192000" cy="6858000"/>
  <p:notesSz cx="7104063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39">
          <p15:clr>
            <a:srgbClr val="A4A3A4"/>
          </p15:clr>
        </p15:guide>
        <p15:guide id="2" pos="2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/>
    <p:restoredTop sz="94660"/>
  </p:normalViewPr>
  <p:slideViewPr>
    <p:cSldViewPr snapToGrid="0" showGuides="1">
      <p:cViewPr varScale="1">
        <p:scale>
          <a:sx n="90" d="100"/>
          <a:sy n="90" d="100"/>
        </p:scale>
        <p:origin x="528" y="102"/>
      </p:cViewPr>
      <p:guideLst>
        <p:guide orient="horz" pos="2139"/>
        <p:guide pos="29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2019/7/4</a:t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3698200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Oval 58"/>
          <p:cNvSpPr/>
          <p:nvPr userDrawn="1"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545431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3355717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89" name="Picture Placeholder 7"/>
          <p:cNvSpPr>
            <a:spLocks noGrp="1"/>
          </p:cNvSpPr>
          <p:nvPr>
            <p:ph type="pic" sz="quarter" idx="34" hasCustomPrompt="1"/>
          </p:nvPr>
        </p:nvSpPr>
        <p:spPr>
          <a:xfrm>
            <a:off x="6166004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94" name="Picture Placeholder 7"/>
          <p:cNvSpPr>
            <a:spLocks noGrp="1"/>
          </p:cNvSpPr>
          <p:nvPr>
            <p:ph type="pic" sz="quarter" idx="38" hasCustomPrompt="1"/>
          </p:nvPr>
        </p:nvSpPr>
        <p:spPr>
          <a:xfrm>
            <a:off x="8976289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7" name="椭圆 6"/>
          <p:cNvSpPr/>
          <p:nvPr userDrawn="1"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Oval 58"/>
          <p:cNvSpPr/>
          <p:nvPr userDrawn="1"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/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8699373" y="5147305"/>
            <a:ext cx="2004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蓝 鑫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宋体" pitchFamily="2" charset="-122"/>
            </a:endParaRPr>
          </a:p>
          <a:p>
            <a:pPr algn="ctr" fontAlgn="auto"/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2019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年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7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月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4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日</a:t>
            </a:r>
          </a:p>
          <a:p>
            <a:pPr fontAlgn="auto"/>
            <a:endParaRPr lang="zh-CN" altLang="en-US" sz="2000" noProof="1">
              <a:solidFill>
                <a:schemeClr val="tx1">
                  <a:lumMod val="75000"/>
                  <a:lumOff val="25000"/>
                </a:schemeClr>
              </a:solidFill>
              <a:latin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0636" y="2426894"/>
            <a:ext cx="39453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 会 报 告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278904" y="36067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64465" y="268347"/>
            <a:ext cx="8563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zh-CN" sz="1600" dirty="0">
                <a:solidFill>
                  <a:schemeClr val="bg2">
                    <a:lumMod val="50000"/>
                  </a:schemeClr>
                </a:solidFill>
              </a:rPr>
              <a:t>Chen, Y., Rohrbach, M., Yan, Z., Yan, S., Feng, J., &amp; Kalantidis, Y. (2018). </a:t>
            </a:r>
            <a:r>
              <a:rPr lang="nb-NO" altLang="zh-CN" sz="1600" i="1" dirty="0">
                <a:solidFill>
                  <a:schemeClr val="bg2">
                    <a:lumMod val="50000"/>
                  </a:schemeClr>
                </a:solidFill>
              </a:rPr>
              <a:t>Graph-Based Global Reasoning Networks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. Paper presented at the CVPR 2019.</a:t>
            </a:r>
            <a:endParaRPr lang="en-US" altLang="zh-CN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17CA97-F809-4BE8-BD3F-4712B9325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12" y="1652587"/>
            <a:ext cx="61245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5183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055621" y="360679"/>
            <a:ext cx="13981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non-local</a:t>
            </a:r>
          </a:p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对比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64465" y="268347"/>
            <a:ext cx="8563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zh-CN" sz="1600" dirty="0">
                <a:solidFill>
                  <a:schemeClr val="bg2">
                    <a:lumMod val="50000"/>
                  </a:schemeClr>
                </a:solidFill>
              </a:rPr>
              <a:t>Chen, Y., Rohrbach, M., Yan, Z., Yan, S., Feng, J., &amp; Kalantidis, Y. (2018). </a:t>
            </a:r>
            <a:r>
              <a:rPr lang="nb-NO" altLang="zh-CN" sz="1600" i="1" dirty="0">
                <a:solidFill>
                  <a:schemeClr val="bg2">
                    <a:lumMod val="50000"/>
                  </a:schemeClr>
                </a:solidFill>
              </a:rPr>
              <a:t>Graph-Based Global Reasoning Networks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. Paper presented at the CVPR 2019.</a:t>
            </a:r>
            <a:endParaRPr lang="en-US" altLang="zh-CN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673530-97E6-4963-9B16-0B9A178B3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47" y="1273093"/>
            <a:ext cx="7642705" cy="522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4953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278904" y="36067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疑问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64465" y="268347"/>
            <a:ext cx="8563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zh-CN" sz="1600" dirty="0">
                <a:solidFill>
                  <a:schemeClr val="bg2">
                    <a:lumMod val="50000"/>
                  </a:schemeClr>
                </a:solidFill>
              </a:rPr>
              <a:t>Chen, Y., Rohrbach, M., Yan, Z., Yan, S., Feng, J., &amp; Kalantidis, Y. (2018). </a:t>
            </a:r>
            <a:r>
              <a:rPr lang="nb-NO" altLang="zh-CN" sz="1600" i="1" dirty="0">
                <a:solidFill>
                  <a:schemeClr val="bg2">
                    <a:lumMod val="50000"/>
                  </a:schemeClr>
                </a:solidFill>
              </a:rPr>
              <a:t>Graph-Based Global Reasoning Networks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. Paper presented at the CVPR 2019.</a:t>
            </a:r>
            <a:endParaRPr lang="en-US" altLang="zh-CN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A63FCF-B4B6-422A-8FC5-3E3793D99F37}"/>
              </a:ext>
            </a:extLst>
          </p:cNvPr>
          <p:cNvSpPr txBox="1"/>
          <p:nvPr/>
        </p:nvSpPr>
        <p:spPr>
          <a:xfrm>
            <a:off x="2349795" y="1148316"/>
            <a:ext cx="7538484" cy="138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图中一个节点对应图像的一个局部区域，公式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中没有限定图像区域。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全连接图是否有结构化信息在里面。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3. </a:t>
            </a:r>
            <a:r>
              <a:rPr lang="zh-CN" altLang="en-US" dirty="0"/>
              <a:t>图的邻接矩阵是可学习的，是否对所有输入图像都有效。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457B21-4864-4968-869D-5CF36CF26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133" b="50000"/>
          <a:stretch/>
        </p:blipFill>
        <p:spPr>
          <a:xfrm>
            <a:off x="7311269" y="1056535"/>
            <a:ext cx="2438788" cy="53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7954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64235" y="360680"/>
            <a:ext cx="15274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Global 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Reasoning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08313" y="268347"/>
            <a:ext cx="8619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zh-CN" sz="1600" dirty="0">
                <a:solidFill>
                  <a:schemeClr val="bg2">
                    <a:lumMod val="50000"/>
                  </a:schemeClr>
                </a:solidFill>
              </a:rPr>
              <a:t>Chen, Y., Rohrbach, M., Yan, Z., Yan, S., Feng, J., &amp; Kalantidis, Y. (2018). </a:t>
            </a:r>
            <a:r>
              <a:rPr lang="nb-NO" altLang="zh-CN" sz="1600" i="1" dirty="0">
                <a:solidFill>
                  <a:schemeClr val="bg2">
                    <a:lumMod val="50000"/>
                  </a:schemeClr>
                </a:solidFill>
              </a:rPr>
              <a:t>Graph-Based Global Reasoning Networks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. Paper presented at the CVPR 2019.</a:t>
            </a:r>
            <a:endParaRPr lang="en-US" altLang="zh-CN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51044" y="5318435"/>
            <a:ext cx="8605830" cy="1218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/>
              <a:t>构建潜在交互空间，在交互空间中，共享相似语义的区域集合使用单个特征表示。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000" dirty="0"/>
              <a:t>推理不同区域的关系可以简化为建模交互空间中对应的特征。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49A701-1C91-4603-9C0F-A59704EF3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313" y="1091486"/>
            <a:ext cx="6042284" cy="389625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247007" y="36067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总览</a:t>
            </a:r>
            <a:endParaRPr 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21935" y="268347"/>
            <a:ext cx="8605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zh-CN" sz="1600" dirty="0">
                <a:solidFill>
                  <a:schemeClr val="bg2">
                    <a:lumMod val="50000"/>
                  </a:schemeClr>
                </a:solidFill>
              </a:rPr>
              <a:t>Chen, Y., Rohrbach, M., Yan, Z., Yan, S., Feng, J., &amp; Kalantidis, Y. (2018). </a:t>
            </a:r>
            <a:r>
              <a:rPr lang="nb-NO" altLang="zh-CN" sz="1600" i="1" dirty="0">
                <a:solidFill>
                  <a:schemeClr val="bg2">
                    <a:lumMod val="50000"/>
                  </a:schemeClr>
                </a:solidFill>
              </a:rPr>
              <a:t>Graph-Based Global Reasoning Networks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. Paper presented at the CVPR 2019.</a:t>
            </a:r>
            <a:endParaRPr lang="en-US" altLang="zh-CN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3085" y="4602186"/>
            <a:ext cx="8605830" cy="1987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AutoNum type="arabicPeriod"/>
            </a:pPr>
            <a:r>
              <a:rPr lang="zh-CN" altLang="en-US" sz="2000" dirty="0"/>
              <a:t>将坐标空间中的特征投影到潜在交互空间</a:t>
            </a:r>
            <a:endParaRPr lang="en-US" altLang="zh-CN" sz="2000" dirty="0"/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zh-CN" altLang="en-US" sz="2000" dirty="0"/>
              <a:t>在交互空间中建立一个新的全连接图，关系推理简化为建模图中节点对的交互</a:t>
            </a:r>
            <a:endParaRPr lang="en-US" altLang="zh-CN" sz="2000" dirty="0"/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zh-CN" altLang="en-US" sz="2000" dirty="0"/>
              <a:t>应用通用图卷积来建模和推理每个节点对之间的全局关系</a:t>
            </a:r>
            <a:endParaRPr lang="en-US" altLang="zh-CN" sz="2000" dirty="0"/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zh-CN" altLang="en-US" sz="2000" dirty="0"/>
              <a:t>执行反向投影，转换特征到原始坐标空间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49A701-1C91-4603-9C0F-A59704EF3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025" y="908195"/>
            <a:ext cx="5500021" cy="354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2236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278904" y="36067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64465" y="268347"/>
            <a:ext cx="8563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zh-CN" sz="1600" dirty="0">
                <a:solidFill>
                  <a:schemeClr val="bg2">
                    <a:lumMod val="50000"/>
                  </a:schemeClr>
                </a:solidFill>
              </a:rPr>
              <a:t>Chen, Y., Rohrbach, M., Yan, Z., Yan, S., Feng, J., &amp; Kalantidis, Y. (2018). </a:t>
            </a:r>
            <a:r>
              <a:rPr lang="nb-NO" altLang="zh-CN" sz="1600" i="1" dirty="0">
                <a:solidFill>
                  <a:schemeClr val="bg2">
                    <a:lumMod val="50000"/>
                  </a:schemeClr>
                </a:solidFill>
              </a:rPr>
              <a:t>Graph-Based Global Reasoning Networks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. Paper presented at the CVPR 2019.</a:t>
            </a:r>
            <a:endParaRPr lang="en-US" altLang="zh-CN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8A1E0E-5B77-40C5-8051-D0B51603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504" y="853122"/>
            <a:ext cx="7495732" cy="29533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7AB276-2129-4F52-8914-A03C964A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404" y="4295553"/>
            <a:ext cx="5317055" cy="10765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76A7246-0A85-4F3E-879F-7E1DDBFDA3D0}"/>
              </a:ext>
            </a:extLst>
          </p:cNvPr>
          <p:cNvSpPr txBox="1"/>
          <p:nvPr/>
        </p:nvSpPr>
        <p:spPr>
          <a:xfrm>
            <a:off x="2309978" y="5483843"/>
            <a:ext cx="7572043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原始特征的线性组合，使得新特征可以聚合多个区域的信息。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使用 </a:t>
            </a:r>
            <a:r>
              <a:rPr lang="en-US" altLang="zh-CN" dirty="0"/>
              <a:t>φ </a:t>
            </a:r>
            <a:r>
              <a:rPr lang="zh-CN" altLang="en-US" dirty="0"/>
              <a:t>和 </a:t>
            </a:r>
            <a:r>
              <a:rPr lang="en-US" altLang="zh-CN" dirty="0"/>
              <a:t>θ </a:t>
            </a:r>
            <a:r>
              <a:rPr lang="zh-CN" altLang="en-US" dirty="0"/>
              <a:t>降维并增强投影函数的容量。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33A7CE9-6EC3-4284-97F0-2395BD780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3936" y="3806456"/>
            <a:ext cx="1295446" cy="4890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E49F743-CA83-4B9E-AE22-E4613289F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4551" y="3785189"/>
            <a:ext cx="1892033" cy="48909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6479228-E1FC-4A32-8383-982AC994F537}"/>
              </a:ext>
            </a:extLst>
          </p:cNvPr>
          <p:cNvSpPr txBox="1"/>
          <p:nvPr/>
        </p:nvSpPr>
        <p:spPr>
          <a:xfrm>
            <a:off x="990766" y="2006623"/>
            <a:ext cx="1480638" cy="6463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从坐标空间到交互空间</a:t>
            </a:r>
          </a:p>
        </p:txBody>
      </p:sp>
    </p:spTree>
    <p:extLst>
      <p:ext uri="{BB962C8B-B14F-4D97-AF65-F5344CB8AC3E}">
        <p14:creationId xmlns:p14="http://schemas.microsoft.com/office/powerpoint/2010/main" val="360773821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278904" y="36067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64465" y="268347"/>
            <a:ext cx="8563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zh-CN" sz="1600" dirty="0">
                <a:solidFill>
                  <a:schemeClr val="bg2">
                    <a:lumMod val="50000"/>
                  </a:schemeClr>
                </a:solidFill>
              </a:rPr>
              <a:t>Chen, Y., Rohrbach, M., Yan, Z., Yan, S., Feng, J., &amp; Kalantidis, Y. (2018). </a:t>
            </a:r>
            <a:r>
              <a:rPr lang="nb-NO" altLang="zh-CN" sz="1600" i="1" dirty="0">
                <a:solidFill>
                  <a:schemeClr val="bg2">
                    <a:lumMod val="50000"/>
                  </a:schemeClr>
                </a:solidFill>
              </a:rPr>
              <a:t>Graph-Based Global Reasoning Networks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. Paper presented at the CVPR 2019.</a:t>
            </a:r>
            <a:endParaRPr lang="en-US" altLang="zh-CN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8A1E0E-5B77-40C5-8051-D0B51603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504" y="853122"/>
            <a:ext cx="7495732" cy="29533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76A7246-0A85-4F3E-879F-7E1DDBFDA3D0}"/>
              </a:ext>
            </a:extLst>
          </p:cNvPr>
          <p:cNvSpPr txBox="1"/>
          <p:nvPr/>
        </p:nvSpPr>
        <p:spPr>
          <a:xfrm>
            <a:off x="2492504" y="4889981"/>
            <a:ext cx="7572043" cy="110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邻接矩阵 </a:t>
            </a:r>
            <a:r>
              <a:rPr lang="en-US" altLang="zh-CN" dirty="0"/>
              <a:t>Ag </a:t>
            </a:r>
            <a:r>
              <a:rPr lang="zh-CN" altLang="en-US" dirty="0"/>
              <a:t>随机初始化，学习反应内在特征关系的边特征，如果两个节点包含关注于眼睛和鼻子的特征，学习两个之间的强连接可以强化可能的下游“脸”分类器特征。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6479228-E1FC-4A32-8383-982AC994F537}"/>
              </a:ext>
            </a:extLst>
          </p:cNvPr>
          <p:cNvSpPr txBox="1"/>
          <p:nvPr/>
        </p:nvSpPr>
        <p:spPr>
          <a:xfrm>
            <a:off x="990766" y="2006623"/>
            <a:ext cx="1480638" cy="6463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使用图卷积推理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952256-4960-48A2-9EA6-1FF83443E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669" y="4105331"/>
            <a:ext cx="3429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390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278904" y="36067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64465" y="268347"/>
            <a:ext cx="8563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zh-CN" sz="1600" dirty="0">
                <a:solidFill>
                  <a:schemeClr val="bg2">
                    <a:lumMod val="50000"/>
                  </a:schemeClr>
                </a:solidFill>
              </a:rPr>
              <a:t>Chen, Y., Rohrbach, M., Yan, Z., Yan, S., Feng, J., &amp; Kalantidis, Y. (2018). </a:t>
            </a:r>
            <a:r>
              <a:rPr lang="nb-NO" altLang="zh-CN" sz="1600" i="1" dirty="0">
                <a:solidFill>
                  <a:schemeClr val="bg2">
                    <a:lumMod val="50000"/>
                  </a:schemeClr>
                </a:solidFill>
              </a:rPr>
              <a:t>Graph-Based Global Reasoning Networks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. Paper presented at the CVPR 2019.</a:t>
            </a:r>
            <a:endParaRPr lang="en-US" altLang="zh-CN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6A7246-0A85-4F3E-879F-7E1DDBFDA3D0}"/>
              </a:ext>
            </a:extLst>
          </p:cNvPr>
          <p:cNvSpPr txBox="1"/>
          <p:nvPr/>
        </p:nvSpPr>
        <p:spPr>
          <a:xfrm>
            <a:off x="2396976" y="5997506"/>
            <a:ext cx="7572043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图卷积分为两部分，分别在通道和节点上执行一维卷积。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6479228-E1FC-4A32-8383-982AC994F537}"/>
              </a:ext>
            </a:extLst>
          </p:cNvPr>
          <p:cNvSpPr txBox="1"/>
          <p:nvPr/>
        </p:nvSpPr>
        <p:spPr>
          <a:xfrm>
            <a:off x="990766" y="2006623"/>
            <a:ext cx="1480638" cy="6463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使用图卷积推理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45249D-086B-49A2-806B-F0C3B12BE6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06"/>
          <a:stretch/>
        </p:blipFill>
        <p:spPr>
          <a:xfrm>
            <a:off x="2893331" y="1005385"/>
            <a:ext cx="6162675" cy="484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053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278904" y="36067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64465" y="268347"/>
            <a:ext cx="8563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zh-CN" sz="1600" dirty="0">
                <a:solidFill>
                  <a:schemeClr val="bg2">
                    <a:lumMod val="50000"/>
                  </a:schemeClr>
                </a:solidFill>
              </a:rPr>
              <a:t>Chen, Y., Rohrbach, M., Yan, Z., Yan, S., Feng, J., &amp; Kalantidis, Y. (2018). </a:t>
            </a:r>
            <a:r>
              <a:rPr lang="nb-NO" altLang="zh-CN" sz="1600" i="1" dirty="0">
                <a:solidFill>
                  <a:schemeClr val="bg2">
                    <a:lumMod val="50000"/>
                  </a:schemeClr>
                </a:solidFill>
              </a:rPr>
              <a:t>Graph-Based Global Reasoning Networks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. Paper presented at the CVPR 2019.</a:t>
            </a:r>
            <a:endParaRPr lang="en-US" altLang="zh-CN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6A7246-0A85-4F3E-879F-7E1DDBFDA3D0}"/>
              </a:ext>
            </a:extLst>
          </p:cNvPr>
          <p:cNvSpPr txBox="1"/>
          <p:nvPr/>
        </p:nvSpPr>
        <p:spPr>
          <a:xfrm>
            <a:off x="2454348" y="4845823"/>
            <a:ext cx="7572043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将输出特征映射回原始空间，实际中，是重用第一步的投影来减少计算成本。即设置 </a:t>
            </a:r>
            <a:r>
              <a:rPr lang="en-US" altLang="zh-CN" dirty="0"/>
              <a:t>D=B^T</a:t>
            </a:r>
            <a:r>
              <a:rPr lang="zh-CN" altLang="en-US" dirty="0"/>
              <a:t>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6479228-E1FC-4A32-8383-982AC994F537}"/>
              </a:ext>
            </a:extLst>
          </p:cNvPr>
          <p:cNvSpPr txBox="1"/>
          <p:nvPr/>
        </p:nvSpPr>
        <p:spPr>
          <a:xfrm>
            <a:off x="990766" y="2006623"/>
            <a:ext cx="1480638" cy="6463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从交互空间到坐标空间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FC7481D-FCF6-4179-99DC-EFA637E72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04" y="4034043"/>
            <a:ext cx="2657475" cy="7143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D1C7D0F-B348-45B1-A5D0-6B1F94985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504" y="853122"/>
            <a:ext cx="7495732" cy="295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2993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278904" y="36067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64465" y="268347"/>
            <a:ext cx="8563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zh-CN" sz="1600" dirty="0">
                <a:solidFill>
                  <a:schemeClr val="bg2">
                    <a:lumMod val="50000"/>
                  </a:schemeClr>
                </a:solidFill>
              </a:rPr>
              <a:t>Chen, Y., Rohrbach, M., Yan, Z., Yan, S., Feng, J., &amp; Kalantidis, Y. (2018). </a:t>
            </a:r>
            <a:r>
              <a:rPr lang="nb-NO" altLang="zh-CN" sz="1600" i="1" dirty="0">
                <a:solidFill>
                  <a:schemeClr val="bg2">
                    <a:lumMod val="50000"/>
                  </a:schemeClr>
                </a:solidFill>
              </a:rPr>
              <a:t>Graph-Based Global Reasoning Networks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. Paper presented at the CVPR 2019.</a:t>
            </a:r>
            <a:endParaRPr lang="en-US" altLang="zh-CN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741B5A-6B45-4FFE-9120-FB1964346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59" y="980712"/>
            <a:ext cx="63055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5876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278904" y="36067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64465" y="268347"/>
            <a:ext cx="8563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zh-CN" sz="1600" dirty="0">
                <a:solidFill>
                  <a:schemeClr val="bg2">
                    <a:lumMod val="50000"/>
                  </a:schemeClr>
                </a:solidFill>
              </a:rPr>
              <a:t>Chen, Y., Rohrbach, M., Yan, Z., Yan, S., Feng, J., &amp; Kalantidis, Y. (2018). </a:t>
            </a:r>
            <a:r>
              <a:rPr lang="nb-NO" altLang="zh-CN" sz="1600" i="1" dirty="0">
                <a:solidFill>
                  <a:schemeClr val="bg2">
                    <a:lumMod val="50000"/>
                  </a:schemeClr>
                </a:solidFill>
              </a:rPr>
              <a:t>Graph-Based Global Reasoning Networks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</a:rPr>
              <a:t>. Paper presented at the CVPR 2019.</a:t>
            </a:r>
            <a:endParaRPr lang="en-US" altLang="zh-CN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66ACED-DFD4-425B-93CD-FE40402F7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30" y="1738312"/>
            <a:ext cx="61055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9250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更多作品请在稻壳儿搜索艺随风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754</Words>
  <Application>Microsoft Office PowerPoint</Application>
  <PresentationFormat>宽屏</PresentationFormat>
  <Paragraphs>46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宋体</vt:lpstr>
      <vt:lpstr>微软雅黑</vt:lpstr>
      <vt:lpstr>Arial</vt:lpstr>
      <vt:lpstr>Calibri</vt:lpstr>
      <vt:lpstr>更多作品请在稻壳儿搜索艺随风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lan xin</cp:lastModifiedBy>
  <cp:revision>157</cp:revision>
  <dcterms:created xsi:type="dcterms:W3CDTF">2017-03-07T08:54:00Z</dcterms:created>
  <dcterms:modified xsi:type="dcterms:W3CDTF">2019-07-04T05:40:43Z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