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2" r:id="rId3"/>
    <p:sldId id="302" r:id="rId4"/>
    <p:sldId id="310" r:id="rId5"/>
    <p:sldId id="303" r:id="rId6"/>
    <p:sldId id="311" r:id="rId7"/>
    <p:sldId id="312" r:id="rId8"/>
    <p:sldId id="32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1CC5F-6ECF-4CDD-B11B-5617F99534B4}">
          <p14:sldIdLst>
            <p14:sldId id="256"/>
            <p14:sldId id="272"/>
            <p14:sldId id="302"/>
            <p14:sldId id="310"/>
            <p14:sldId id="303"/>
            <p14:sldId id="311"/>
            <p14:sldId id="312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48"/>
  </p:normalViewPr>
  <p:slideViewPr>
    <p:cSldViewPr snapToGrid="0" snapToObjects="1">
      <p:cViewPr>
        <p:scale>
          <a:sx n="53" d="100"/>
          <a:sy n="53" d="100"/>
        </p:scale>
        <p:origin x="963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422DA-9CC6-F24F-964E-83D03FBE0603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0524-D625-F045-93A7-563D3D83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1496" y="1970786"/>
            <a:ext cx="5031414" cy="118268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进度汇报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毛宽诚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06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6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00A38-AB0B-4171-9FE7-A8C8229C2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训练集：</a:t>
            </a:r>
            <a:r>
              <a:rPr lang="en-US" altLang="zh-CN" dirty="0"/>
              <a:t>train-all-02(set01-set05)</a:t>
            </a:r>
          </a:p>
          <a:p>
            <a:pPr marL="0" indent="0">
              <a:buNone/>
            </a:pPr>
            <a:r>
              <a:rPr lang="en-US" altLang="zh-CN" dirty="0"/>
              <a:t>		train-all-20(set01-set05)</a:t>
            </a:r>
          </a:p>
          <a:p>
            <a:pPr marL="0" indent="0">
              <a:buNone/>
            </a:pPr>
            <a:r>
              <a:rPr lang="zh-CN" altLang="en-US" dirty="0"/>
              <a:t>测试集：</a:t>
            </a:r>
            <a:r>
              <a:rPr lang="en-US" altLang="zh-CN" dirty="0"/>
              <a:t>test-all-20(set06-set11)</a:t>
            </a:r>
          </a:p>
          <a:p>
            <a:pPr marL="0" indent="0">
              <a:buNone/>
            </a:pPr>
            <a:r>
              <a:rPr lang="en-US" altLang="zh-CN" dirty="0"/>
              <a:t>		2252</a:t>
            </a:r>
            <a:r>
              <a:rPr lang="zh-CN" altLang="en-US" dirty="0"/>
              <a:t>张图片。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标签：</a:t>
            </a:r>
            <a:r>
              <a:rPr lang="en-US" altLang="zh-CN" dirty="0"/>
              <a:t>person/people/people?/cyclist</a:t>
            </a:r>
          </a:p>
          <a:p>
            <a:pPr marL="0" indent="0">
              <a:buNone/>
            </a:pPr>
            <a:r>
              <a:rPr lang="en-US" altLang="zh-CN" dirty="0"/>
              <a:t>	   </a:t>
            </a:r>
            <a:r>
              <a:rPr lang="zh-CN" altLang="en-US" dirty="0"/>
              <a:t>训练：全部训练</a:t>
            </a:r>
            <a:r>
              <a:rPr lang="en-US" altLang="zh-CN" dirty="0"/>
              <a:t>/</a:t>
            </a:r>
            <a:r>
              <a:rPr lang="zh-CN" altLang="en-US" dirty="0"/>
              <a:t>只取</a:t>
            </a:r>
            <a:r>
              <a:rPr lang="en-US" altLang="zh-CN" dirty="0"/>
              <a:t>person</a:t>
            </a:r>
          </a:p>
          <a:p>
            <a:pPr marL="0" indent="0">
              <a:buNone/>
            </a:pPr>
            <a:r>
              <a:rPr lang="en-US" altLang="zh-CN" dirty="0"/>
              <a:t>	   </a:t>
            </a:r>
            <a:r>
              <a:rPr lang="zh-CN" altLang="en-US" dirty="0"/>
              <a:t>测试：忽略</a:t>
            </a:r>
            <a:r>
              <a:rPr lang="en-US" altLang="zh-CN" dirty="0"/>
              <a:t> people/people?/cyclist</a:t>
            </a:r>
          </a:p>
          <a:p>
            <a:pPr marL="0" indent="0">
              <a:buNone/>
            </a:pPr>
            <a:r>
              <a:rPr lang="en-US" altLang="zh-CN" dirty="0"/>
              <a:t>	            </a:t>
            </a:r>
            <a:r>
              <a:rPr lang="zh-CN" altLang="en-US" dirty="0"/>
              <a:t> 忽略 </a:t>
            </a:r>
            <a:r>
              <a:rPr lang="en-US" altLang="zh-CN" dirty="0"/>
              <a:t>occlusion/</a:t>
            </a:r>
            <a:r>
              <a:rPr lang="zh-CN" altLang="en-US" dirty="0"/>
              <a:t>小尺寸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zh-CN" altLang="en-US" dirty="0"/>
              <a:t>仅统计</a:t>
            </a:r>
            <a:r>
              <a:rPr lang="en-US" altLang="zh-CN" dirty="0"/>
              <a:t>person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person 478 197 46 87 0 0 0 0 0 0 0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person? 39 130 83 249 0 0 0 0 0 0 0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F18CC4-4044-4F30-B67B-4745F2110222}"/>
              </a:ext>
            </a:extLst>
          </p:cNvPr>
          <p:cNvSpPr/>
          <p:nvPr/>
        </p:nvSpPr>
        <p:spPr>
          <a:xfrm>
            <a:off x="900685" y="1117360"/>
            <a:ext cx="6264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92D050"/>
                </a:solidFill>
              </a:rPr>
              <a:t>基于</a:t>
            </a:r>
            <a:r>
              <a:rPr lang="en-US" altLang="zh-CN" sz="2800" dirty="0" err="1">
                <a:solidFill>
                  <a:srgbClr val="92D050"/>
                </a:solidFill>
              </a:rPr>
              <a:t>pytorch</a:t>
            </a:r>
            <a:r>
              <a:rPr lang="zh-CN" altLang="en-US" sz="2800" dirty="0">
                <a:solidFill>
                  <a:srgbClr val="92D050"/>
                </a:solidFill>
              </a:rPr>
              <a:t>的单</a:t>
            </a:r>
            <a:r>
              <a:rPr lang="en-US" altLang="zh-CN" sz="2800" dirty="0">
                <a:solidFill>
                  <a:srgbClr val="92D050"/>
                </a:solidFill>
              </a:rPr>
              <a:t>/</a:t>
            </a:r>
            <a:r>
              <a:rPr lang="zh-CN" altLang="en-US" sz="2800" dirty="0">
                <a:solidFill>
                  <a:srgbClr val="92D050"/>
                </a:solidFill>
              </a:rPr>
              <a:t>双波段行人检测实验</a:t>
            </a:r>
            <a:endParaRPr lang="en-US" altLang="zh-CN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42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E7860E3-3FEE-46A8-89BA-F83381ADC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074" y="0"/>
            <a:ext cx="4465071" cy="577407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47BD8BE-2BC0-4C85-93C2-7D830D8A695A}"/>
              </a:ext>
            </a:extLst>
          </p:cNvPr>
          <p:cNvSpPr/>
          <p:nvPr/>
        </p:nvSpPr>
        <p:spPr>
          <a:xfrm>
            <a:off x="4568018" y="6024407"/>
            <a:ext cx="1527982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27000" algn="just">
              <a:lnSpc>
                <a:spcPts val="2000"/>
              </a:lnSpc>
              <a:spcAft>
                <a:spcPts val="0"/>
              </a:spcAft>
            </a:pPr>
            <a:r>
              <a:rPr lang="en-US" altLang="zh-CN" b="1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nms</a:t>
            </a:r>
            <a:r>
              <a:rPr lang="en-US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fusion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45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E19472-DBC7-437A-8435-88B18AF87997}"/>
              </a:ext>
            </a:extLst>
          </p:cNvPr>
          <p:cNvSpPr/>
          <p:nvPr/>
        </p:nvSpPr>
        <p:spPr>
          <a:xfrm>
            <a:off x="580490" y="5746428"/>
            <a:ext cx="91969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Takumi K , Watanabe K , Ha Q , et al. [ACM Press the - Mountain View, California, USA (2017.10.23-2017.10.27)] Proceedings of the on Thematic Workshops of ACM Multimedia 2017, - Thematic Workshops \"17 - Multispectral Object Detection for Autonomous Vehicles[C]// The. 2017:35-43.</a:t>
            </a:r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6A9AAE-0A85-4E09-9625-1962E5D78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3" y="596658"/>
            <a:ext cx="5726345" cy="40682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78D9C-2490-4A72-92E0-5B8C9B59A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641" y="120186"/>
            <a:ext cx="5569741" cy="36195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7C48AA-6DC9-46E5-AA3C-DD06A11022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346"/>
          <a:stretch/>
        </p:blipFill>
        <p:spPr>
          <a:xfrm>
            <a:off x="7561940" y="4018767"/>
            <a:ext cx="4356083" cy="19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3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9F21A19-1C1D-4DAB-A45B-7CEA74371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293179"/>
              </p:ext>
            </p:extLst>
          </p:nvPr>
        </p:nvGraphicFramePr>
        <p:xfrm>
          <a:off x="1474808" y="616960"/>
          <a:ext cx="6785965" cy="2812040"/>
        </p:xfrm>
        <a:graphic>
          <a:graphicData uri="http://schemas.openxmlformats.org/drawingml/2006/table">
            <a:tbl>
              <a:tblPr firstRow="1" firstCol="1" bandRow="1"/>
              <a:tblGrid>
                <a:gridCol w="1043665">
                  <a:extLst>
                    <a:ext uri="{9D8B030D-6E8A-4147-A177-3AD203B41FA5}">
                      <a16:colId xmlns:a16="http://schemas.microsoft.com/office/drawing/2014/main" val="1409828552"/>
                    </a:ext>
                  </a:extLst>
                </a:gridCol>
                <a:gridCol w="1129563">
                  <a:extLst>
                    <a:ext uri="{9D8B030D-6E8A-4147-A177-3AD203B41FA5}">
                      <a16:colId xmlns:a16="http://schemas.microsoft.com/office/drawing/2014/main" val="933436918"/>
                    </a:ext>
                  </a:extLst>
                </a:gridCol>
                <a:gridCol w="1060843">
                  <a:extLst>
                    <a:ext uri="{9D8B030D-6E8A-4147-A177-3AD203B41FA5}">
                      <a16:colId xmlns:a16="http://schemas.microsoft.com/office/drawing/2014/main" val="2177387131"/>
                    </a:ext>
                  </a:extLst>
                </a:gridCol>
                <a:gridCol w="1292769">
                  <a:extLst>
                    <a:ext uri="{9D8B030D-6E8A-4147-A177-3AD203B41FA5}">
                      <a16:colId xmlns:a16="http://schemas.microsoft.com/office/drawing/2014/main" val="747349293"/>
                    </a:ext>
                  </a:extLst>
                </a:gridCol>
                <a:gridCol w="1181101">
                  <a:extLst>
                    <a:ext uri="{9D8B030D-6E8A-4147-A177-3AD203B41FA5}">
                      <a16:colId xmlns:a16="http://schemas.microsoft.com/office/drawing/2014/main" val="4273439046"/>
                    </a:ext>
                  </a:extLst>
                </a:gridCol>
                <a:gridCol w="1078024">
                  <a:extLst>
                    <a:ext uri="{9D8B030D-6E8A-4147-A177-3AD203B41FA5}">
                      <a16:colId xmlns:a16="http://schemas.microsoft.com/office/drawing/2014/main" val="1796383240"/>
                    </a:ext>
                  </a:extLst>
                </a:gridCol>
              </a:tblGrid>
              <a:tr h="512453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      Half fusion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</a:t>
                      </a:r>
                      <a:r>
                        <a:rPr lang="en-US" altLang="zh-CN" sz="1400" b="1" kern="100" dirty="0" err="1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rpn</a:t>
                      </a: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fusion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nms</a:t>
                      </a: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fusion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736002"/>
                  </a:ext>
                </a:extLst>
              </a:tr>
              <a:tr h="76222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pooling</a:t>
                      </a:r>
                      <a:endParaRPr lang="zh-CN" alt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align</a:t>
                      </a:r>
                      <a:endParaRPr lang="zh-CN" alt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pooling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align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450470"/>
                  </a:ext>
                </a:extLst>
              </a:tr>
              <a:tr h="512453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All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40.44%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36.78%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40.26%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34.17%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36.63%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76986"/>
                  </a:ext>
                </a:extLst>
              </a:tr>
              <a:tr h="512453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Day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40.61%</a:t>
                      </a:r>
                      <a:endParaRPr lang="zh-CN" alt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38.33%</a:t>
                      </a:r>
                      <a:endParaRPr lang="zh-CN" alt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41.48%</a:t>
                      </a:r>
                      <a:endParaRPr lang="zh-CN" alt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34.62%</a:t>
                      </a:r>
                      <a:endParaRPr lang="zh-CN" alt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39..21%</a:t>
                      </a:r>
                      <a:endParaRPr lang="zh-CN" alt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834085"/>
                  </a:ext>
                </a:extLst>
              </a:tr>
              <a:tr h="512453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Night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40.62%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34.00%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37.61%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32.32%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30.71%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63137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6F3EA6E-4258-4F84-A609-4409C4BF0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350455"/>
              </p:ext>
            </p:extLst>
          </p:nvPr>
        </p:nvGraphicFramePr>
        <p:xfrm>
          <a:off x="2152787" y="3885069"/>
          <a:ext cx="5724492" cy="2372818"/>
        </p:xfrm>
        <a:graphic>
          <a:graphicData uri="http://schemas.openxmlformats.org/drawingml/2006/table">
            <a:tbl>
              <a:tblPr firstRow="1" firstCol="1" bandRow="1"/>
              <a:tblGrid>
                <a:gridCol w="1937772">
                  <a:extLst>
                    <a:ext uri="{9D8B030D-6E8A-4147-A177-3AD203B41FA5}">
                      <a16:colId xmlns:a16="http://schemas.microsoft.com/office/drawing/2014/main" val="1637959263"/>
                    </a:ext>
                  </a:extLst>
                </a:gridCol>
                <a:gridCol w="1437520">
                  <a:extLst>
                    <a:ext uri="{9D8B030D-6E8A-4147-A177-3AD203B41FA5}">
                      <a16:colId xmlns:a16="http://schemas.microsoft.com/office/drawing/2014/main" val="569471552"/>
                    </a:ext>
                  </a:extLst>
                </a:gridCol>
                <a:gridCol w="1174600">
                  <a:extLst>
                    <a:ext uri="{9D8B030D-6E8A-4147-A177-3AD203B41FA5}">
                      <a16:colId xmlns:a16="http://schemas.microsoft.com/office/drawing/2014/main" val="3795275774"/>
                    </a:ext>
                  </a:extLst>
                </a:gridCol>
                <a:gridCol w="1174600">
                  <a:extLst>
                    <a:ext uri="{9D8B030D-6E8A-4147-A177-3AD203B41FA5}">
                      <a16:colId xmlns:a16="http://schemas.microsoft.com/office/drawing/2014/main" val="313783320"/>
                    </a:ext>
                  </a:extLst>
                </a:gridCol>
              </a:tblGrid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Nms</a:t>
                      </a:r>
                      <a:r>
                        <a:rPr lang="en-US" altLang="zh-CN" sz="1400" dirty="0"/>
                        <a:t> fusion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Rgb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Ir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862732"/>
                  </a:ext>
                </a:extLst>
              </a:tr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</a:t>
                      </a:r>
                      <a:r>
                        <a:rPr lang="en-US" altLang="zh-CN" sz="1400" kern="100" dirty="0" err="1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aglin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</a:t>
                      </a:r>
                      <a:r>
                        <a:rPr lang="en-US" altLang="zh-CN" sz="14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aglin</a:t>
                      </a:r>
                      <a:endParaRPr lang="zh-CN" alt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058114"/>
                  </a:ext>
                </a:extLst>
              </a:tr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All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36.63%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46.20%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46.04%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482402"/>
                  </a:ext>
                </a:extLst>
              </a:tr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Day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39..21%</a:t>
                      </a:r>
                      <a:endParaRPr lang="zh-CN" alt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42..45%.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50.33%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819427"/>
                  </a:ext>
                </a:extLst>
              </a:tr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Night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30.71%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55.63%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33.92%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68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10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1BF47-29A2-457A-82DF-0195A0C9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D653FC-49E0-4EC0-8367-6EDE1A13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998" y="379189"/>
            <a:ext cx="6167562" cy="42559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E15456-F843-4C56-8442-AB626617C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79" y="1577809"/>
            <a:ext cx="38100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4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FE7ED49-D330-426F-AAB2-FD46D6BDF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6" y="1042883"/>
            <a:ext cx="6167562" cy="47722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493F1B-F9D4-40DA-8ED8-B29259621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962" y="464180"/>
            <a:ext cx="6020555" cy="1827758"/>
          </a:xfrm>
          <a:prstGeom prst="rect">
            <a:avLst/>
          </a:prstGeom>
        </p:spPr>
      </p:pic>
      <p:sp>
        <p:nvSpPr>
          <p:cNvPr id="7" name="箭头: 上 6">
            <a:extLst>
              <a:ext uri="{FF2B5EF4-FFF2-40B4-BE49-F238E27FC236}">
                <a16:creationId xmlns:a16="http://schemas.microsoft.com/office/drawing/2014/main" id="{FC8FFD85-49DF-43A2-8F48-52536429A967}"/>
              </a:ext>
            </a:extLst>
          </p:cNvPr>
          <p:cNvSpPr/>
          <p:nvPr/>
        </p:nvSpPr>
        <p:spPr>
          <a:xfrm rot="3607602">
            <a:off x="4200186" y="2362095"/>
            <a:ext cx="317027" cy="22796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4DC3DC1-96F8-47A0-82A6-1C710E8A0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249" y="2434982"/>
            <a:ext cx="3800298" cy="426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4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E2DFD61-A05A-4154-89A1-A58FEA8A7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85" y="815585"/>
            <a:ext cx="4899641" cy="54313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A38E43-EF80-45A6-801F-A093454437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580"/>
          <a:stretch/>
        </p:blipFill>
        <p:spPr>
          <a:xfrm>
            <a:off x="6369113" y="1132165"/>
            <a:ext cx="4558419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327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18503</TotalTime>
  <Words>167</Words>
  <Application>Microsoft Office PowerPoint</Application>
  <PresentationFormat>宽屏</PresentationFormat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宋体</vt:lpstr>
      <vt:lpstr>Microsoft YaHei</vt:lpstr>
      <vt:lpstr>Arial</vt:lpstr>
      <vt:lpstr>Calibri</vt:lpstr>
      <vt:lpstr>Trebuchet MS</vt:lpstr>
      <vt:lpstr>Wingdings 3</vt:lpstr>
      <vt:lpstr>Facet</vt:lpstr>
      <vt:lpstr>进度汇报</vt:lpstr>
      <vt:lpstr>PowerPoint 演示文稿</vt:lpstr>
      <vt:lpstr>PowerPoint 演示文稿</vt:lpstr>
      <vt:lpstr>PowerPoint 演示文稿</vt:lpstr>
      <vt:lpstr>PowerPoint 演示文稿</vt:lpstr>
      <vt:lpstr>RPN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of an Inference Run with TensorRT</dc:title>
  <dc:creator>Brant Zhao</dc:creator>
  <cp:lastModifiedBy>Mao Kuancheng</cp:lastModifiedBy>
  <cp:revision>562</cp:revision>
  <dcterms:created xsi:type="dcterms:W3CDTF">2017-12-23T03:55:49Z</dcterms:created>
  <dcterms:modified xsi:type="dcterms:W3CDTF">2019-07-04T06:39:50Z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kmao@nvidia.com</vt:lpwstr>
  </property>
  <property fmtid="{D5CDD505-2E9C-101B-9397-08002B2CF9AE}" pid="5" name="MSIP_Label_6b558183-044c-4105-8d9c-cea02a2a3d86_SetDate">
    <vt:lpwstr>2018-10-15T14:09:33.6637402Z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