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304" r:id="rId3"/>
    <p:sldId id="305" r:id="rId4"/>
    <p:sldId id="306" r:id="rId5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90" d="100"/>
          <a:sy n="90" d="100"/>
        </p:scale>
        <p:origin x="528" y="102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2019/7/10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7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10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350D5E-7313-42B1-B2A2-C6128B80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95" y="4718314"/>
            <a:ext cx="5970224" cy="1328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93085" y="1001870"/>
            <a:ext cx="8605830" cy="5449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输入：                                </a:t>
            </a:r>
            <a:r>
              <a:rPr lang="en-US" altLang="zh-CN" sz="2000" dirty="0" err="1"/>
              <a:t>NxF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一、执行共享线性变换 </a:t>
            </a:r>
            <a:r>
              <a:rPr lang="en-US" altLang="zh-CN" sz="2000" dirty="0"/>
              <a:t>W </a:t>
            </a:r>
            <a:r>
              <a:rPr lang="zh-CN" altLang="en-US" sz="2000" dirty="0"/>
              <a:t>得到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                                                    </a:t>
            </a:r>
            <a:r>
              <a:rPr lang="en-US" altLang="zh-CN" sz="2000" dirty="0" err="1"/>
              <a:t>NxF</a:t>
            </a:r>
            <a:r>
              <a:rPr lang="en-US" altLang="zh-CN" sz="2000" dirty="0"/>
              <a:t>’</a:t>
            </a:r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二、在节点上执行自注意力，计算注意力系数，仅计算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节点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的近邻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                                                                         Nx1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                                                                                      </a:t>
            </a:r>
            <a:r>
              <a:rPr lang="en-US" altLang="zh-CN" sz="2000" dirty="0" err="1"/>
              <a:t>NxN</a:t>
            </a:r>
            <a:r>
              <a:rPr lang="en-US" altLang="zh-CN" sz="2000" dirty="0"/>
              <a:t>   </a:t>
            </a:r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三、根据系数计算相应特征的线性组合作为输出</a:t>
            </a:r>
            <a:r>
              <a:rPr lang="en-US" altLang="zh-CN" sz="2000" dirty="0"/>
              <a:t>                                                                                       </a:t>
            </a:r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2279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Graph Attention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4828" y="268347"/>
            <a:ext cx="805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Veličković, P., Cucurull, G., Casanova, A., Romero, A., Liò, P., &amp; Bengio, Y. (2017).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 Attention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ICLR 2018. 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9B197A-BC8F-4944-8A19-65A87B7A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11" y="1069454"/>
            <a:ext cx="1657350" cy="381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B340C2-89F9-4AD6-B3B1-F44F2067D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95" y="2342314"/>
            <a:ext cx="6107050" cy="352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196E6E-31A6-404F-B5BF-32F5F9973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527" y="1837298"/>
            <a:ext cx="559317" cy="4501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AF3889-1432-4DBF-8038-DDFBB516B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302" y="1839854"/>
            <a:ext cx="559317" cy="44745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6EC415-28E9-4842-B2A9-2E30CF699261}"/>
              </a:ext>
            </a:extLst>
          </p:cNvPr>
          <p:cNvCxnSpPr/>
          <p:nvPr/>
        </p:nvCxnSpPr>
        <p:spPr>
          <a:xfrm flipH="1" flipV="1">
            <a:off x="5762847" y="4890976"/>
            <a:ext cx="212651" cy="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191F06E-2515-42A9-8C0B-C18ED5880037}"/>
              </a:ext>
            </a:extLst>
          </p:cNvPr>
          <p:cNvCxnSpPr/>
          <p:nvPr/>
        </p:nvCxnSpPr>
        <p:spPr>
          <a:xfrm flipH="1">
            <a:off x="5773479" y="5103628"/>
            <a:ext cx="223284" cy="15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0A2475-8896-4B2C-8EEC-58E29A950E21}"/>
              </a:ext>
            </a:extLst>
          </p:cNvPr>
          <p:cNvCxnSpPr>
            <a:cxnSpLocks/>
          </p:cNvCxnSpPr>
          <p:nvPr/>
        </p:nvCxnSpPr>
        <p:spPr>
          <a:xfrm flipH="1">
            <a:off x="6358270" y="5507665"/>
            <a:ext cx="361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820A792-9A8E-4072-888C-A6F55766D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499" y="3716391"/>
            <a:ext cx="5129698" cy="9925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95DCCD0-66F9-4F46-93F9-DA5568C33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8833" y="1951622"/>
            <a:ext cx="3123303" cy="369184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9D880A-1948-4A8C-A81F-A1DF732C5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7416" y="5901842"/>
            <a:ext cx="2126812" cy="8401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3085" y="1001870"/>
            <a:ext cx="8605830" cy="3911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类似于“</a:t>
            </a:r>
            <a:r>
              <a:rPr lang="en-US" altLang="zh-CN" sz="2000" dirty="0"/>
              <a:t>Attention is all you need</a:t>
            </a:r>
            <a:r>
              <a:rPr lang="zh-CN" altLang="en-US" sz="2000" dirty="0"/>
              <a:t>”，使用 </a:t>
            </a:r>
            <a:r>
              <a:rPr lang="en-US" altLang="zh-CN" sz="2000" dirty="0"/>
              <a:t>multi-head </a:t>
            </a:r>
            <a:r>
              <a:rPr lang="zh-CN" altLang="en-US" sz="2000" dirty="0"/>
              <a:t>注意力来稳定训练过程。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即有 </a:t>
            </a:r>
            <a:r>
              <a:rPr lang="en-US" altLang="zh-CN" sz="2000" dirty="0"/>
              <a:t>K </a:t>
            </a:r>
            <a:r>
              <a:rPr lang="zh-CN" altLang="en-US" sz="2000" dirty="0"/>
              <a:t>个独立注意力机制执行上述公式，得到的特征进行级联：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在网络的预测层，不使用级联，而是先执行平均操作，最后执行非线性：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2279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Graph Attention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4828" y="268347"/>
            <a:ext cx="805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Veličković, P., Cucurull, G., Casanova, A., Romero, A., Liò, P., &amp; Bengio, Y. (2017).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 Attention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ICLR 2018. 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C45E60-24FD-4502-8BF6-2C775E1F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33" y="1834731"/>
            <a:ext cx="3181350" cy="1009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6F7C91-D471-4D70-AE97-47373E18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33" y="3373836"/>
            <a:ext cx="3444133" cy="1009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9F2F518-F5AE-4747-B50F-F0BC46500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98" y="3692980"/>
            <a:ext cx="4422347" cy="2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218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3085" y="1001870"/>
            <a:ext cx="8605830" cy="237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dirty="0"/>
              <a:t>计算高效，自注意力层可以在所有边上并行操作，所有输出特征的计算可以在所有节点上并行操作。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dirty="0"/>
              <a:t>可以隐式地为同一个节点赋予不同的重要性。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dirty="0"/>
              <a:t>注意力机制以共享的方式应用于图中的所有边，因此它不依赖于对全局图结构或所有节点特征的预先访问</a:t>
            </a:r>
            <a:r>
              <a:rPr lang="en-US" altLang="zh-CN" sz="2000" dirty="0"/>
              <a:t>(</a:t>
            </a:r>
            <a:r>
              <a:rPr lang="zh-CN" altLang="en-US" sz="2000" dirty="0"/>
              <a:t>许多先验技术的限制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与其他工作比较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4828" y="268347"/>
            <a:ext cx="805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Veličković, P., Cucurull, G., Casanova, A., Romero, A., Liò, P., &amp; Bengio, Y. (2017).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 Attention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ICLR 2018. 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461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317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lan xin</cp:lastModifiedBy>
  <cp:revision>165</cp:revision>
  <dcterms:created xsi:type="dcterms:W3CDTF">2017-03-07T08:54:00Z</dcterms:created>
  <dcterms:modified xsi:type="dcterms:W3CDTF">2019-07-10T02:28:46Z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