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303" r:id="rId4"/>
    <p:sldId id="325" r:id="rId5"/>
    <p:sldId id="328" r:id="rId6"/>
    <p:sldId id="326" r:id="rId7"/>
    <p:sldId id="327" r:id="rId8"/>
    <p:sldId id="311" r:id="rId9"/>
    <p:sldId id="32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72"/>
            <p14:sldId id="303"/>
            <p14:sldId id="325"/>
            <p14:sldId id="328"/>
            <p14:sldId id="326"/>
            <p14:sldId id="327"/>
            <p14:sldId id="311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48"/>
  </p:normalViewPr>
  <p:slideViewPr>
    <p:cSldViewPr snapToGrid="0" snapToObjects="1">
      <p:cViewPr>
        <p:scale>
          <a:sx n="67" d="100"/>
          <a:sy n="67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07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00A38-AB0B-4171-9FE7-A8C8229C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训练集：</a:t>
            </a:r>
            <a:r>
              <a:rPr lang="en-US" altLang="zh-CN" dirty="0"/>
              <a:t>train-all-02(set01-set05)</a:t>
            </a:r>
          </a:p>
          <a:p>
            <a:pPr marL="0" indent="0">
              <a:buNone/>
            </a:pPr>
            <a:r>
              <a:rPr lang="en-US" altLang="zh-CN" dirty="0"/>
              <a:t>		train-all-20(set01-set05)</a:t>
            </a:r>
          </a:p>
          <a:p>
            <a:pPr marL="0" indent="0">
              <a:buNone/>
            </a:pPr>
            <a:r>
              <a:rPr lang="zh-CN" altLang="en-US" dirty="0"/>
              <a:t>测试集：</a:t>
            </a:r>
            <a:r>
              <a:rPr lang="en-US" altLang="zh-CN" dirty="0"/>
              <a:t>test-all-20(set06-set11)</a:t>
            </a:r>
          </a:p>
          <a:p>
            <a:pPr marL="0" indent="0">
              <a:buNone/>
            </a:pPr>
            <a:r>
              <a:rPr lang="en-US" altLang="zh-CN" dirty="0"/>
              <a:t>		2252</a:t>
            </a:r>
            <a:r>
              <a:rPr lang="zh-CN" altLang="en-US" dirty="0"/>
              <a:t>张图片。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训练：全部训练</a:t>
            </a:r>
            <a:r>
              <a:rPr lang="en-US" altLang="zh-CN" dirty="0"/>
              <a:t>/</a:t>
            </a:r>
            <a:r>
              <a:rPr lang="zh-CN" altLang="en-US" dirty="0"/>
              <a:t>只取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pPr marL="0" indent="0">
              <a:buNone/>
            </a:pPr>
            <a:r>
              <a:rPr lang="en-US" altLang="zh-CN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仅统计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person 478 197 46 87 0 0 0 0 0 0 0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person? 39 130 83 249 0 0 0 0 0 0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18CC4-4044-4F30-B67B-4745F2110222}"/>
              </a:ext>
            </a:extLst>
          </p:cNvPr>
          <p:cNvSpPr/>
          <p:nvPr/>
        </p:nvSpPr>
        <p:spPr>
          <a:xfrm>
            <a:off x="900685" y="1117360"/>
            <a:ext cx="626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基于</a:t>
            </a:r>
            <a:r>
              <a:rPr lang="en-US" altLang="zh-CN" sz="2800" dirty="0" err="1">
                <a:solidFill>
                  <a:srgbClr val="92D050"/>
                </a:solidFill>
              </a:rPr>
              <a:t>pytorch</a:t>
            </a:r>
            <a:r>
              <a:rPr lang="zh-CN" altLang="en-US" sz="2800" dirty="0">
                <a:solidFill>
                  <a:srgbClr val="92D050"/>
                </a:solidFill>
              </a:rPr>
              <a:t>的单</a:t>
            </a:r>
            <a:r>
              <a:rPr lang="en-US" altLang="zh-CN" sz="2800" dirty="0">
                <a:solidFill>
                  <a:srgbClr val="92D050"/>
                </a:solidFill>
              </a:rPr>
              <a:t>/</a:t>
            </a:r>
            <a:r>
              <a:rPr lang="zh-CN" altLang="en-US" sz="2800" dirty="0">
                <a:solidFill>
                  <a:srgbClr val="92D050"/>
                </a:solidFill>
              </a:rPr>
              <a:t>双波段行人检测实验</a:t>
            </a:r>
            <a:endParaRPr lang="en-US" altLang="zh-CN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F21A19-1C1D-4DAB-A45B-7CEA7437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00936"/>
              </p:ext>
            </p:extLst>
          </p:nvPr>
        </p:nvGraphicFramePr>
        <p:xfrm>
          <a:off x="1474808" y="616960"/>
          <a:ext cx="7604898" cy="2812040"/>
        </p:xfrm>
        <a:graphic>
          <a:graphicData uri="http://schemas.openxmlformats.org/drawingml/2006/table">
            <a:tbl>
              <a:tblPr firstRow="1" firstCol="1" bandRow="1"/>
              <a:tblGrid>
                <a:gridCol w="1169615">
                  <a:extLst>
                    <a:ext uri="{9D8B030D-6E8A-4147-A177-3AD203B41FA5}">
                      <a16:colId xmlns:a16="http://schemas.microsoft.com/office/drawing/2014/main" val="1409828552"/>
                    </a:ext>
                  </a:extLst>
                </a:gridCol>
                <a:gridCol w="1265879">
                  <a:extLst>
                    <a:ext uri="{9D8B030D-6E8A-4147-A177-3AD203B41FA5}">
                      <a16:colId xmlns:a16="http://schemas.microsoft.com/office/drawing/2014/main" val="933436918"/>
                    </a:ext>
                  </a:extLst>
                </a:gridCol>
                <a:gridCol w="1188866">
                  <a:extLst>
                    <a:ext uri="{9D8B030D-6E8A-4147-A177-3AD203B41FA5}">
                      <a16:colId xmlns:a16="http://schemas.microsoft.com/office/drawing/2014/main" val="2177387131"/>
                    </a:ext>
                  </a:extLst>
                </a:gridCol>
                <a:gridCol w="1448781">
                  <a:extLst>
                    <a:ext uri="{9D8B030D-6E8A-4147-A177-3AD203B41FA5}">
                      <a16:colId xmlns:a16="http://schemas.microsoft.com/office/drawing/2014/main" val="747349293"/>
                    </a:ext>
                  </a:extLst>
                </a:gridCol>
                <a:gridCol w="1174764">
                  <a:extLst>
                    <a:ext uri="{9D8B030D-6E8A-4147-A177-3AD203B41FA5}">
                      <a16:colId xmlns:a16="http://schemas.microsoft.com/office/drawing/2014/main" val="4273439046"/>
                    </a:ext>
                  </a:extLst>
                </a:gridCol>
                <a:gridCol w="1356993">
                  <a:extLst>
                    <a:ext uri="{9D8B030D-6E8A-4147-A177-3AD203B41FA5}">
                      <a16:colId xmlns:a16="http://schemas.microsoft.com/office/drawing/2014/main" val="1796383240"/>
                    </a:ext>
                  </a:extLst>
                </a:gridCol>
              </a:tblGrid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Half fusion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fusion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736002"/>
                  </a:ext>
                </a:extLst>
              </a:tr>
              <a:tr h="7622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pooling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pooling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450470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40.44%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36.78%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40.26%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34.58%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36.63%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76986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40.61%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38.33%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41.48%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35.13%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39..21%</a:t>
                      </a:r>
                      <a:endParaRPr lang="zh-CN" alt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34085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40.62%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34.00%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37.61%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32.32%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30.71%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313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F3EA6E-4258-4F84-A609-4409C4BF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50455"/>
              </p:ext>
            </p:extLst>
          </p:nvPr>
        </p:nvGraphicFramePr>
        <p:xfrm>
          <a:off x="2152787" y="3885069"/>
          <a:ext cx="5724492" cy="2372818"/>
        </p:xfrm>
        <a:graphic>
          <a:graphicData uri="http://schemas.openxmlformats.org/drawingml/2006/table">
            <a:tbl>
              <a:tblPr firstRow="1" firstCol="1" bandRow="1"/>
              <a:tblGrid>
                <a:gridCol w="1937772">
                  <a:extLst>
                    <a:ext uri="{9D8B030D-6E8A-4147-A177-3AD203B41FA5}">
                      <a16:colId xmlns:a16="http://schemas.microsoft.com/office/drawing/2014/main" val="1637959263"/>
                    </a:ext>
                  </a:extLst>
                </a:gridCol>
                <a:gridCol w="1437520">
                  <a:extLst>
                    <a:ext uri="{9D8B030D-6E8A-4147-A177-3AD203B41FA5}">
                      <a16:colId xmlns:a16="http://schemas.microsoft.com/office/drawing/2014/main" val="569471552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3795275774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313783320"/>
                    </a:ext>
                  </a:extLst>
                </a:gridCol>
              </a:tblGrid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Nms</a:t>
                      </a:r>
                      <a:r>
                        <a:rPr lang="en-US" altLang="zh-CN" sz="1400" dirty="0"/>
                        <a:t> fusion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6273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058114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36.63%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46.20%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46.04%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8240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39..21%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42..45%.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50.33%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19427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30.71%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55.63%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33.92%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6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0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45483-9DD9-48BF-8F04-81DB9DB55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9086"/>
              </p:ext>
            </p:extLst>
          </p:nvPr>
        </p:nvGraphicFramePr>
        <p:xfrm>
          <a:off x="455430" y="2492634"/>
          <a:ext cx="6959783" cy="2633871"/>
        </p:xfrm>
        <a:graphic>
          <a:graphicData uri="http://schemas.openxmlformats.org/drawingml/2006/table">
            <a:tbl>
              <a:tblPr firstRow="1" firstCol="1" bandRow="1"/>
              <a:tblGrid>
                <a:gridCol w="851841">
                  <a:extLst>
                    <a:ext uri="{9D8B030D-6E8A-4147-A177-3AD203B41FA5}">
                      <a16:colId xmlns:a16="http://schemas.microsoft.com/office/drawing/2014/main" val="1637959263"/>
                    </a:ext>
                  </a:extLst>
                </a:gridCol>
                <a:gridCol w="2425848">
                  <a:extLst>
                    <a:ext uri="{9D8B030D-6E8A-4147-A177-3AD203B41FA5}">
                      <a16:colId xmlns:a16="http://schemas.microsoft.com/office/drawing/2014/main" val="1437048138"/>
                    </a:ext>
                  </a:extLst>
                </a:gridCol>
                <a:gridCol w="1535015">
                  <a:extLst>
                    <a:ext uri="{9D8B030D-6E8A-4147-A177-3AD203B41FA5}">
                      <a16:colId xmlns:a16="http://schemas.microsoft.com/office/drawing/2014/main" val="3795275774"/>
                    </a:ext>
                  </a:extLst>
                </a:gridCol>
                <a:gridCol w="2147079">
                  <a:extLst>
                    <a:ext uri="{9D8B030D-6E8A-4147-A177-3AD203B41FA5}">
                      <a16:colId xmlns:a16="http://schemas.microsoft.com/office/drawing/2014/main" val="2237846902"/>
                    </a:ext>
                  </a:extLst>
                </a:gridCol>
              </a:tblGrid>
              <a:tr h="62929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Train (4000-&gt;2000)</a:t>
                      </a: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Test(600-&gt;300)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RPN NMS FUSION </a:t>
                      </a:r>
                    </a:p>
                    <a:p>
                      <a:pPr indent="1270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train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4000-&gt;2000 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127000" algn="l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600 -&gt;300 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62732"/>
                  </a:ext>
                </a:extLst>
              </a:tr>
              <a:tr h="62929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34.17%-&gt;35.16%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37.11%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35.75%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82402"/>
                  </a:ext>
                </a:extLst>
              </a:tr>
              <a:tr h="62929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34.62%-&gt;35.42%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36.77%.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35.56%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19427"/>
                  </a:ext>
                </a:extLst>
              </a:tr>
              <a:tr h="62929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32.32%-&gt;34.21%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37.74%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35.06%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6842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A31BCE6-CC97-4012-AAFE-76CFBEBE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22" y="1501097"/>
            <a:ext cx="3103827" cy="3481046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017AFEBB-9474-46E7-A29C-53B903353466}"/>
              </a:ext>
            </a:extLst>
          </p:cNvPr>
          <p:cNvSpPr/>
          <p:nvPr/>
        </p:nvSpPr>
        <p:spPr>
          <a:xfrm rot="1126422">
            <a:off x="6930991" y="2006911"/>
            <a:ext cx="744877" cy="14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AFB89E-1C12-4275-9D3C-8B40E695F6EC}"/>
              </a:ext>
            </a:extLst>
          </p:cNvPr>
          <p:cNvSpPr txBox="1"/>
          <p:nvPr/>
        </p:nvSpPr>
        <p:spPr>
          <a:xfrm>
            <a:off x="6044673" y="1514962"/>
            <a:ext cx="751539" cy="375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8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F6039E-1DD6-4069-9695-DFB097047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08" y="1342972"/>
            <a:ext cx="6150074" cy="32341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259AC7-7EF3-424D-A7CA-12F7F28E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29" y="1437713"/>
            <a:ext cx="4505370" cy="30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4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44C99F3-7010-432C-ABAB-03B5B6515CC3}"/>
              </a:ext>
            </a:extLst>
          </p:cNvPr>
          <p:cNvSpPr/>
          <p:nvPr/>
        </p:nvSpPr>
        <p:spPr>
          <a:xfrm>
            <a:off x="924792" y="3678382"/>
            <a:ext cx="10602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Reasonable-all                 	 log-average miss rate = 39.03% (26.46%) recall = 85.88% (90.31%)</a:t>
            </a:r>
            <a:endParaRPr lang="en-US" altLang="zh-CN" sz="1400" dirty="0"/>
          </a:p>
          <a:p>
            <a:r>
              <a:rPr lang="zh-CN" altLang="en-US" sz="1400" dirty="0"/>
              <a:t>Reasonable-day                 	 log-average miss rate = 39.55% (48.65%) recall = 84.91% (60.96%)</a:t>
            </a:r>
            <a:endParaRPr lang="en-US" altLang="zh-CN" sz="1400" dirty="0"/>
          </a:p>
          <a:p>
            <a:r>
              <a:rPr lang="zh-CN" altLang="en-US" sz="1400" dirty="0"/>
              <a:t>Reasonable-night               	 log-average miss rate = 35.03% (99.89%) recall = 88.31% (0.41%)</a:t>
            </a:r>
            <a:endParaRPr lang="en-US" altLang="zh-CN" sz="1400" dirty="0"/>
          </a:p>
          <a:p>
            <a:r>
              <a:rPr lang="zh-CN" altLang="en-US" sz="1400" dirty="0"/>
              <a:t>Scale=near                     	 log-average miss rate = 15.24% (5.80%) recall = 94.96% (98.51%)、</a:t>
            </a:r>
            <a:endParaRPr lang="en-US" altLang="zh-CN" sz="1400" dirty="0"/>
          </a:p>
          <a:p>
            <a:r>
              <a:rPr lang="zh-CN" altLang="en-US" sz="1400" dirty="0"/>
              <a:t>Scale=medium                   	 log-average miss rate = 43.55% (34.15%) recall = 83.54% (86.16%)、</a:t>
            </a:r>
            <a:endParaRPr lang="en-US" altLang="zh-CN" sz="1400" dirty="0"/>
          </a:p>
          <a:p>
            <a:r>
              <a:rPr lang="zh-CN" altLang="en-US" sz="1400" dirty="0"/>
              <a:t>Scale=far                      	 log-average miss rate = 81.08% (72.42%) recall = 59.45% (61.34%)</a:t>
            </a:r>
            <a:endParaRPr lang="en-US" altLang="zh-CN" sz="1400" dirty="0"/>
          </a:p>
          <a:p>
            <a:r>
              <a:rPr lang="zh-CN" altLang="en-US" sz="1400" dirty="0"/>
              <a:t>Occ=none                       	 log-average miss rate = 44.92% (44.62%) recall = 82.28% (79.75%)</a:t>
            </a:r>
            <a:endParaRPr lang="en-US" altLang="zh-CN" sz="1400" dirty="0"/>
          </a:p>
          <a:p>
            <a:r>
              <a:rPr lang="zh-CN" altLang="en-US" sz="1400" dirty="0"/>
              <a:t>Occ=partial                    	 log-average miss rate = 63.97% (57.40%) recall = 74.85% (73.74%)</a:t>
            </a:r>
            <a:endParaRPr lang="en-US" altLang="zh-CN" sz="1400" dirty="0"/>
          </a:p>
          <a:p>
            <a:r>
              <a:rPr lang="zh-CN" altLang="en-US" sz="1400" dirty="0"/>
              <a:t>Occ=heavy                      	 log-average miss rate = 78.34% (71.43%) recall = 44.44% (50.88%)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614203-5F6F-4C28-804B-3E062EF0E960}"/>
              </a:ext>
            </a:extLst>
          </p:cNvPr>
          <p:cNvSpPr/>
          <p:nvPr/>
        </p:nvSpPr>
        <p:spPr>
          <a:xfrm>
            <a:off x="5541954" y="1804683"/>
            <a:ext cx="2056973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just">
              <a:lnSpc>
                <a:spcPts val="2000"/>
              </a:lnSpc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ensemble 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nms</a:t>
            </a: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7BC5D-734B-41A3-BF90-7087302C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97" y="369870"/>
            <a:ext cx="4292480" cy="32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CC5626-8247-472F-8EF7-0C434DDF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" y="590187"/>
            <a:ext cx="4214376" cy="31598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18D716-8987-4543-AB2F-5668E71D98DA}"/>
              </a:ext>
            </a:extLst>
          </p:cNvPr>
          <p:cNvSpPr/>
          <p:nvPr/>
        </p:nvSpPr>
        <p:spPr>
          <a:xfrm>
            <a:off x="561499" y="4173900"/>
            <a:ext cx="10602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Reasonable-all                 	  </a:t>
            </a:r>
            <a:r>
              <a:rPr lang="en-US" altLang="zh-CN" sz="1600" dirty="0"/>
              <a:t>	</a:t>
            </a:r>
            <a:r>
              <a:rPr lang="zh-CN" altLang="en-US" sz="1600" dirty="0"/>
              <a:t>log-average miss rate = 37.11% (24.93%) recall = 82.77% (85.64%)</a:t>
            </a:r>
            <a:endParaRPr lang="en-US" altLang="zh-CN" sz="1600" dirty="0"/>
          </a:p>
          <a:p>
            <a:r>
              <a:rPr lang="zh-CN" altLang="en-US" sz="1600" dirty="0"/>
              <a:t>Reasonable-day                 	 log-average miss rate = 36.77% (46.48%) recall = 83.63% (59.52%)</a:t>
            </a:r>
            <a:endParaRPr lang="en-US" altLang="zh-CN" sz="1600" dirty="0"/>
          </a:p>
          <a:p>
            <a:r>
              <a:rPr lang="zh-CN" altLang="en-US" sz="1600" dirty="0"/>
              <a:t>Reasonable-night               	 log-average miss rate = 37.74% (99.89%) recall = 80.60% (0.21%)</a:t>
            </a:r>
            <a:endParaRPr lang="en-US" altLang="zh-CN" sz="1600" dirty="0"/>
          </a:p>
          <a:p>
            <a:r>
              <a:rPr lang="zh-CN" altLang="en-US" sz="1600" dirty="0"/>
              <a:t>Scale=near                     	        log-average miss rate = 13.78% (4.23%) recall = 95.38% (98.01%)</a:t>
            </a:r>
            <a:endParaRPr lang="en-US" altLang="zh-CN" sz="1600" dirty="0"/>
          </a:p>
          <a:p>
            <a:r>
              <a:rPr lang="zh-CN" altLang="en-US" sz="1600" dirty="0"/>
              <a:t>Scale=medium                   	 log-average miss rate = 42.24% (33.42%) recall = </a:t>
            </a:r>
            <a:r>
              <a:rPr lang="zh-CN" altLang="en-US" sz="1200" dirty="0"/>
              <a:t>79</a:t>
            </a:r>
            <a:r>
              <a:rPr lang="zh-CN" altLang="en-US" sz="1600" dirty="0"/>
              <a:t>.88% (80.45%)</a:t>
            </a:r>
            <a:endParaRPr lang="en-US" altLang="zh-CN" sz="1600" dirty="0"/>
          </a:p>
          <a:p>
            <a:r>
              <a:rPr lang="zh-CN" altLang="en-US" sz="1600" dirty="0"/>
              <a:t>Scale=far                      	       log-average miss rate = 75.16% (71.53%) recall = 53.00% (46.84%)</a:t>
            </a:r>
            <a:endParaRPr lang="en-US" altLang="zh-CN" sz="1600" dirty="0"/>
          </a:p>
          <a:p>
            <a:r>
              <a:rPr lang="zh-CN" altLang="en-US" sz="1600" dirty="0"/>
              <a:t>Occ=none                       	 </a:t>
            </a:r>
            <a:r>
              <a:rPr lang="en-US" altLang="zh-CN" sz="1600" dirty="0"/>
              <a:t>	</a:t>
            </a:r>
            <a:r>
              <a:rPr lang="zh-CN" altLang="en-US" sz="1600" dirty="0"/>
              <a:t>log-average miss rate = 42.97% (43.56%) recall = 79.01% (71.94%)</a:t>
            </a:r>
            <a:endParaRPr lang="en-US" altLang="zh-CN" sz="1600" dirty="0"/>
          </a:p>
          <a:p>
            <a:r>
              <a:rPr lang="zh-CN" altLang="en-US" sz="1600" dirty="0"/>
              <a:t>Occ=partial                    	 </a:t>
            </a:r>
            <a:r>
              <a:rPr lang="en-US" altLang="zh-CN" sz="1600" dirty="0"/>
              <a:t>	</a:t>
            </a:r>
            <a:r>
              <a:rPr lang="zh-CN" altLang="en-US" sz="1600" dirty="0"/>
              <a:t>log-average miss rate = 61.41% (57.78%) recall = 65.45% (59.13%)</a:t>
            </a:r>
            <a:endParaRPr lang="en-US" altLang="zh-CN" sz="1600" dirty="0"/>
          </a:p>
          <a:p>
            <a:r>
              <a:rPr lang="zh-CN" altLang="en-US" sz="1600" dirty="0"/>
              <a:t>Occ=heavy                      	 </a:t>
            </a:r>
            <a:r>
              <a:rPr lang="en-US" altLang="zh-CN" sz="1600" dirty="0"/>
              <a:t>	</a:t>
            </a:r>
            <a:r>
              <a:rPr lang="zh-CN" altLang="en-US" sz="1600" dirty="0"/>
              <a:t>log-average miss rate = 79.21% (72.75%) recall = 35.65% (42.92%)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A6A01-76C6-408A-985F-7B480F3C9ECB}"/>
              </a:ext>
            </a:extLst>
          </p:cNvPr>
          <p:cNvSpPr/>
          <p:nvPr/>
        </p:nvSpPr>
        <p:spPr>
          <a:xfrm>
            <a:off x="4821480" y="2639790"/>
            <a:ext cx="1946367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>
              <a:lnSpc>
                <a:spcPts val="2000"/>
              </a:lnSpc>
            </a:pPr>
            <a:r>
              <a:rPr lang="en-US" altLang="zh-CN" b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Rpn</a:t>
            </a:r>
            <a:r>
              <a:rPr lang="zh-CN" altLang="en-US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nms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fusion</a:t>
            </a: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3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1BF47-29A2-457A-82DF-0195A0C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653FC-49E0-4EC0-8367-6EDE1A13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98" y="379189"/>
            <a:ext cx="6167562" cy="4255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E15456-F843-4C56-8442-AB626617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9" y="1577809"/>
            <a:ext cx="3810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4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2DFD61-A05A-4154-89A1-A58FEA8A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5" y="815585"/>
            <a:ext cx="4899641" cy="5431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A38E43-EF80-45A6-801F-A09345443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80"/>
          <a:stretch/>
        </p:blipFill>
        <p:spPr>
          <a:xfrm>
            <a:off x="6369113" y="1132165"/>
            <a:ext cx="4558419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2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18595</TotalTime>
  <Words>182</Words>
  <Application>Microsoft Office PowerPoint</Application>
  <PresentationFormat>宽屏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RPN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575</cp:revision>
  <dcterms:created xsi:type="dcterms:W3CDTF">2017-12-23T03:55:49Z</dcterms:created>
  <dcterms:modified xsi:type="dcterms:W3CDTF">2019-07-19T14:55:47Z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