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325" r:id="rId4"/>
    <p:sldId id="326" r:id="rId5"/>
    <p:sldId id="329" r:id="rId6"/>
    <p:sldId id="330" r:id="rId7"/>
    <p:sldId id="331" r:id="rId8"/>
    <p:sldId id="32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56"/>
            <p14:sldId id="272"/>
            <p14:sldId id="325"/>
            <p14:sldId id="326"/>
            <p14:sldId id="329"/>
            <p14:sldId id="330"/>
            <p14:sldId id="331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48"/>
  </p:normalViewPr>
  <p:slideViewPr>
    <p:cSldViewPr snapToGrid="0" snapToObjects="1">
      <p:cViewPr>
        <p:scale>
          <a:sx n="84" d="100"/>
          <a:sy n="84" d="100"/>
        </p:scale>
        <p:origin x="411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3420428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496" y="1970786"/>
            <a:ext cx="5031414" cy="118268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进度汇报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毛宽诚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07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00A38-AB0B-4171-9FE7-A8C8229C2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训练集：</a:t>
            </a:r>
            <a:r>
              <a:rPr lang="en-US" altLang="zh-CN" dirty="0"/>
              <a:t>train-all-02(set01-set05)</a:t>
            </a:r>
          </a:p>
          <a:p>
            <a:pPr marL="0" indent="0">
              <a:buNone/>
            </a:pPr>
            <a:r>
              <a:rPr lang="en-US" altLang="zh-CN" dirty="0"/>
              <a:t>		train-all-20(set01-set05)</a:t>
            </a:r>
          </a:p>
          <a:p>
            <a:pPr marL="0" indent="0">
              <a:buNone/>
            </a:pPr>
            <a:r>
              <a:rPr lang="zh-CN" altLang="en-US" dirty="0"/>
              <a:t>测试集：</a:t>
            </a:r>
            <a:r>
              <a:rPr lang="en-US" altLang="zh-CN" dirty="0"/>
              <a:t>test-all-20(set06-set11)</a:t>
            </a:r>
          </a:p>
          <a:p>
            <a:pPr marL="0" indent="0">
              <a:buNone/>
            </a:pPr>
            <a:r>
              <a:rPr lang="en-US" altLang="zh-CN" dirty="0"/>
              <a:t>		2252</a:t>
            </a:r>
            <a:r>
              <a:rPr lang="zh-CN" altLang="en-US" dirty="0"/>
              <a:t>张图片。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标签：</a:t>
            </a:r>
            <a:r>
              <a:rPr lang="en-US" altLang="zh-CN" dirty="0"/>
              <a:t>person/people/people?/cyclist</a:t>
            </a:r>
          </a:p>
          <a:p>
            <a:pPr marL="0" indent="0">
              <a:buNone/>
            </a:pPr>
            <a:r>
              <a:rPr lang="en-US" altLang="zh-CN" dirty="0"/>
              <a:t>	   </a:t>
            </a:r>
            <a:r>
              <a:rPr lang="zh-CN" altLang="en-US" dirty="0"/>
              <a:t>训练：全部训练</a:t>
            </a:r>
            <a:r>
              <a:rPr lang="en-US" altLang="zh-CN" dirty="0"/>
              <a:t>/</a:t>
            </a:r>
            <a:r>
              <a:rPr lang="zh-CN" altLang="en-US" dirty="0"/>
              <a:t>只取</a:t>
            </a:r>
            <a:r>
              <a:rPr lang="en-US" altLang="zh-CN" dirty="0"/>
              <a:t>person</a:t>
            </a:r>
          </a:p>
          <a:p>
            <a:pPr marL="0" indent="0">
              <a:buNone/>
            </a:pPr>
            <a:r>
              <a:rPr lang="en-US" altLang="zh-CN" dirty="0"/>
              <a:t>	   </a:t>
            </a:r>
            <a:r>
              <a:rPr lang="zh-CN" altLang="en-US" dirty="0"/>
              <a:t>测试：忽略</a:t>
            </a:r>
            <a:r>
              <a:rPr lang="en-US" altLang="zh-CN" dirty="0"/>
              <a:t> people/people?/cyclist</a:t>
            </a:r>
          </a:p>
          <a:p>
            <a:pPr marL="0" indent="0">
              <a:buNone/>
            </a:pPr>
            <a:r>
              <a:rPr lang="en-US" altLang="zh-CN" dirty="0"/>
              <a:t>	            </a:t>
            </a:r>
            <a:r>
              <a:rPr lang="zh-CN" altLang="en-US" dirty="0"/>
              <a:t> 忽略 </a:t>
            </a:r>
            <a:r>
              <a:rPr lang="en-US" altLang="zh-CN" dirty="0"/>
              <a:t>occlusion/</a:t>
            </a:r>
            <a:r>
              <a:rPr lang="zh-CN" altLang="en-US" dirty="0"/>
              <a:t>小尺寸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zh-CN" altLang="en-US" dirty="0"/>
              <a:t>仅统计</a:t>
            </a:r>
            <a:r>
              <a:rPr lang="en-US" altLang="zh-CN" dirty="0"/>
              <a:t>person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person 478 197 46 87 0 0 0 0 0 0 0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person? 39 130 83 249 0 0 0 0 0 0 0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F18CC4-4044-4F30-B67B-4745F2110222}"/>
              </a:ext>
            </a:extLst>
          </p:cNvPr>
          <p:cNvSpPr/>
          <p:nvPr/>
        </p:nvSpPr>
        <p:spPr>
          <a:xfrm>
            <a:off x="900685" y="1117360"/>
            <a:ext cx="6264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92D050"/>
                </a:solidFill>
              </a:rPr>
              <a:t>基于</a:t>
            </a:r>
            <a:r>
              <a:rPr lang="en-US" altLang="zh-CN" sz="2800" dirty="0" err="1">
                <a:solidFill>
                  <a:srgbClr val="92D050"/>
                </a:solidFill>
              </a:rPr>
              <a:t>pytorch</a:t>
            </a:r>
            <a:r>
              <a:rPr lang="zh-CN" altLang="en-US" sz="2800" dirty="0">
                <a:solidFill>
                  <a:srgbClr val="92D050"/>
                </a:solidFill>
              </a:rPr>
              <a:t>的单</a:t>
            </a:r>
            <a:r>
              <a:rPr lang="en-US" altLang="zh-CN" sz="2800" dirty="0">
                <a:solidFill>
                  <a:srgbClr val="92D050"/>
                </a:solidFill>
              </a:rPr>
              <a:t>/</a:t>
            </a:r>
            <a:r>
              <a:rPr lang="zh-CN" altLang="en-US" sz="2800" dirty="0">
                <a:solidFill>
                  <a:srgbClr val="92D050"/>
                </a:solidFill>
              </a:rPr>
              <a:t>双波段行人检测实验</a:t>
            </a:r>
            <a:endParaRPr lang="en-US" altLang="zh-CN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42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1F45483-9DD9-48BF-8F04-81DB9DB55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9086"/>
              </p:ext>
            </p:extLst>
          </p:nvPr>
        </p:nvGraphicFramePr>
        <p:xfrm>
          <a:off x="455430" y="2492634"/>
          <a:ext cx="6959783" cy="2633871"/>
        </p:xfrm>
        <a:graphic>
          <a:graphicData uri="http://schemas.openxmlformats.org/drawingml/2006/table">
            <a:tbl>
              <a:tblPr firstRow="1" firstCol="1" bandRow="1"/>
              <a:tblGrid>
                <a:gridCol w="851841">
                  <a:extLst>
                    <a:ext uri="{9D8B030D-6E8A-4147-A177-3AD203B41FA5}">
                      <a16:colId xmlns:a16="http://schemas.microsoft.com/office/drawing/2014/main" val="1637959263"/>
                    </a:ext>
                  </a:extLst>
                </a:gridCol>
                <a:gridCol w="2425848">
                  <a:extLst>
                    <a:ext uri="{9D8B030D-6E8A-4147-A177-3AD203B41FA5}">
                      <a16:colId xmlns:a16="http://schemas.microsoft.com/office/drawing/2014/main" val="1437048138"/>
                    </a:ext>
                  </a:extLst>
                </a:gridCol>
                <a:gridCol w="1535015">
                  <a:extLst>
                    <a:ext uri="{9D8B030D-6E8A-4147-A177-3AD203B41FA5}">
                      <a16:colId xmlns:a16="http://schemas.microsoft.com/office/drawing/2014/main" val="3795275774"/>
                    </a:ext>
                  </a:extLst>
                </a:gridCol>
                <a:gridCol w="2147079">
                  <a:extLst>
                    <a:ext uri="{9D8B030D-6E8A-4147-A177-3AD203B41FA5}">
                      <a16:colId xmlns:a16="http://schemas.microsoft.com/office/drawing/2014/main" val="2237846902"/>
                    </a:ext>
                  </a:extLst>
                </a:gridCol>
              </a:tblGrid>
              <a:tr h="629291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Rpn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fusion</a:t>
                      </a: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Train (4000-&gt;2000)</a:t>
                      </a: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Test(600-&gt;300)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Rpn</a:t>
                      </a: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nms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fusion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RPN NMS FUSION </a:t>
                      </a:r>
                    </a:p>
                    <a:p>
                      <a:pPr indent="1270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train</a:t>
                      </a: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4000-&gt;2000 </a:t>
                      </a: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127000" algn="l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600 -&gt;300 </a:t>
                      </a: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862732"/>
                  </a:ext>
                </a:extLst>
              </a:tr>
              <a:tr h="629291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34.17%-&gt;35.16%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37.11%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35.75%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482402"/>
                  </a:ext>
                </a:extLst>
              </a:tr>
              <a:tr h="629291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Day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34.62%-&gt;35.42%</a:t>
                      </a:r>
                      <a:endParaRPr lang="zh-CN" alt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36.77%.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35.56%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819427"/>
                  </a:ext>
                </a:extLst>
              </a:tr>
              <a:tr h="629291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Night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32.32%-&gt;34.21%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37.74%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35.06%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6842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EA31BCE6-CC97-4012-AAFE-76CFBEBE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84" y="1336790"/>
            <a:ext cx="3103827" cy="3481046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017AFEBB-9474-46E7-A29C-53B903353466}"/>
              </a:ext>
            </a:extLst>
          </p:cNvPr>
          <p:cNvSpPr/>
          <p:nvPr/>
        </p:nvSpPr>
        <p:spPr>
          <a:xfrm rot="1126422">
            <a:off x="7104944" y="1818955"/>
            <a:ext cx="744877" cy="143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AFB89E-1C12-4275-9D3C-8B40E695F6EC}"/>
              </a:ext>
            </a:extLst>
          </p:cNvPr>
          <p:cNvSpPr txBox="1"/>
          <p:nvPr/>
        </p:nvSpPr>
        <p:spPr>
          <a:xfrm>
            <a:off x="6106842" y="1336790"/>
            <a:ext cx="751539" cy="375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86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72385B7-57E1-442F-9755-0285C65A49B0}"/>
              </a:ext>
            </a:extLst>
          </p:cNvPr>
          <p:cNvSpPr/>
          <p:nvPr/>
        </p:nvSpPr>
        <p:spPr>
          <a:xfrm>
            <a:off x="594174" y="424553"/>
            <a:ext cx="7050881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计算量：</a:t>
            </a:r>
            <a:endParaRPr lang="en-US" altLang="zh-CN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FLOPS</a:t>
            </a:r>
            <a:r>
              <a:rPr lang="zh-CN" altLang="en-US" dirty="0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：注意全大写，是</a:t>
            </a:r>
            <a:r>
              <a:rPr lang="en-US" altLang="zh-CN" dirty="0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floating point operations per second</a:t>
            </a:r>
            <a:r>
              <a:rPr lang="zh-CN" altLang="en-US" dirty="0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的缩写，意指每秒浮点运算次数，理解为计算速度。是一个衡量硬件性能的指标。</a:t>
            </a:r>
            <a:r>
              <a:rPr lang="en-US" altLang="zh-CN" dirty="0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flop/s</a:t>
            </a:r>
          </a:p>
          <a:p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FLOPs</a:t>
            </a:r>
            <a:r>
              <a:rPr lang="zh-CN" altLang="en-US" dirty="0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：注意</a:t>
            </a:r>
            <a:r>
              <a:rPr lang="en-US" altLang="zh-CN" dirty="0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dirty="0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小写，是</a:t>
            </a:r>
            <a:r>
              <a:rPr lang="en-US" altLang="zh-CN" dirty="0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floating point operations</a:t>
            </a:r>
            <a:r>
              <a:rPr lang="zh-CN" altLang="en-US" dirty="0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的缩写（</a:t>
            </a:r>
            <a:r>
              <a:rPr lang="en-US" altLang="zh-CN" dirty="0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dirty="0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表复数），意指浮点运算数，理解为计算量。可以用来衡量算法</a:t>
            </a:r>
            <a:r>
              <a:rPr lang="en-US" altLang="zh-CN" dirty="0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模型的复杂度。 </a:t>
            </a:r>
            <a:r>
              <a:rPr lang="en-US" altLang="zh-CN" dirty="0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flops</a:t>
            </a:r>
          </a:p>
          <a:p>
            <a:endParaRPr lang="en-US" altLang="zh-CN" b="0" i="0" dirty="0">
              <a:solidFill>
                <a:srgbClr val="24292E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参数量：</a:t>
            </a:r>
            <a:endParaRPr lang="en-US" altLang="zh-CN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模型在内存中的占用空间</a:t>
            </a:r>
            <a:endParaRPr lang="en-US" altLang="zh-CN" b="0" i="0" dirty="0">
              <a:solidFill>
                <a:srgbClr val="24292E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0" i="0" dirty="0">
              <a:solidFill>
                <a:srgbClr val="24292E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带宽：</a:t>
            </a:r>
            <a:endParaRPr lang="en-US" altLang="zh-CN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模型与</a:t>
            </a:r>
            <a:r>
              <a:rPr lang="en-US" altLang="zh-CN" dirty="0" err="1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dirty="0">
                <a:solidFill>
                  <a:srgbClr val="24292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之间数据交换的效率</a:t>
            </a:r>
            <a:endParaRPr lang="en-US" altLang="zh-CN" dirty="0">
              <a:solidFill>
                <a:srgbClr val="24292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24292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24292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b="0" i="0" dirty="0">
              <a:solidFill>
                <a:srgbClr val="24292E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F664A9-5177-4DD2-B47F-F6B1F8D3609B}"/>
              </a:ext>
            </a:extLst>
          </p:cNvPr>
          <p:cNvSpPr/>
          <p:nvPr/>
        </p:nvSpPr>
        <p:spPr>
          <a:xfrm>
            <a:off x="850316" y="5896827"/>
            <a:ext cx="4471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https://zhuanlan.zhihu.com/p/34204282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006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D2CC5-067D-4D16-9424-74FBFD7A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1861404" cy="713724"/>
          </a:xfrm>
        </p:spPr>
        <p:txBody>
          <a:bodyPr/>
          <a:lstStyle/>
          <a:p>
            <a:r>
              <a:rPr lang="zh-CN" altLang="en-US" dirty="0"/>
              <a:t>计算量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3AAC49C-26B9-430C-93BF-D468D1C16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13"/>
          <a:stretch/>
        </p:blipFill>
        <p:spPr>
          <a:xfrm>
            <a:off x="485540" y="2175250"/>
            <a:ext cx="6812621" cy="419999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D5AA777-8ACF-400B-AC10-2A5A30ADAADE}"/>
              </a:ext>
            </a:extLst>
          </p:cNvPr>
          <p:cNvSpPr txBox="1"/>
          <p:nvPr/>
        </p:nvSpPr>
        <p:spPr>
          <a:xfrm>
            <a:off x="677334" y="1641377"/>
            <a:ext cx="385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时间复杂度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dirty="0"/>
              <a:t>Flops)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40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12B850-A49F-4017-AA91-2D882E3A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7" y="1550243"/>
            <a:ext cx="8275036" cy="465434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8789C16-5CF5-4CDA-8F8C-C47028CA6881}"/>
              </a:ext>
            </a:extLst>
          </p:cNvPr>
          <p:cNvSpPr/>
          <p:nvPr/>
        </p:nvSpPr>
        <p:spPr>
          <a:xfrm>
            <a:off x="657630" y="574967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参数量</a:t>
            </a:r>
            <a:endParaRPr lang="en-US" altLang="zh-CN" sz="36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35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CBD87-4EB0-4A3F-A8A4-DA5D2DAE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320405-2930-4FDD-9C13-EC67E6E0C1C7}"/>
              </a:ext>
            </a:extLst>
          </p:cNvPr>
          <p:cNvSpPr txBox="1"/>
          <p:nvPr/>
        </p:nvSpPr>
        <p:spPr>
          <a:xfrm>
            <a:off x="677334" y="1479302"/>
            <a:ext cx="184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访存量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356312-792C-4520-B7FF-2EB9C9D918F1}"/>
              </a:ext>
            </a:extLst>
          </p:cNvPr>
          <p:cNvSpPr txBox="1"/>
          <p:nvPr/>
        </p:nvSpPr>
        <p:spPr>
          <a:xfrm>
            <a:off x="624745" y="2976060"/>
            <a:ext cx="59634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指的是输入单个样本，模型完成一次前向传播过程中所发生的内存交换总量。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由于不同的模型层数和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kernel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大小不同，在内存与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之间交换的次数和时间也不尽相同</a:t>
            </a:r>
          </a:p>
        </p:txBody>
      </p:sp>
    </p:spTree>
    <p:extLst>
      <p:ext uri="{BB962C8B-B14F-4D97-AF65-F5344CB8AC3E}">
        <p14:creationId xmlns:p14="http://schemas.microsoft.com/office/powerpoint/2010/main" val="417734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255D386-8388-401D-8A2A-5A5FA5C74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09012"/>
              </p:ext>
            </p:extLst>
          </p:nvPr>
        </p:nvGraphicFramePr>
        <p:xfrm>
          <a:off x="1022312" y="1077475"/>
          <a:ext cx="834255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632">
                  <a:extLst>
                    <a:ext uri="{9D8B030D-6E8A-4147-A177-3AD203B41FA5}">
                      <a16:colId xmlns:a16="http://schemas.microsoft.com/office/drawing/2014/main" val="1487212121"/>
                    </a:ext>
                  </a:extLst>
                </a:gridCol>
                <a:gridCol w="1039349">
                  <a:extLst>
                    <a:ext uri="{9D8B030D-6E8A-4147-A177-3AD203B41FA5}">
                      <a16:colId xmlns:a16="http://schemas.microsoft.com/office/drawing/2014/main" val="408328995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674624580"/>
                    </a:ext>
                  </a:extLst>
                </a:gridCol>
                <a:gridCol w="1238132">
                  <a:extLst>
                    <a:ext uri="{9D8B030D-6E8A-4147-A177-3AD203B41FA5}">
                      <a16:colId xmlns:a16="http://schemas.microsoft.com/office/drawing/2014/main" val="3616550723"/>
                    </a:ext>
                  </a:extLst>
                </a:gridCol>
                <a:gridCol w="863284">
                  <a:extLst>
                    <a:ext uri="{9D8B030D-6E8A-4147-A177-3AD203B41FA5}">
                      <a16:colId xmlns:a16="http://schemas.microsoft.com/office/drawing/2014/main" val="3788777429"/>
                    </a:ext>
                  </a:extLst>
                </a:gridCol>
                <a:gridCol w="801081">
                  <a:extLst>
                    <a:ext uri="{9D8B030D-6E8A-4147-A177-3AD203B41FA5}">
                      <a16:colId xmlns:a16="http://schemas.microsoft.com/office/drawing/2014/main" val="3013951451"/>
                    </a:ext>
                  </a:extLst>
                </a:gridCol>
                <a:gridCol w="1191794">
                  <a:extLst>
                    <a:ext uri="{9D8B030D-6E8A-4147-A177-3AD203B41FA5}">
                      <a16:colId xmlns:a16="http://schemas.microsoft.com/office/drawing/2014/main" val="76895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网络带宽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0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AlexNet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1.45G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60.97M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2.79M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61.9%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3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VGG16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30.94G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138.36M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52.99M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71.5%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1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DarkNet53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14.21G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41.67M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65.58M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77.2%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ResNet50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7.72G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25.50M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71.76M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75.8%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0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ResNet101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15.14G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44.44M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109.28M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93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ResNet152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22.56G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60.04M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155.65M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77.6%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69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Inception-</a:t>
                      </a:r>
                      <a:r>
                        <a:rPr lang="en-US" altLang="zh-CN" dirty="0" err="1"/>
                        <a:t>ResNet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26.31G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55.78M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178.58M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80.1%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61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MobileNet</a:t>
                      </a:r>
                      <a:r>
                        <a:rPr lang="en-US" altLang="zh-CN" dirty="0"/>
                        <a:t> 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2.42M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53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ShuffleNet</a:t>
                      </a:r>
                      <a:r>
                        <a:rPr lang="en-US" altLang="zh-CN" dirty="0"/>
                        <a:t> 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0.27G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74.9%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027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2934B8D-A2B9-4246-AD86-B98C362EFEEA}"/>
              </a:ext>
            </a:extLst>
          </p:cNvPr>
          <p:cNvSpPr txBox="1"/>
          <p:nvPr/>
        </p:nvSpPr>
        <p:spPr>
          <a:xfrm>
            <a:off x="897361" y="5878286"/>
            <a:ext cx="336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数据来源各大博客及论文</a:t>
            </a:r>
          </a:p>
        </p:txBody>
      </p:sp>
    </p:spTree>
    <p:extLst>
      <p:ext uri="{BB962C8B-B14F-4D97-AF65-F5344CB8AC3E}">
        <p14:creationId xmlns:p14="http://schemas.microsoft.com/office/powerpoint/2010/main" val="39736453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21434</TotalTime>
  <Words>325</Words>
  <Application>Microsoft Office PowerPoint</Application>
  <PresentationFormat>宽屏</PresentationFormat>
  <Paragraphs>106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黑体</vt:lpstr>
      <vt:lpstr>宋体</vt:lpstr>
      <vt:lpstr>Arial</vt:lpstr>
      <vt:lpstr>Calibri</vt:lpstr>
      <vt:lpstr>Trebuchet MS</vt:lpstr>
      <vt:lpstr>Wingdings 3</vt:lpstr>
      <vt:lpstr>Facet</vt:lpstr>
      <vt:lpstr>进度汇报</vt:lpstr>
      <vt:lpstr>PowerPoint 演示文稿</vt:lpstr>
      <vt:lpstr>PowerPoint 演示文稿</vt:lpstr>
      <vt:lpstr>PowerPoint 演示文稿</vt:lpstr>
      <vt:lpstr>计算量</vt:lpstr>
      <vt:lpstr>PowerPoint 演示文稿</vt:lpstr>
      <vt:lpstr>带宽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an Inference Run with TensorRT</dc:title>
  <dc:creator>Brant Zhao</dc:creator>
  <cp:lastModifiedBy>Mao Kuancheng</cp:lastModifiedBy>
  <cp:revision>587</cp:revision>
  <dcterms:created xsi:type="dcterms:W3CDTF">2017-12-23T03:55:49Z</dcterms:created>
  <dcterms:modified xsi:type="dcterms:W3CDTF">2019-07-27T00:35:41Z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2018-10-15T14:09:33.6637402Z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