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73" r:id="rId2"/>
    <p:sldId id="274" r:id="rId3"/>
    <p:sldId id="27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2019.09.04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训练和推理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852936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         由</a:t>
            </a:r>
            <a:r>
              <a:rPr lang="zh-CN" altLang="en-US" dirty="0"/>
              <a:t>角点位置损失（</a:t>
            </a:r>
            <a:r>
              <a:rPr lang="en-US" altLang="zh-CN" dirty="0"/>
              <a:t>focal loss</a:t>
            </a:r>
            <a:r>
              <a:rPr lang="zh-CN" altLang="en-US" dirty="0"/>
              <a:t>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中心点</a:t>
            </a:r>
            <a:r>
              <a:rPr lang="zh-CN" altLang="en-US" dirty="0"/>
              <a:t>位置</a:t>
            </a:r>
            <a:r>
              <a:rPr lang="zh-CN" altLang="en-US" dirty="0" smtClean="0"/>
              <a:t>损失</a:t>
            </a:r>
            <a:r>
              <a:rPr lang="zh-CN" altLang="en-US" dirty="0"/>
              <a:t>（</a:t>
            </a:r>
            <a:r>
              <a:rPr lang="en-US" altLang="zh-CN" dirty="0"/>
              <a:t>focal loss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 embedding</a:t>
            </a:r>
            <a:r>
              <a:rPr lang="zh-CN" altLang="en-US" dirty="0" smtClean="0"/>
              <a:t>损失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角</a:t>
            </a:r>
            <a:r>
              <a:rPr lang="zh-CN" altLang="en-US" dirty="0"/>
              <a:t>点和中心点</a:t>
            </a:r>
            <a:r>
              <a:rPr lang="en-US" altLang="zh-CN" dirty="0"/>
              <a:t>offsets</a:t>
            </a:r>
            <a:r>
              <a:rPr lang="zh-CN" altLang="en-US" dirty="0"/>
              <a:t>损失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L1 loss</a:t>
            </a:r>
            <a:r>
              <a:rPr lang="zh-CN" altLang="en-US" dirty="0"/>
              <a:t>）组成，结构与</a:t>
            </a:r>
            <a:r>
              <a:rPr lang="en-US" altLang="zh-CN" dirty="0" err="1"/>
              <a:t>CornerNet</a:t>
            </a:r>
            <a:r>
              <a:rPr lang="zh-CN" altLang="en-US" dirty="0"/>
              <a:t>相似，只是增加中心点损失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         α,β</a:t>
            </a:r>
            <a:r>
              <a:rPr lang="zh-CN" altLang="en-US" dirty="0"/>
              <a:t>和</a:t>
            </a:r>
            <a:r>
              <a:rPr lang="en-US" altLang="zh-CN" dirty="0"/>
              <a:t>γ</a:t>
            </a:r>
            <a:r>
              <a:rPr lang="zh-CN" altLang="en-US" dirty="0"/>
              <a:t>分别为</a:t>
            </a:r>
            <a:r>
              <a:rPr lang="en-US" altLang="zh-CN" dirty="0" smtClean="0"/>
              <a:t>0.1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/>
              <a:t>。使用</a:t>
            </a:r>
            <a:r>
              <a:rPr lang="en-US" altLang="zh-CN" dirty="0"/>
              <a:t>batch size</a:t>
            </a:r>
            <a:r>
              <a:rPr lang="zh-CN" altLang="en-US" dirty="0"/>
              <a:t>为</a:t>
            </a:r>
            <a:r>
              <a:rPr lang="en-US" altLang="zh-CN" dirty="0"/>
              <a:t>48</a:t>
            </a:r>
            <a:r>
              <a:rPr lang="zh-CN" altLang="en-US" dirty="0"/>
              <a:t>在</a:t>
            </a:r>
            <a:r>
              <a:rPr lang="en-US" altLang="zh-CN" dirty="0"/>
              <a:t>8 Tesla V100 (32GB) GPUs</a:t>
            </a:r>
            <a:r>
              <a:rPr lang="zh-CN" altLang="en-US" dirty="0"/>
              <a:t>上迭代</a:t>
            </a:r>
            <a:r>
              <a:rPr lang="en-US" altLang="zh-CN" dirty="0"/>
              <a:t>480K</a:t>
            </a:r>
            <a:r>
              <a:rPr lang="zh-CN" altLang="en-US" dirty="0"/>
              <a:t>次，前</a:t>
            </a:r>
            <a:r>
              <a:rPr lang="en-US" altLang="zh-CN" dirty="0"/>
              <a:t>450K</a:t>
            </a:r>
            <a:r>
              <a:rPr lang="zh-CN" altLang="en-US" dirty="0"/>
              <a:t>次学习率为</a:t>
            </a:r>
            <a:r>
              <a:rPr lang="en-US" altLang="zh-CN" dirty="0"/>
              <a:t>2.5×10-4</a:t>
            </a:r>
            <a:r>
              <a:rPr lang="zh-CN" altLang="en-US" dirty="0"/>
              <a:t>，后</a:t>
            </a:r>
            <a:r>
              <a:rPr lang="en-US" altLang="zh-CN" dirty="0"/>
              <a:t>30K</a:t>
            </a:r>
            <a:r>
              <a:rPr lang="zh-CN" altLang="en-US" dirty="0"/>
              <a:t>次学习率降为</a:t>
            </a:r>
            <a:r>
              <a:rPr lang="en-US" altLang="zh-CN" dirty="0"/>
              <a:t>2.5×10-5</a:t>
            </a:r>
            <a:r>
              <a:rPr lang="zh-CN" altLang="en-US" dirty="0"/>
              <a:t>。代码使用</a:t>
            </a:r>
            <a:r>
              <a:rPr lang="en-US" altLang="zh-CN" dirty="0" err="1"/>
              <a:t>pytorch</a:t>
            </a:r>
            <a:r>
              <a:rPr lang="zh-CN" altLang="en-US" dirty="0"/>
              <a:t>实现，没有预训练，输出分辨率为</a:t>
            </a:r>
            <a:r>
              <a:rPr lang="en-US" altLang="zh-CN" dirty="0"/>
              <a:t>511×511</a:t>
            </a:r>
            <a:r>
              <a:rPr lang="zh-CN" altLang="en-US" dirty="0"/>
              <a:t>，损失函数优化策略为</a:t>
            </a:r>
            <a:r>
              <a:rPr lang="en-US" altLang="zh-CN" dirty="0" err="1"/>
              <a:t>adam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55054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4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" y="836712"/>
            <a:ext cx="908170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76" y="529062"/>
            <a:ext cx="6224285" cy="38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907334" cy="113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" y="2924944"/>
            <a:ext cx="910496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05273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Anchor-based</a:t>
            </a:r>
            <a:r>
              <a:rPr lang="zh-CN" altLang="en-US" dirty="0"/>
              <a:t>缺陷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anchor</a:t>
            </a:r>
            <a:r>
              <a:rPr lang="zh-CN" altLang="en-US" dirty="0"/>
              <a:t>数量巨大，</a:t>
            </a:r>
            <a:r>
              <a:rPr lang="en-US" altLang="zh-CN" dirty="0"/>
              <a:t>anchor</a:t>
            </a:r>
            <a:r>
              <a:rPr lang="zh-CN" altLang="en-US" dirty="0"/>
              <a:t>人工自主设计，</a:t>
            </a:r>
            <a:r>
              <a:rPr lang="en-US" altLang="zh-CN" dirty="0"/>
              <a:t>anchor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GT</a:t>
            </a:r>
            <a:r>
              <a:rPr lang="zh-CN" altLang="en-US" dirty="0" smtClean="0"/>
              <a:t>不对齐不利于分类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研究动机</a:t>
            </a:r>
            <a:endParaRPr lang="zh-CN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7" y="1916832"/>
            <a:ext cx="644305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5122" y="4725144"/>
            <a:ext cx="771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Anchor-free</a:t>
            </a:r>
            <a:r>
              <a:rPr lang="zh-CN" altLang="en-US" dirty="0"/>
              <a:t>缺陷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Cornernet</a:t>
            </a:r>
            <a:r>
              <a:rPr lang="zh-CN" altLang="en-US" dirty="0"/>
              <a:t>的全局信息获取能力较弱，无法正确</a:t>
            </a:r>
            <a:r>
              <a:rPr lang="en-US" altLang="zh-CN" dirty="0"/>
              <a:t>group</a:t>
            </a:r>
            <a:r>
              <a:rPr lang="zh-CN" altLang="en-US" dirty="0"/>
              <a:t>同一物体的两个点如上图，前</a:t>
            </a:r>
            <a:r>
              <a:rPr lang="en-US" altLang="zh-CN" dirty="0"/>
              <a:t>100</a:t>
            </a:r>
            <a:r>
              <a:rPr lang="zh-CN" altLang="en-US" dirty="0"/>
              <a:t>个预测框中有很多是长宽比不协调的误检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09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05273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预测框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GT</a:t>
            </a:r>
            <a:r>
              <a:rPr lang="zh-CN" altLang="en-US" dirty="0" smtClean="0"/>
              <a:t>有高</a:t>
            </a:r>
            <a:r>
              <a:rPr lang="en-US" altLang="zh-CN" dirty="0" smtClean="0"/>
              <a:t>IOU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GT</a:t>
            </a:r>
            <a:r>
              <a:rPr lang="zh-CN" altLang="en-US" dirty="0" smtClean="0"/>
              <a:t>的</a:t>
            </a:r>
            <a:r>
              <a:rPr lang="zh-CN" altLang="en-US" dirty="0"/>
              <a:t>中心在预测框的中心区域，则这个预测框有更高的可能性是准确的，所以通过判断一个</a:t>
            </a:r>
            <a:r>
              <a:rPr lang="en-US" altLang="zh-CN" dirty="0"/>
              <a:t>proposal</a:t>
            </a:r>
            <a:r>
              <a:rPr lang="zh-CN" altLang="en-US" dirty="0"/>
              <a:t>的中心区域是否包含一个同类物体的中心点来决定它是否正确。如下图：</a:t>
            </a:r>
            <a:endParaRPr lang="zh-CN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CenterNet</a:t>
            </a:r>
            <a:r>
              <a:rPr lang="zh-CN" altLang="en-US" sz="2000" b="1" dirty="0"/>
              <a:t>原理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83218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提出更好的两种</a:t>
            </a:r>
            <a:r>
              <a:rPr lang="zh-CN" altLang="en-US" dirty="0" smtClean="0"/>
              <a:t>检测中心点</a:t>
            </a:r>
            <a:r>
              <a:rPr lang="zh-CN" altLang="en-US" dirty="0"/>
              <a:t>和</a:t>
            </a:r>
            <a:r>
              <a:rPr lang="zh-CN" altLang="en-US" dirty="0" smtClean="0"/>
              <a:t>角点的</a:t>
            </a:r>
            <a:r>
              <a:rPr lang="zh-CN" altLang="en-US" dirty="0"/>
              <a:t>机制</a:t>
            </a:r>
            <a:r>
              <a:rPr lang="en-US" altLang="zh-CN" dirty="0"/>
              <a:t>center pooling</a:t>
            </a:r>
            <a:r>
              <a:rPr lang="zh-CN" altLang="en-US" dirty="0"/>
              <a:t>和</a:t>
            </a:r>
            <a:r>
              <a:rPr lang="en-US" altLang="zh-CN" dirty="0"/>
              <a:t>cascade corner pooling</a:t>
            </a:r>
            <a:r>
              <a:rPr lang="zh-CN" altLang="en-US" dirty="0"/>
              <a:t>。</a:t>
            </a:r>
            <a:r>
              <a:rPr lang="en-US" altLang="zh-CN" dirty="0"/>
              <a:t>center pooling</a:t>
            </a:r>
            <a:r>
              <a:rPr lang="zh-CN" altLang="en-US" dirty="0"/>
              <a:t>用于预测中心点分支，通过相加特征图水平和垂直方向上最大值获得。</a:t>
            </a:r>
            <a:r>
              <a:rPr lang="en-US" altLang="zh-CN" dirty="0"/>
              <a:t>cascade corner pooling</a:t>
            </a:r>
            <a:r>
              <a:rPr lang="zh-CN" altLang="en-US" dirty="0"/>
              <a:t>类似与原来的</a:t>
            </a:r>
            <a:r>
              <a:rPr lang="en-US" altLang="zh-CN" dirty="0"/>
              <a:t>corner pooling</a:t>
            </a:r>
            <a:r>
              <a:rPr lang="zh-CN" altLang="en-US" dirty="0"/>
              <a:t>模块，只不过同时获取内部和边沿信息以增加稳定性。</a:t>
            </a: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41510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7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方法介绍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717032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网络通过 </a:t>
            </a:r>
            <a:r>
              <a:rPr lang="en-US" altLang="zh-CN" dirty="0"/>
              <a:t>center pooling </a:t>
            </a:r>
            <a:r>
              <a:rPr lang="zh-CN" altLang="en-US" dirty="0"/>
              <a:t>和 </a:t>
            </a:r>
            <a:r>
              <a:rPr lang="en-US" altLang="zh-CN" dirty="0"/>
              <a:t>cascade corner pooling </a:t>
            </a:r>
            <a:r>
              <a:rPr lang="zh-CN" altLang="en-US" dirty="0"/>
              <a:t>分别得到 </a:t>
            </a:r>
            <a:r>
              <a:rPr lang="en-US" altLang="zh-CN" dirty="0"/>
              <a:t>center </a:t>
            </a:r>
            <a:r>
              <a:rPr lang="en-US" altLang="zh-CN" dirty="0" err="1"/>
              <a:t>heatmap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corner </a:t>
            </a:r>
            <a:r>
              <a:rPr lang="en-US" altLang="zh-CN" dirty="0" err="1"/>
              <a:t>heatmaps</a:t>
            </a:r>
            <a:r>
              <a:rPr lang="zh-CN" altLang="en-US" dirty="0"/>
              <a:t>，用来预测关键点的位置。得到角点的位置和类别后，通过 </a:t>
            </a:r>
            <a:r>
              <a:rPr lang="en-US" altLang="zh-CN" dirty="0"/>
              <a:t>offsets </a:t>
            </a:r>
            <a:r>
              <a:rPr lang="zh-CN" altLang="en-US" dirty="0"/>
              <a:t>将角点的位置映射到输入图片的对应位置，然后通过 </a:t>
            </a:r>
            <a:r>
              <a:rPr lang="en-US" altLang="zh-CN" dirty="0" err="1"/>
              <a:t>embedings</a:t>
            </a:r>
            <a:r>
              <a:rPr lang="en-US" altLang="zh-CN" dirty="0"/>
              <a:t> </a:t>
            </a:r>
            <a:r>
              <a:rPr lang="zh-CN" altLang="en-US" dirty="0"/>
              <a:t>判断哪两个角点属于同一个物体，以便组成一个检测框。正如前文所说，组合过程中由于缺乏来自目标区域内部信息的辅助，从而导致大量的误检。为了解决这一问题，</a:t>
            </a:r>
            <a:r>
              <a:rPr lang="en-US" altLang="zh-CN" dirty="0" err="1"/>
              <a:t>CenterNet</a:t>
            </a:r>
            <a:r>
              <a:rPr lang="en-US" altLang="zh-CN" dirty="0"/>
              <a:t> </a:t>
            </a:r>
            <a:r>
              <a:rPr lang="zh-CN" altLang="en-US" dirty="0"/>
              <a:t>不仅预测角点，还预测中心点。对每个预测框定义一个中心区域，通过判断每个目标框的中心区域是否含有中心点，若有则保留，并且此时框的 </a:t>
            </a:r>
            <a:r>
              <a:rPr lang="en-US" altLang="zh-CN" dirty="0"/>
              <a:t>confidence </a:t>
            </a:r>
            <a:r>
              <a:rPr lang="zh-CN" altLang="en-US" dirty="0"/>
              <a:t>为中心点、左上角点和右下角点的</a:t>
            </a:r>
            <a:r>
              <a:rPr lang="en-US" altLang="zh-CN" dirty="0"/>
              <a:t>confidence</a:t>
            </a:r>
            <a:r>
              <a:rPr lang="zh-CN" altLang="en-US" dirty="0"/>
              <a:t>的平均，若无则去除，使得网络具备感知目标区域内部信息的能力，能够有效除错误的目标框。</a:t>
            </a:r>
            <a:endParaRPr lang="zh-CN" altLang="en-US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6" y="908720"/>
            <a:ext cx="910496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4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方法介绍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717032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网络通过 </a:t>
            </a:r>
            <a:r>
              <a:rPr lang="en-US" altLang="zh-CN" dirty="0"/>
              <a:t>center pooling </a:t>
            </a:r>
            <a:r>
              <a:rPr lang="zh-CN" altLang="en-US" dirty="0"/>
              <a:t>和 </a:t>
            </a:r>
            <a:r>
              <a:rPr lang="en-US" altLang="zh-CN" dirty="0"/>
              <a:t>cascade corner pooling </a:t>
            </a:r>
            <a:r>
              <a:rPr lang="zh-CN" altLang="en-US" dirty="0"/>
              <a:t>分别得到 </a:t>
            </a:r>
            <a:r>
              <a:rPr lang="en-US" altLang="zh-CN" dirty="0"/>
              <a:t>center </a:t>
            </a:r>
            <a:r>
              <a:rPr lang="en-US" altLang="zh-CN" dirty="0" err="1"/>
              <a:t>heatmap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corner </a:t>
            </a:r>
            <a:r>
              <a:rPr lang="en-US" altLang="zh-CN" dirty="0" err="1"/>
              <a:t>heatmaps</a:t>
            </a:r>
            <a:r>
              <a:rPr lang="zh-CN" altLang="en-US" dirty="0"/>
              <a:t>，用来预测关键点的位置。得到角点的位置和类别后，通过 </a:t>
            </a:r>
            <a:r>
              <a:rPr lang="en-US" altLang="zh-CN" dirty="0"/>
              <a:t>offsets </a:t>
            </a:r>
            <a:r>
              <a:rPr lang="zh-CN" altLang="en-US" dirty="0"/>
              <a:t>将角点的位置映射到输入图片的对应位置，然后通过 </a:t>
            </a:r>
            <a:r>
              <a:rPr lang="en-US" altLang="zh-CN" dirty="0" err="1"/>
              <a:t>embedings</a:t>
            </a:r>
            <a:r>
              <a:rPr lang="en-US" altLang="zh-CN" dirty="0"/>
              <a:t> </a:t>
            </a:r>
            <a:r>
              <a:rPr lang="zh-CN" altLang="en-US" dirty="0"/>
              <a:t>判断哪两个角点属于同一个物体，以便组成一个检测框。正如前文所说，组合过程中由于缺乏来自目标区域内部信息的辅助，从而导致大量的误检。为了解决这一问题，</a:t>
            </a:r>
            <a:r>
              <a:rPr lang="en-US" altLang="zh-CN" dirty="0" err="1"/>
              <a:t>CenterNet</a:t>
            </a:r>
            <a:r>
              <a:rPr lang="en-US" altLang="zh-CN" dirty="0"/>
              <a:t> </a:t>
            </a:r>
            <a:r>
              <a:rPr lang="zh-CN" altLang="en-US" dirty="0"/>
              <a:t>不仅预测角点，还预测中心点。对每个预测框定义一个中心区域，通过判断每个目标框的中心区域是否含有中心点，若有则保留，并且此时框的 </a:t>
            </a:r>
            <a:r>
              <a:rPr lang="en-US" altLang="zh-CN" dirty="0"/>
              <a:t>confidence </a:t>
            </a:r>
            <a:r>
              <a:rPr lang="zh-CN" altLang="en-US" dirty="0"/>
              <a:t>为中心点、左上角点和右下角点的</a:t>
            </a:r>
            <a:r>
              <a:rPr lang="en-US" altLang="zh-CN" dirty="0"/>
              <a:t>confidence</a:t>
            </a:r>
            <a:r>
              <a:rPr lang="zh-CN" altLang="en-US" dirty="0"/>
              <a:t>的平均，若无则去除，使得网络具备感知目标区域内部信息的能力，能够有效除错误的目标框。</a:t>
            </a:r>
            <a:endParaRPr lang="zh-CN" altLang="en-US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6" y="908720"/>
            <a:ext cx="910496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1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中心区域的设置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52736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另外中心区域的尺度会影响错误框去除效果。中心区域过小导致很多小尺度的错误目标框无法被去除，而中心区域过大导致很多大尺度的错误目标框无法被去除，因此本文提出了尺度可调节的中心区域定义法如下</a:t>
            </a:r>
            <a:r>
              <a:rPr lang="zh-CN" altLang="en-US" dirty="0" smtClean="0"/>
              <a:t>公式（右）。</a:t>
            </a:r>
            <a:r>
              <a:rPr lang="zh-CN" altLang="en-US" dirty="0"/>
              <a:t>该方法可以在预测框的尺度较大时定义一个相对较小的中心区域，在预测框的尺度较小时预测一个相对较大的中心区域。</a:t>
            </a:r>
            <a:r>
              <a:rPr lang="zh-CN" altLang="en-US" dirty="0" smtClean="0"/>
              <a:t>如下左图所</a:t>
            </a:r>
            <a:r>
              <a:rPr lang="zh-CN" altLang="en-US" dirty="0"/>
              <a:t>示，</a:t>
            </a:r>
            <a:r>
              <a:rPr lang="en-US" altLang="zh-CN" dirty="0"/>
              <a:t>n</a:t>
            </a:r>
            <a:r>
              <a:rPr lang="zh-CN" altLang="en-US" dirty="0"/>
              <a:t>的值根据边界框是否大于</a:t>
            </a:r>
            <a:r>
              <a:rPr lang="en-US" altLang="zh-CN" dirty="0"/>
              <a:t>150</a:t>
            </a:r>
            <a:r>
              <a:rPr lang="zh-CN" altLang="en-US" dirty="0"/>
              <a:t>进行设置为</a:t>
            </a:r>
            <a:r>
              <a:rPr lang="en-US" altLang="zh-CN" dirty="0"/>
              <a:t>3</a:t>
            </a:r>
            <a:r>
              <a:rPr lang="zh-CN" altLang="en-US" dirty="0"/>
              <a:t>或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83372"/>
            <a:ext cx="454376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20" y="3222848"/>
            <a:ext cx="39909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Center pooling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52736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下图（左）为</a:t>
            </a:r>
            <a:r>
              <a:rPr lang="zh-CN" altLang="en-US" dirty="0"/>
              <a:t>该方法原理，</a:t>
            </a:r>
            <a:r>
              <a:rPr lang="en-US" altLang="zh-CN" dirty="0"/>
              <a:t>center pooling</a:t>
            </a:r>
            <a:r>
              <a:rPr lang="zh-CN" altLang="en-US" dirty="0"/>
              <a:t>提取中心点水平方向和垂直方向的最大值并相加，以此给中心点提供所处位置以外的信息。这一操作使中心点有机会获得更易于区分于其他类别的语义信息。</a:t>
            </a:r>
            <a:r>
              <a:rPr lang="en-US" altLang="zh-CN" dirty="0"/>
              <a:t>Center pooling </a:t>
            </a:r>
            <a:r>
              <a:rPr lang="zh-CN" altLang="en-US" dirty="0"/>
              <a:t>可通过不同方向上的 </a:t>
            </a:r>
            <a:r>
              <a:rPr lang="en-US" altLang="zh-CN" dirty="0"/>
              <a:t>corner pooling </a:t>
            </a:r>
            <a:r>
              <a:rPr lang="zh-CN" altLang="en-US" dirty="0"/>
              <a:t>的组合实现。一个水平方向上的取最大值操作可由 </a:t>
            </a:r>
            <a:r>
              <a:rPr lang="en-US" altLang="zh-CN" dirty="0"/>
              <a:t>left pooling </a:t>
            </a:r>
            <a:r>
              <a:rPr lang="zh-CN" altLang="en-US" dirty="0"/>
              <a:t>和 </a:t>
            </a:r>
            <a:r>
              <a:rPr lang="en-US" altLang="zh-CN" dirty="0"/>
              <a:t>right pooling</a:t>
            </a:r>
            <a:r>
              <a:rPr lang="zh-CN" altLang="en-US" dirty="0"/>
              <a:t>通过串联实现，同理，一个垂直方向上的取最大值操作可由 </a:t>
            </a:r>
            <a:r>
              <a:rPr lang="en-US" altLang="zh-CN" dirty="0"/>
              <a:t>top pooling </a:t>
            </a:r>
            <a:r>
              <a:rPr lang="zh-CN" altLang="en-US" dirty="0"/>
              <a:t>和 </a:t>
            </a:r>
            <a:r>
              <a:rPr lang="en-US" altLang="zh-CN" dirty="0"/>
              <a:t>bottom pooling</a:t>
            </a:r>
            <a:r>
              <a:rPr lang="zh-CN" altLang="en-US" dirty="0"/>
              <a:t>通过串联实现。</a:t>
            </a:r>
            <a:endParaRPr lang="zh-C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47984"/>
            <a:ext cx="309955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21120"/>
            <a:ext cx="22764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5883"/>
            <a:ext cx="14859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4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Cascade corner pooling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该模块用于预测物体的左上和右下角点，一般情况下角点位于物体</a:t>
            </a:r>
            <a:r>
              <a:rPr lang="zh-CN" altLang="en-US" dirty="0" smtClean="0"/>
              <a:t>外部。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左图为</a:t>
            </a:r>
            <a:r>
              <a:rPr lang="zh-CN" altLang="en-US" dirty="0"/>
              <a:t>传统做法，称为</a:t>
            </a:r>
            <a:r>
              <a:rPr lang="en-US" altLang="zh-CN" dirty="0"/>
              <a:t>corner pooling</a:t>
            </a:r>
            <a:r>
              <a:rPr lang="zh-CN" altLang="en-US" dirty="0"/>
              <a:t>（</a:t>
            </a:r>
            <a:r>
              <a:rPr lang="en-US" altLang="zh-CN" dirty="0" err="1"/>
              <a:t>CornerNet</a:t>
            </a:r>
            <a:r>
              <a:rPr lang="zh-CN" altLang="en-US" dirty="0"/>
              <a:t>中提出）。它提取物体边界最大值并相加，该方法只能提供关联物体边缘语义信息，对于更加丰富的物体内部语义信息则很难提取到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右图为</a:t>
            </a:r>
            <a:r>
              <a:rPr lang="en-US" altLang="zh-CN" dirty="0"/>
              <a:t>cascade corner pooling </a:t>
            </a:r>
            <a:r>
              <a:rPr lang="zh-CN" altLang="en-US" dirty="0"/>
              <a:t>原理，它首先提取物体边界最大值，然后在边界最大值处继续向内部</a:t>
            </a:r>
            <a:r>
              <a:rPr lang="en-US" altLang="zh-CN" dirty="0"/>
              <a:t>(</a:t>
            </a:r>
            <a:r>
              <a:rPr lang="zh-CN" altLang="en-US" dirty="0"/>
              <a:t>图中沿虚线方向</a:t>
            </a:r>
            <a:r>
              <a:rPr lang="en-US" altLang="zh-CN" dirty="0"/>
              <a:t>)</a:t>
            </a:r>
            <a:r>
              <a:rPr lang="zh-CN" altLang="en-US" dirty="0"/>
              <a:t>提取最大值，并与边界最大值相加，以此给角点特征提供更加丰富的关联物体语义信息。</a:t>
            </a:r>
            <a:endParaRPr lang="zh-CN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38957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16" y="3388419"/>
            <a:ext cx="25336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55892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</a:t>
            </a:r>
            <a:r>
              <a:rPr lang="zh-CN" altLang="en-US" dirty="0"/>
              <a:t>上角点通过</a:t>
            </a:r>
            <a:r>
              <a:rPr lang="en-US" altLang="zh-CN" dirty="0"/>
              <a:t>cascade top corner </a:t>
            </a:r>
            <a:r>
              <a:rPr lang="en-US" altLang="zh-CN" dirty="0" smtClean="0"/>
              <a:t>pooling + cascade </a:t>
            </a:r>
            <a:r>
              <a:rPr lang="en-US" altLang="zh-CN" dirty="0"/>
              <a:t>left corner pooling</a:t>
            </a:r>
            <a:r>
              <a:rPr lang="zh-CN" altLang="en-US" dirty="0"/>
              <a:t>实现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右</a:t>
            </a:r>
            <a:r>
              <a:rPr lang="zh-CN" altLang="en-US" dirty="0"/>
              <a:t>下角点通过</a:t>
            </a:r>
            <a:r>
              <a:rPr lang="en-US" altLang="zh-CN" dirty="0"/>
              <a:t>cascade right corner </a:t>
            </a:r>
            <a:r>
              <a:rPr lang="en-US" altLang="zh-CN" dirty="0" smtClean="0"/>
              <a:t>pooling + cascade </a:t>
            </a:r>
            <a:r>
              <a:rPr lang="en-US" altLang="zh-CN" dirty="0"/>
              <a:t>bottom corner pooling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7959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1060</Words>
  <Application>Microsoft Office PowerPoint</Application>
  <PresentationFormat>全屏显示(4:3)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80</cp:revision>
  <dcterms:created xsi:type="dcterms:W3CDTF">2019-01-07T15:21:41Z</dcterms:created>
  <dcterms:modified xsi:type="dcterms:W3CDTF">2019-09-04T03:25:46Z</dcterms:modified>
</cp:coreProperties>
</file>