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EC2450-B9F4-4C99-9B17-B6CA83890B39}">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14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10E9B-9873-47E2-94EF-8746341081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D37AAA-A026-4A39-A9E4-75525C11A9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F94A3B-0CD4-47FD-B009-870480D327EA}"/>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25115612-221F-4C59-8410-3EA80F692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D4B931-6ADB-4BB3-8DB3-9A5BA0F66A66}"/>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217217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3D772-20BF-4B4F-BB84-D6E19E5294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77719F-346A-46DC-AEB3-92AD22A5D0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DFDE2B-E4B5-448A-96C1-EDDB6D24EE13}"/>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51662EDC-EFDC-4B0B-976F-D21CCE7109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C96EE-B7BD-4927-B993-5EF309D85C52}"/>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36646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63350A-3449-4111-ABFA-0B0ECE8EBB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996047-12CC-4FB8-89BB-EE236AF33A6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28C65C-94C4-4445-9274-366D545C5221}"/>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9E699E86-9514-488E-8DF3-4ECA749ACC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1F48CB-8890-4691-A942-125FFB8DA1A2}"/>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9729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8D9-FDBF-48C9-A37B-C936FE7CC7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C48CB5-6B32-4F48-854D-7811ED5C69C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3ACF5F-5504-4FB8-B3EF-630285974470}"/>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86FBDA4D-BE89-4994-8669-C4EAA65E7D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EC6834-3E79-490C-A475-C697B9A2DD69}"/>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171447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0491E-553C-47A5-9750-9B964462AE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A377F4-C1ED-4EC0-BD17-2D4877230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39EDA-C86A-413A-A2DD-C18764CA37D8}"/>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2990D93D-A91D-4CE4-A6DE-42B83D3BD3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229B2A-F8A5-4A18-A6B7-B6057A827252}"/>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397197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FF94E-88FF-4C32-B4A7-2AB52DF5C2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242946-B259-4AC0-9B61-B4370311FE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4D2D38-CC57-4B63-B9AA-39DAF8CF683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A1C48F-A21B-4072-B344-2EC10ECF364C}"/>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6" name="页脚占位符 5">
            <a:extLst>
              <a:ext uri="{FF2B5EF4-FFF2-40B4-BE49-F238E27FC236}">
                <a16:creationId xmlns:a16="http://schemas.microsoft.com/office/drawing/2014/main" id="{0386141D-FD7A-4D30-BE4F-1EE1D9D661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6883DC-3A2F-415B-8D75-668D1F02B74A}"/>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192637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F84A-B698-490D-BE8B-0860B1281A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E2256D-C03D-46A6-8B54-AFBE33311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3D04F2-4EC2-4F5D-9486-044E284016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17A0A7-0936-4E7B-9405-8DEE67998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8F44E6-8727-43B8-B800-320363FAA3A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23102C-42CC-4F02-9C65-03268FD8D96A}"/>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8" name="页脚占位符 7">
            <a:extLst>
              <a:ext uri="{FF2B5EF4-FFF2-40B4-BE49-F238E27FC236}">
                <a16:creationId xmlns:a16="http://schemas.microsoft.com/office/drawing/2014/main" id="{581C3759-CA8D-4D92-9271-EE02965388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C15D5B-C29F-47F3-95D2-DC3314AE844A}"/>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375937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21573-02EF-4EC2-AFA2-B65E440930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5A56F6-583B-4BA3-81FC-FBA952527C02}"/>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4" name="页脚占位符 3">
            <a:extLst>
              <a:ext uri="{FF2B5EF4-FFF2-40B4-BE49-F238E27FC236}">
                <a16:creationId xmlns:a16="http://schemas.microsoft.com/office/drawing/2014/main" id="{30F3202B-42CC-4FEB-ADCB-A6CF088E7C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308F5E-7E35-4F1B-B6CD-748969C737CA}"/>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79293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DB0564-1B69-4F8F-B177-5E6808190C62}"/>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3" name="页脚占位符 2">
            <a:extLst>
              <a:ext uri="{FF2B5EF4-FFF2-40B4-BE49-F238E27FC236}">
                <a16:creationId xmlns:a16="http://schemas.microsoft.com/office/drawing/2014/main" id="{2C731B28-5B75-4FDD-8262-F3AF6669E3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1623D0-A26B-44A1-8DAF-5EB6A7DD2E22}"/>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260007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3B10B-C3A6-429C-A1D0-2ED9CDC738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8B459A-2FC6-41A2-8DEE-4DED17BD5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D1C7BA-36D6-4731-8DF8-7B79E3CA1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832402-735C-41BC-AB62-9B1F5BD018E9}"/>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6" name="页脚占位符 5">
            <a:extLst>
              <a:ext uri="{FF2B5EF4-FFF2-40B4-BE49-F238E27FC236}">
                <a16:creationId xmlns:a16="http://schemas.microsoft.com/office/drawing/2014/main" id="{BEA24819-23B4-4165-91B0-418802A92B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8DB5D1-B16A-46E7-80CE-07BB19349EAC}"/>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24731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458FF-2389-426B-8922-C40689271B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728B62-703C-43EB-8CB3-5AFD26BF7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866525-B0F4-4949-87C7-6DC586214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E3EB69-6B66-453C-8266-D8BB745FC60D}"/>
              </a:ext>
            </a:extLst>
          </p:cNvPr>
          <p:cNvSpPr>
            <a:spLocks noGrp="1"/>
          </p:cNvSpPr>
          <p:nvPr>
            <p:ph type="dt" sz="half" idx="10"/>
          </p:nvPr>
        </p:nvSpPr>
        <p:spPr/>
        <p:txBody>
          <a:bodyPr/>
          <a:lstStyle/>
          <a:p>
            <a:fld id="{5B5F1D3F-DB33-422E-8282-33DE0D85AD6C}" type="datetimeFigureOut">
              <a:rPr lang="zh-CN" altLang="en-US" smtClean="0"/>
              <a:t>2019/7/25</a:t>
            </a:fld>
            <a:endParaRPr lang="zh-CN" altLang="en-US"/>
          </a:p>
        </p:txBody>
      </p:sp>
      <p:sp>
        <p:nvSpPr>
          <p:cNvPr id="6" name="页脚占位符 5">
            <a:extLst>
              <a:ext uri="{FF2B5EF4-FFF2-40B4-BE49-F238E27FC236}">
                <a16:creationId xmlns:a16="http://schemas.microsoft.com/office/drawing/2014/main" id="{5228B699-70C4-4B97-9493-830C9F22BA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14B885-6230-4563-85C1-44455AC6E456}"/>
              </a:ext>
            </a:extLst>
          </p:cNvPr>
          <p:cNvSpPr>
            <a:spLocks noGrp="1"/>
          </p:cNvSpPr>
          <p:nvPr>
            <p:ph type="sldNum" sz="quarter" idx="12"/>
          </p:nvPr>
        </p:nvSpPr>
        <p:spPr/>
        <p:txBody>
          <a:body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290811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EAC0C4-48F5-42C9-9276-C15238A0F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745158-97BC-41AF-8C36-035264AD5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BC43C1-5723-4A67-814F-25269B555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F1D3F-DB33-422E-8282-33DE0D85AD6C}" type="datetimeFigureOut">
              <a:rPr lang="zh-CN" altLang="en-US" smtClean="0"/>
              <a:t>2019/7/25</a:t>
            </a:fld>
            <a:endParaRPr lang="zh-CN" altLang="en-US"/>
          </a:p>
        </p:txBody>
      </p:sp>
      <p:sp>
        <p:nvSpPr>
          <p:cNvPr id="5" name="页脚占位符 4">
            <a:extLst>
              <a:ext uri="{FF2B5EF4-FFF2-40B4-BE49-F238E27FC236}">
                <a16:creationId xmlns:a16="http://schemas.microsoft.com/office/drawing/2014/main" id="{9CFC840B-292C-4825-A5B4-3ACBE06A1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4A797A-730B-42C2-B05F-D2A5CC742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7F95D-8F33-41A0-867A-0962E7F6F40A}" type="slidenum">
              <a:rPr lang="zh-CN" altLang="en-US" smtClean="0"/>
              <a:t>‹#›</a:t>
            </a:fld>
            <a:endParaRPr lang="zh-CN" altLang="en-US"/>
          </a:p>
        </p:txBody>
      </p:sp>
    </p:spTree>
    <p:extLst>
      <p:ext uri="{BB962C8B-B14F-4D97-AF65-F5344CB8AC3E}">
        <p14:creationId xmlns:p14="http://schemas.microsoft.com/office/powerpoint/2010/main" val="640445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71ED0-CC1A-4D39-AC3F-716D9E3F4545}"/>
              </a:ext>
            </a:extLst>
          </p:cNvPr>
          <p:cNvSpPr>
            <a:spLocks noGrp="1"/>
          </p:cNvSpPr>
          <p:nvPr>
            <p:ph type="ctrTitle"/>
          </p:nvPr>
        </p:nvSpPr>
        <p:spPr/>
        <p:txBody>
          <a:bodyPr>
            <a:normAutofit fontScale="90000"/>
          </a:bodyPr>
          <a:lstStyle/>
          <a:p>
            <a:r>
              <a:rPr lang="en-US" altLang="zh-CN" dirty="0"/>
              <a:t>T-CNN: </a:t>
            </a:r>
            <a:r>
              <a:rPr lang="en-US" altLang="zh-CN" dirty="0" err="1"/>
              <a:t>Tubelets</a:t>
            </a:r>
            <a:r>
              <a:rPr lang="en-US" altLang="zh-CN" dirty="0"/>
              <a:t> with Convolutional Neural</a:t>
            </a:r>
            <a:br>
              <a:rPr lang="en-US" altLang="zh-CN" dirty="0"/>
            </a:br>
            <a:r>
              <a:rPr lang="en-US" altLang="zh-CN" dirty="0"/>
              <a:t>Networks for Object Detection from Videos</a:t>
            </a:r>
            <a:endParaRPr lang="zh-CN" altLang="en-US" dirty="0"/>
          </a:p>
        </p:txBody>
      </p:sp>
      <p:sp>
        <p:nvSpPr>
          <p:cNvPr id="3" name="副标题 2">
            <a:extLst>
              <a:ext uri="{FF2B5EF4-FFF2-40B4-BE49-F238E27FC236}">
                <a16:creationId xmlns:a16="http://schemas.microsoft.com/office/drawing/2014/main" id="{2BD92026-F558-4E32-8D8C-1DD88AE68763}"/>
              </a:ext>
            </a:extLst>
          </p:cNvPr>
          <p:cNvSpPr>
            <a:spLocks noGrp="1"/>
          </p:cNvSpPr>
          <p:nvPr>
            <p:ph type="subTitle" idx="1"/>
          </p:nvPr>
        </p:nvSpPr>
        <p:spPr/>
        <p:txBody>
          <a:bodyPr>
            <a:normAutofit fontScale="92500" lnSpcReduction="20000"/>
          </a:bodyPr>
          <a:lstStyle/>
          <a:p>
            <a:r>
              <a:rPr lang="en-US" altLang="zh-CN" dirty="0"/>
              <a:t>Kai Kang*, </a:t>
            </a:r>
            <a:r>
              <a:rPr lang="en-US" altLang="zh-CN" dirty="0" err="1"/>
              <a:t>Hongsheng</a:t>
            </a:r>
            <a:r>
              <a:rPr lang="en-US" altLang="zh-CN" dirty="0"/>
              <a:t> Li*, </a:t>
            </a:r>
            <a:r>
              <a:rPr lang="en-US" altLang="zh-CN" dirty="0" err="1"/>
              <a:t>Junjie</a:t>
            </a:r>
            <a:r>
              <a:rPr lang="en-US" altLang="zh-CN" dirty="0"/>
              <a:t> Yan, </a:t>
            </a:r>
            <a:r>
              <a:rPr lang="en-US" altLang="zh-CN" dirty="0" err="1"/>
              <a:t>Xingyu</a:t>
            </a:r>
            <a:r>
              <a:rPr lang="en-US" altLang="zh-CN" dirty="0"/>
              <a:t> Zeng, Bin Yang, Tong Xiao, Cong Zhang, </a:t>
            </a:r>
            <a:r>
              <a:rPr lang="en-US" altLang="zh-CN" dirty="0" err="1"/>
              <a:t>Zhe</a:t>
            </a:r>
            <a:r>
              <a:rPr lang="en-US" altLang="zh-CN" dirty="0"/>
              <a:t> Wang,</a:t>
            </a:r>
          </a:p>
          <a:p>
            <a:r>
              <a:rPr lang="en-US" altLang="zh-CN" dirty="0" err="1"/>
              <a:t>Ruohui</a:t>
            </a:r>
            <a:r>
              <a:rPr lang="en-US" altLang="zh-CN" dirty="0"/>
              <a:t> Wang, </a:t>
            </a:r>
            <a:r>
              <a:rPr lang="en-US" altLang="zh-CN" dirty="0" err="1"/>
              <a:t>Xiaogang</a:t>
            </a:r>
            <a:r>
              <a:rPr lang="en-US" altLang="zh-CN" dirty="0"/>
              <a:t> Wang, Member, IEEE,, and </a:t>
            </a:r>
            <a:r>
              <a:rPr lang="en-US" altLang="zh-CN" dirty="0" err="1"/>
              <a:t>Wanli</a:t>
            </a:r>
            <a:r>
              <a:rPr lang="en-US" altLang="zh-CN" dirty="0"/>
              <a:t> Ouyang, Senior Member, IEEE</a:t>
            </a:r>
          </a:p>
          <a:p>
            <a:r>
              <a:rPr lang="en-US" altLang="zh-CN" dirty="0"/>
              <a:t>Computer society</a:t>
            </a:r>
            <a:endParaRPr lang="zh-CN" altLang="en-US" dirty="0"/>
          </a:p>
        </p:txBody>
      </p:sp>
    </p:spTree>
    <p:extLst>
      <p:ext uri="{BB962C8B-B14F-4D97-AF65-F5344CB8AC3E}">
        <p14:creationId xmlns:p14="http://schemas.microsoft.com/office/powerpoint/2010/main" val="80466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F04077-8097-4EA0-88D7-0E6023259F32}"/>
              </a:ext>
            </a:extLst>
          </p:cNvPr>
          <p:cNvSpPr>
            <a:spLocks noGrp="1"/>
          </p:cNvSpPr>
          <p:nvPr>
            <p:ph idx="1"/>
          </p:nvPr>
        </p:nvSpPr>
        <p:spPr>
          <a:xfrm>
            <a:off x="745067" y="276225"/>
            <a:ext cx="10515600" cy="4351338"/>
          </a:xfrm>
        </p:spPr>
        <p:txBody>
          <a:bodyPr/>
          <a:lstStyle/>
          <a:p>
            <a:r>
              <a:rPr lang="zh-CN" altLang="en-US" dirty="0"/>
              <a:t>视频的一个关键因素是时间信息，因为视频中对象的位置和出现应该在时间上是一致的，即检测结果不应该在边界框位置和检测信息方面随时间发生巨大变化。然而，如果静态图像对象检测框架直接应用于视频，则对象的检测置信度显示出相邻帧之间的显着变化和大的长期时间变化。</a:t>
            </a:r>
          </a:p>
        </p:txBody>
      </p:sp>
      <p:pic>
        <p:nvPicPr>
          <p:cNvPr id="4" name="图片 3">
            <a:extLst>
              <a:ext uri="{FF2B5EF4-FFF2-40B4-BE49-F238E27FC236}">
                <a16:creationId xmlns:a16="http://schemas.microsoft.com/office/drawing/2014/main" id="{5E256B7C-E8F1-4712-BAE2-F0B0B435338F}"/>
              </a:ext>
            </a:extLst>
          </p:cNvPr>
          <p:cNvPicPr>
            <a:picLocks noChangeAspect="1"/>
          </p:cNvPicPr>
          <p:nvPr/>
        </p:nvPicPr>
        <p:blipFill>
          <a:blip r:embed="rId2"/>
          <a:stretch>
            <a:fillRect/>
          </a:stretch>
        </p:blipFill>
        <p:spPr>
          <a:xfrm>
            <a:off x="860994" y="2277533"/>
            <a:ext cx="6217140" cy="3948261"/>
          </a:xfrm>
          <a:prstGeom prst="rect">
            <a:avLst/>
          </a:prstGeom>
        </p:spPr>
      </p:pic>
    </p:spTree>
    <p:extLst>
      <p:ext uri="{BB962C8B-B14F-4D97-AF65-F5344CB8AC3E}">
        <p14:creationId xmlns:p14="http://schemas.microsoft.com/office/powerpoint/2010/main" val="357156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F3DB2C-7221-499A-9AA8-7174295B08E1}"/>
              </a:ext>
            </a:extLst>
          </p:cNvPr>
          <p:cNvSpPr>
            <a:spLocks noGrp="1"/>
          </p:cNvSpPr>
          <p:nvPr>
            <p:ph idx="1"/>
          </p:nvPr>
        </p:nvSpPr>
        <p:spPr>
          <a:xfrm>
            <a:off x="838200" y="313266"/>
            <a:ext cx="10842744" cy="6170035"/>
          </a:xfrm>
        </p:spPr>
        <p:txBody>
          <a:bodyPr>
            <a:normAutofit/>
          </a:bodyPr>
          <a:lstStyle/>
          <a:p>
            <a:pPr>
              <a:lnSpc>
                <a:spcPct val="110000"/>
              </a:lnSpc>
            </a:pPr>
            <a:r>
              <a:rPr lang="zh-CN" altLang="en-US" sz="2200" dirty="0"/>
              <a:t>提高时间一致性的一个直觉是将检测结果传播到邻近帧以减少检测结果的突然变化。如果在某个帧存在一个对象，相邻帧可能在相邻位置具有相似置信度的相同的对象。换句话说，检测结果可以根据运动信息传播到相邻帧，以便减少错误的检测。通过非极大值抑制（</a:t>
            </a:r>
            <a:r>
              <a:rPr lang="en-US" altLang="zh-CN" sz="2200" dirty="0"/>
              <a:t>NMS</a:t>
            </a:r>
            <a:r>
              <a:rPr lang="zh-CN" altLang="en-US" sz="2200" dirty="0"/>
              <a:t>）可以轻松地删除生成的重复框。（减少</a:t>
            </a:r>
            <a:r>
              <a:rPr lang="en-US" altLang="zh-CN" sz="2200" dirty="0"/>
              <a:t>false negative</a:t>
            </a:r>
            <a:r>
              <a:rPr lang="zh-CN" altLang="en-US" sz="2200" dirty="0"/>
              <a:t>）</a:t>
            </a:r>
            <a:endParaRPr lang="en-US" altLang="zh-CN" sz="2200" dirty="0"/>
          </a:p>
          <a:p>
            <a:pPr>
              <a:lnSpc>
                <a:spcPct val="110000"/>
              </a:lnSpc>
            </a:pPr>
            <a:endParaRPr lang="en-US" altLang="zh-CN" sz="2200" dirty="0"/>
          </a:p>
          <a:p>
            <a:pPr>
              <a:lnSpc>
                <a:spcPct val="110000"/>
              </a:lnSpc>
            </a:pPr>
            <a:r>
              <a:rPr lang="zh-CN" altLang="en-US" sz="2200" dirty="0"/>
              <a:t>  提高时间一致性的另一个直觉是对检测结果施加长期约束。如图 </a:t>
            </a:r>
            <a:r>
              <a:rPr lang="en-US" altLang="zh-CN" sz="2200" dirty="0"/>
              <a:t>1</a:t>
            </a:r>
            <a:r>
              <a:rPr lang="zh-CN" altLang="en-US" sz="2200" dirty="0"/>
              <a:t>（</a:t>
            </a:r>
            <a:r>
              <a:rPr lang="en-US" altLang="zh-CN" sz="2200" dirty="0"/>
              <a:t>a</a:t>
            </a:r>
            <a:r>
              <a:rPr lang="zh-CN" altLang="en-US" sz="2200" dirty="0"/>
              <a:t>）所示，一个物体的外边框序列的检测分数随着时间的推移有很大的波动。这些外边框序列称为</a:t>
            </a:r>
            <a:r>
              <a:rPr lang="en-US" altLang="zh-CN" sz="2200" dirty="0" err="1"/>
              <a:t>tubelets</a:t>
            </a:r>
            <a:r>
              <a:rPr lang="zh-CN" altLang="en-US" sz="2200" dirty="0"/>
              <a:t>。</a:t>
            </a:r>
            <a:r>
              <a:rPr lang="en-US" altLang="zh-CN" sz="2200" dirty="0" err="1"/>
              <a:t>tubelet</a:t>
            </a:r>
            <a:r>
              <a:rPr lang="zh-CN" altLang="en-US" sz="2200" dirty="0"/>
              <a:t>可以被视为应用长期约束的一个单元。</a:t>
            </a:r>
            <a:endParaRPr lang="en-US" altLang="zh-CN" sz="2200" dirty="0"/>
          </a:p>
          <a:p>
            <a:pPr>
              <a:lnSpc>
                <a:spcPct val="110000"/>
              </a:lnSpc>
            </a:pPr>
            <a:endParaRPr lang="en-US" altLang="zh-CN" sz="2200" dirty="0"/>
          </a:p>
          <a:p>
            <a:pPr>
              <a:lnSpc>
                <a:spcPct val="110000"/>
              </a:lnSpc>
            </a:pPr>
            <a:r>
              <a:rPr lang="zh-CN" altLang="en-US" sz="2200" dirty="0"/>
              <a:t>  除了时间信息，与静态图像相比，上下文信息也是视频的关键要素。如图</a:t>
            </a:r>
            <a:r>
              <a:rPr lang="en-US" altLang="zh-CN" sz="2200" dirty="0"/>
              <a:t>1</a:t>
            </a:r>
            <a:r>
              <a:rPr lang="zh-CN" altLang="en-US" sz="2200" dirty="0"/>
              <a:t>（</a:t>
            </a:r>
            <a:r>
              <a:rPr lang="en-US" altLang="zh-CN" sz="2200" dirty="0"/>
              <a:t>b</a:t>
            </a:r>
            <a:r>
              <a:rPr lang="zh-CN" altLang="en-US" sz="2200" dirty="0"/>
              <a:t>）所示，视频中的少量帧可能在一些背景对象上具有高置信度</a:t>
            </a:r>
            <a:r>
              <a:rPr lang="en-US" altLang="zh-CN" sz="2200" dirty="0"/>
              <a:t>false positive</a:t>
            </a:r>
            <a:r>
              <a:rPr lang="zh-CN" altLang="en-US" sz="2200" dirty="0"/>
              <a:t>。单帧内的上下文信息有时不足以区分这些</a:t>
            </a:r>
            <a:r>
              <a:rPr lang="en-US" altLang="zh-CN" sz="2200" dirty="0"/>
              <a:t>false positive</a:t>
            </a:r>
            <a:r>
              <a:rPr lang="zh-CN" altLang="en-US" sz="2200" dirty="0"/>
              <a:t>。然而，考虑到视频剪辑中的大部分高置信度检测结果，</a:t>
            </a:r>
            <a:r>
              <a:rPr lang="en-US" altLang="zh-CN" sz="2200" dirty="0"/>
              <a:t>false positive</a:t>
            </a:r>
            <a:r>
              <a:rPr lang="zh-CN" altLang="en-US" sz="2200" dirty="0"/>
              <a:t>可以被视为离群值，然后可以抑制其检测置信度。（一直 </a:t>
            </a:r>
            <a:r>
              <a:rPr lang="en-US" altLang="zh-CN" sz="2200" dirty="0"/>
              <a:t>false positive</a:t>
            </a:r>
            <a:r>
              <a:rPr lang="zh-CN" altLang="en-US" sz="2200" dirty="0"/>
              <a:t>）</a:t>
            </a:r>
          </a:p>
        </p:txBody>
      </p:sp>
    </p:spTree>
    <p:extLst>
      <p:ext uri="{BB962C8B-B14F-4D97-AF65-F5344CB8AC3E}">
        <p14:creationId xmlns:p14="http://schemas.microsoft.com/office/powerpoint/2010/main" val="90814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C7DF3-6DF3-4412-AA0F-E839746CDC3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4674218B-5224-41ED-B16E-7F5C53B34E4D}"/>
              </a:ext>
            </a:extLst>
          </p:cNvPr>
          <p:cNvPicPr>
            <a:picLocks noGrp="1" noChangeAspect="1"/>
          </p:cNvPicPr>
          <p:nvPr>
            <p:ph idx="1"/>
          </p:nvPr>
        </p:nvPicPr>
        <p:blipFill>
          <a:blip r:embed="rId2"/>
          <a:stretch>
            <a:fillRect/>
          </a:stretch>
        </p:blipFill>
        <p:spPr>
          <a:xfrm>
            <a:off x="66547" y="105181"/>
            <a:ext cx="5378602" cy="3308643"/>
          </a:xfrm>
          <a:prstGeom prst="rect">
            <a:avLst/>
          </a:prstGeom>
        </p:spPr>
      </p:pic>
      <p:sp>
        <p:nvSpPr>
          <p:cNvPr id="5" name="文本框 4">
            <a:extLst>
              <a:ext uri="{FF2B5EF4-FFF2-40B4-BE49-F238E27FC236}">
                <a16:creationId xmlns:a16="http://schemas.microsoft.com/office/drawing/2014/main" id="{90FC70ED-911F-46E2-BB6F-8A9497CDA685}"/>
              </a:ext>
            </a:extLst>
          </p:cNvPr>
          <p:cNvSpPr txBox="1"/>
          <p:nvPr/>
        </p:nvSpPr>
        <p:spPr>
          <a:xfrm>
            <a:off x="187349" y="3219621"/>
            <a:ext cx="10515600" cy="3693319"/>
          </a:xfrm>
          <a:prstGeom prst="rect">
            <a:avLst/>
          </a:prstGeom>
          <a:noFill/>
        </p:spPr>
        <p:txBody>
          <a:bodyPr wrap="square" rtlCol="0">
            <a:spAutoFit/>
          </a:bodyPr>
          <a:lstStyle/>
          <a:p>
            <a:r>
              <a:rPr lang="en-US" altLang="zh-CN" b="1" dirty="0"/>
              <a:t>Multi-context suppression. </a:t>
            </a:r>
          </a:p>
          <a:p>
            <a:r>
              <a:rPr lang="zh-CN" altLang="en-US" dirty="0"/>
              <a:t>      此过程首先按降序对视频内的所有静态图像检测分数进行排序。具有高排名的检测分数的类别被视为高置信度类别，其余则被视为低置信度类别。 低置信度类别的检测分数被抑制，以减少</a:t>
            </a:r>
            <a:r>
              <a:rPr lang="en-US" altLang="zh-CN" dirty="0"/>
              <a:t>false positive</a:t>
            </a:r>
            <a:r>
              <a:rPr lang="zh-CN" altLang="en-US" dirty="0"/>
              <a:t>。</a:t>
            </a:r>
          </a:p>
          <a:p>
            <a:r>
              <a:rPr lang="en-US" altLang="zh-CN" b="1" dirty="0"/>
              <a:t>Motion-guided Propagation.</a:t>
            </a:r>
          </a:p>
          <a:p>
            <a:r>
              <a:rPr lang="zh-CN" altLang="en-US" dirty="0"/>
              <a:t>       在静态图像对象检测中，在相邻帧中检测到的对象，在某些帧时可能会丢失某些对象。 运动引导传播使用诸如光流的运动信息来将检测结果局部地传播到相邻帧以减少</a:t>
            </a:r>
            <a:r>
              <a:rPr lang="en-US" altLang="zh-CN" dirty="0"/>
              <a:t>false negative</a:t>
            </a:r>
            <a:r>
              <a:rPr lang="zh-CN" altLang="en-US" dirty="0"/>
              <a:t>。</a:t>
            </a:r>
            <a:endParaRPr lang="en-US" altLang="zh-CN" dirty="0"/>
          </a:p>
          <a:p>
            <a:r>
              <a:rPr lang="en-US" altLang="zh-CN" b="1" dirty="0"/>
              <a:t>Temporal </a:t>
            </a:r>
            <a:r>
              <a:rPr lang="en-US" altLang="zh-CN" b="1" dirty="0" err="1"/>
              <a:t>tubelet</a:t>
            </a:r>
            <a:r>
              <a:rPr lang="en-US" altLang="zh-CN" b="1" dirty="0"/>
              <a:t> re-scoring. </a:t>
            </a:r>
            <a:r>
              <a:rPr lang="en-US" altLang="zh-CN" dirty="0"/>
              <a:t>    </a:t>
            </a:r>
          </a:p>
          <a:p>
            <a:r>
              <a:rPr lang="zh-CN" altLang="en-US" dirty="0"/>
              <a:t>从静态图像检测器的高置信度检测开始，我们首先运行跟踪算法来获得边界框序列，我们称之为</a:t>
            </a:r>
            <a:r>
              <a:rPr lang="en-US" altLang="zh-CN" dirty="0" err="1"/>
              <a:t>tubelet</a:t>
            </a:r>
            <a:r>
              <a:rPr lang="zh-CN" altLang="en-US" dirty="0"/>
              <a:t>。 然后根据其检测分数的统计，将</a:t>
            </a:r>
            <a:r>
              <a:rPr lang="en-US" altLang="zh-CN" dirty="0" err="1"/>
              <a:t>tubelet</a:t>
            </a:r>
            <a:r>
              <a:rPr lang="zh-CN" altLang="en-US" dirty="0"/>
              <a:t>分为</a:t>
            </a:r>
            <a:r>
              <a:rPr lang="en-US" altLang="zh-CN" dirty="0" err="1"/>
              <a:t>pisitive</a:t>
            </a:r>
            <a:r>
              <a:rPr lang="zh-CN" altLang="en-US" dirty="0"/>
              <a:t>和</a:t>
            </a:r>
            <a:r>
              <a:rPr lang="en-US" altLang="zh-CN" dirty="0"/>
              <a:t>negative</a:t>
            </a:r>
            <a:r>
              <a:rPr lang="zh-CN" altLang="en-US" dirty="0"/>
              <a:t>样本。 </a:t>
            </a:r>
            <a:r>
              <a:rPr lang="en-US" altLang="zh-CN" dirty="0"/>
              <a:t>positive</a:t>
            </a:r>
            <a:r>
              <a:rPr lang="zh-CN" altLang="en-US" dirty="0"/>
              <a:t>分数映射到较高的范围，而</a:t>
            </a:r>
            <a:r>
              <a:rPr lang="en-US" altLang="zh-CN" dirty="0"/>
              <a:t>negative</a:t>
            </a:r>
            <a:r>
              <a:rPr lang="zh-CN" altLang="en-US" dirty="0"/>
              <a:t>值则映射到较低的范围，从而提高分数裕量。</a:t>
            </a:r>
            <a:endParaRPr lang="en-US" altLang="zh-CN" dirty="0"/>
          </a:p>
          <a:p>
            <a:r>
              <a:rPr lang="en-US" altLang="zh-CN" b="1" dirty="0"/>
              <a:t>Model combination</a:t>
            </a:r>
            <a:r>
              <a:rPr lang="zh-CN" altLang="en-US" b="1" dirty="0"/>
              <a:t>：</a:t>
            </a:r>
          </a:p>
          <a:p>
            <a:r>
              <a:rPr lang="zh-CN" altLang="en-US" dirty="0"/>
              <a:t>       对于来自</a:t>
            </a:r>
            <a:r>
              <a:rPr lang="en-US" altLang="zh-CN" dirty="0" err="1"/>
              <a:t>DeepID</a:t>
            </a:r>
            <a:r>
              <a:rPr lang="en-US" altLang="zh-CN" dirty="0"/>
              <a:t>-Net</a:t>
            </a:r>
            <a:r>
              <a:rPr lang="zh-CN" altLang="en-US" dirty="0"/>
              <a:t>和</a:t>
            </a:r>
            <a:r>
              <a:rPr lang="en-US" altLang="zh-CN" dirty="0"/>
              <a:t>CRAFT</a:t>
            </a:r>
            <a:r>
              <a:rPr lang="zh-CN" altLang="en-US" dirty="0"/>
              <a:t>的两组</a:t>
            </a:r>
            <a:r>
              <a:rPr lang="en-US" altLang="zh-CN" dirty="0"/>
              <a:t>proposal</a:t>
            </a:r>
            <a:r>
              <a:rPr lang="zh-CN" altLang="en-US" dirty="0"/>
              <a:t>中的每一个，它们的来自于</a:t>
            </a:r>
            <a:r>
              <a:rPr lang="en-US" altLang="zh-CN" dirty="0" err="1"/>
              <a:t>tubelet</a:t>
            </a:r>
            <a:r>
              <a:rPr lang="en-US" altLang="zh-CN" dirty="0"/>
              <a:t> rescoring</a:t>
            </a:r>
            <a:r>
              <a:rPr lang="zh-CN" altLang="en-US" dirty="0"/>
              <a:t>和运动引导传播的检测结果，每个最小 </a:t>
            </a:r>
            <a:r>
              <a:rPr lang="en-US" altLang="zh-CN" dirty="0"/>
              <a:t>- </a:t>
            </a:r>
            <a:r>
              <a:rPr lang="zh-CN" altLang="en-US" dirty="0"/>
              <a:t>最大映射到</a:t>
            </a:r>
            <a:r>
              <a:rPr lang="en-US" altLang="zh-CN" dirty="0"/>
              <a:t>[0,1]</a:t>
            </a:r>
            <a:r>
              <a:rPr lang="zh-CN" altLang="en-US" dirty="0"/>
              <a:t>，并通过与 </a:t>
            </a:r>
            <a:r>
              <a:rPr lang="en-US" altLang="zh-CN" dirty="0"/>
              <a:t>IOU</a:t>
            </a:r>
            <a:r>
              <a:rPr lang="zh-CN" altLang="en-US" dirty="0"/>
              <a:t>重叠</a:t>
            </a:r>
            <a:r>
              <a:rPr lang="en-US" altLang="zh-CN" dirty="0"/>
              <a:t>0.5NMS</a:t>
            </a:r>
            <a:r>
              <a:rPr lang="zh-CN" altLang="en-US" dirty="0"/>
              <a:t>的过程以获得最终结果。</a:t>
            </a:r>
          </a:p>
        </p:txBody>
      </p:sp>
    </p:spTree>
    <p:extLst>
      <p:ext uri="{BB962C8B-B14F-4D97-AF65-F5344CB8AC3E}">
        <p14:creationId xmlns:p14="http://schemas.microsoft.com/office/powerpoint/2010/main" val="234080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35E01-A18D-494E-9871-341C850BE0D4}"/>
              </a:ext>
            </a:extLst>
          </p:cNvPr>
          <p:cNvSpPr>
            <a:spLocks noGrp="1"/>
          </p:cNvSpPr>
          <p:nvPr>
            <p:ph type="title"/>
          </p:nvPr>
        </p:nvSpPr>
        <p:spPr>
          <a:xfrm>
            <a:off x="728197" y="398762"/>
            <a:ext cx="10515600" cy="2488210"/>
          </a:xfrm>
        </p:spPr>
        <p:txBody>
          <a:bodyPr>
            <a:normAutofit/>
          </a:bodyPr>
          <a:lstStyle/>
          <a:p>
            <a:r>
              <a:rPr lang="en-US" altLang="zh-CN" dirty="0"/>
              <a:t>Object Detection from Video </a:t>
            </a:r>
            <a:r>
              <a:rPr lang="en-US" altLang="zh-CN" dirty="0" err="1"/>
              <a:t>Tubelets</a:t>
            </a:r>
            <a:r>
              <a:rPr lang="en-US" altLang="zh-CN" dirty="0"/>
              <a:t> with Convolutional Neural Networks</a:t>
            </a:r>
            <a:br>
              <a:rPr lang="en-US" altLang="zh-CN" dirty="0"/>
            </a:br>
            <a:r>
              <a:rPr lang="en-US" altLang="zh-CN" sz="1800" dirty="0"/>
              <a:t>Kai Kang </a:t>
            </a:r>
            <a:r>
              <a:rPr lang="en-US" altLang="zh-CN" sz="1800" dirty="0" err="1"/>
              <a:t>Wanli</a:t>
            </a:r>
            <a:r>
              <a:rPr lang="en-US" altLang="zh-CN" sz="1800" dirty="0"/>
              <a:t> Ouyang </a:t>
            </a:r>
            <a:r>
              <a:rPr lang="en-US" altLang="zh-CN" sz="1800" dirty="0" err="1"/>
              <a:t>Hongsheng</a:t>
            </a:r>
            <a:r>
              <a:rPr lang="en-US" altLang="zh-CN" sz="1800" dirty="0"/>
              <a:t> Li </a:t>
            </a:r>
            <a:r>
              <a:rPr lang="en-US" altLang="zh-CN" sz="1800" dirty="0" err="1"/>
              <a:t>Xiaogang</a:t>
            </a:r>
            <a:r>
              <a:rPr lang="en-US" altLang="zh-CN" sz="1800" dirty="0"/>
              <a:t> Wang</a:t>
            </a:r>
            <a:br>
              <a:rPr lang="en-US" altLang="zh-CN" sz="1800" dirty="0"/>
            </a:br>
            <a:r>
              <a:rPr lang="en-US" altLang="zh-CN" sz="1800" dirty="0"/>
              <a:t>Department of Electronic Engineering, The Chinese University of Hong Kong</a:t>
            </a:r>
            <a:br>
              <a:rPr lang="en-US" altLang="zh-CN" sz="1800" dirty="0"/>
            </a:br>
            <a:r>
              <a:rPr lang="en-US" altLang="zh-CN" sz="1800" dirty="0" err="1"/>
              <a:t>fkkang,wlouyang,hsli,xgwangg@ee.cuhk.edu.hk</a:t>
            </a:r>
            <a:endParaRPr lang="zh-CN" altLang="en-US" sz="1800" dirty="0"/>
          </a:p>
        </p:txBody>
      </p:sp>
    </p:spTree>
    <p:extLst>
      <p:ext uri="{BB962C8B-B14F-4D97-AF65-F5344CB8AC3E}">
        <p14:creationId xmlns:p14="http://schemas.microsoft.com/office/powerpoint/2010/main" val="201162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7E865E8-9DFC-48F6-A7BC-CE8B65436A76}"/>
              </a:ext>
            </a:extLst>
          </p:cNvPr>
          <p:cNvPicPr>
            <a:picLocks noChangeAspect="1"/>
          </p:cNvPicPr>
          <p:nvPr/>
        </p:nvPicPr>
        <p:blipFill>
          <a:blip r:embed="rId2"/>
          <a:stretch>
            <a:fillRect/>
          </a:stretch>
        </p:blipFill>
        <p:spPr>
          <a:xfrm>
            <a:off x="-76200" y="-391774"/>
            <a:ext cx="8285654" cy="4261040"/>
          </a:xfrm>
          <a:prstGeom prst="rect">
            <a:avLst/>
          </a:prstGeom>
        </p:spPr>
      </p:pic>
      <p:sp>
        <p:nvSpPr>
          <p:cNvPr id="5" name="矩形 4">
            <a:extLst>
              <a:ext uri="{FF2B5EF4-FFF2-40B4-BE49-F238E27FC236}">
                <a16:creationId xmlns:a16="http://schemas.microsoft.com/office/drawing/2014/main" id="{0B031850-F65A-491A-ADE3-A3C19C0C947A}"/>
              </a:ext>
            </a:extLst>
          </p:cNvPr>
          <p:cNvSpPr/>
          <p:nvPr/>
        </p:nvSpPr>
        <p:spPr>
          <a:xfrm>
            <a:off x="339175" y="4018244"/>
            <a:ext cx="11334894" cy="2585323"/>
          </a:xfrm>
          <a:prstGeom prst="rect">
            <a:avLst/>
          </a:prstGeom>
        </p:spPr>
        <p:txBody>
          <a:bodyPr wrap="square">
            <a:spAutoFit/>
          </a:bodyPr>
          <a:lstStyle/>
          <a:p>
            <a:r>
              <a:rPr lang="en-US" altLang="zh-CN" b="0" i="0" dirty="0">
                <a:solidFill>
                  <a:srgbClr val="4D4D4D"/>
                </a:solidFill>
                <a:effectLst/>
                <a:latin typeface="Microsoft YaHei" panose="020B0503020204020204" pitchFamily="34" charset="-122"/>
                <a:ea typeface="Microsoft YaHei" panose="020B0503020204020204" pitchFamily="34" charset="-122"/>
              </a:rPr>
              <a:t>Step 1</a:t>
            </a:r>
            <a:r>
              <a:rPr lang="zh-CN" altLang="en-US" b="0" i="0" dirty="0">
                <a:solidFill>
                  <a:srgbClr val="4D4D4D"/>
                </a:solidFill>
                <a:effectLst/>
                <a:latin typeface="Microsoft YaHei" panose="020B0503020204020204" pitchFamily="34" charset="-122"/>
                <a:ea typeface="Microsoft YaHei" panose="020B0503020204020204" pitchFamily="34" charset="-122"/>
              </a:rPr>
              <a:t>： </a:t>
            </a:r>
            <a:r>
              <a:rPr lang="en-US" altLang="zh-CN" b="0" i="0" dirty="0">
                <a:solidFill>
                  <a:srgbClr val="4D4D4D"/>
                </a:solidFill>
                <a:effectLst/>
                <a:latin typeface="Microsoft YaHei" panose="020B0503020204020204" pitchFamily="34" charset="-122"/>
                <a:ea typeface="Microsoft YaHei" panose="020B0503020204020204" pitchFamily="34" charset="-122"/>
              </a:rPr>
              <a:t>Image object proposal</a:t>
            </a:r>
            <a:r>
              <a:rPr lang="zh-CN" altLang="en-US" b="0" i="0" dirty="0">
                <a:solidFill>
                  <a:srgbClr val="4D4D4D"/>
                </a:solidFill>
                <a:effectLst/>
                <a:latin typeface="Microsoft YaHei" panose="020B0503020204020204" pitchFamily="34" charset="-122"/>
                <a:ea typeface="Microsoft YaHei" panose="020B0503020204020204" pitchFamily="34" charset="-122"/>
              </a:rPr>
              <a:t>，对每帧图像使用 </a:t>
            </a:r>
            <a:r>
              <a:rPr lang="en-US" altLang="zh-CN" b="0" i="0" dirty="0">
                <a:solidFill>
                  <a:srgbClr val="4D4D4D"/>
                </a:solidFill>
                <a:effectLst/>
                <a:latin typeface="Microsoft YaHei" panose="020B0503020204020204" pitchFamily="34" charset="-122"/>
                <a:ea typeface="Microsoft YaHei" panose="020B0503020204020204" pitchFamily="34" charset="-122"/>
              </a:rPr>
              <a:t>Selective Search (SS) </a:t>
            </a:r>
            <a:r>
              <a:rPr lang="zh-CN" altLang="en-US" b="0" i="0" dirty="0">
                <a:solidFill>
                  <a:srgbClr val="4D4D4D"/>
                </a:solidFill>
                <a:effectLst/>
                <a:latin typeface="Microsoft YaHei" panose="020B0503020204020204" pitchFamily="34" charset="-122"/>
                <a:ea typeface="Microsoft YaHei" panose="020B0503020204020204" pitchFamily="34" charset="-122"/>
              </a:rPr>
              <a:t>进行候选区域提取。然后使用 </a:t>
            </a:r>
            <a:r>
              <a:rPr lang="en-US" altLang="zh-CN" b="0" i="0" dirty="0">
                <a:solidFill>
                  <a:srgbClr val="4D4D4D"/>
                </a:solidFill>
                <a:effectLst/>
                <a:latin typeface="Microsoft YaHei" panose="020B0503020204020204" pitchFamily="34" charset="-122"/>
                <a:ea typeface="Microsoft YaHei" panose="020B0503020204020204" pitchFamily="34" charset="-122"/>
              </a:rPr>
              <a:t>R-CNN </a:t>
            </a:r>
            <a:r>
              <a:rPr lang="zh-CN" altLang="en-US" b="0" i="0" dirty="0">
                <a:solidFill>
                  <a:srgbClr val="4D4D4D"/>
                </a:solidFill>
                <a:effectLst/>
                <a:latin typeface="Microsoft YaHei" panose="020B0503020204020204" pitchFamily="34" charset="-122"/>
                <a:ea typeface="Microsoft YaHei" panose="020B0503020204020204" pitchFamily="34" charset="-122"/>
              </a:rPr>
              <a:t>对候选区域进行一个过滤，将明显非目标区域过滤，大约 </a:t>
            </a:r>
            <a:r>
              <a:rPr lang="en-US" altLang="zh-CN" b="0" i="0" dirty="0">
                <a:solidFill>
                  <a:srgbClr val="4D4D4D"/>
                </a:solidFill>
                <a:effectLst/>
                <a:latin typeface="Microsoft YaHei" panose="020B0503020204020204" pitchFamily="34" charset="-122"/>
                <a:ea typeface="Microsoft YaHei" panose="020B0503020204020204" pitchFamily="34" charset="-122"/>
              </a:rPr>
              <a:t>6.1%</a:t>
            </a:r>
            <a:r>
              <a:rPr lang="zh-CN" altLang="en-US" b="0" i="0" dirty="0">
                <a:solidFill>
                  <a:srgbClr val="4D4D4D"/>
                </a:solidFill>
                <a:effectLst/>
                <a:latin typeface="Microsoft YaHei" panose="020B0503020204020204" pitchFamily="34" charset="-122"/>
                <a:ea typeface="Microsoft YaHei" panose="020B0503020204020204" pitchFamily="34" charset="-122"/>
              </a:rPr>
              <a:t>的候选区域留下来。</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r>
              <a:rPr lang="en-US" altLang="zh-CN" dirty="0">
                <a:solidFill>
                  <a:srgbClr val="4D4D4D"/>
                </a:solidFill>
                <a:latin typeface="Microsoft YaHei" panose="020B0503020204020204" pitchFamily="34" charset="-122"/>
                <a:ea typeface="Microsoft YaHei" panose="020B0503020204020204" pitchFamily="34" charset="-122"/>
              </a:rPr>
              <a:t>Step 2</a:t>
            </a:r>
            <a:r>
              <a:rPr lang="zh-CN" altLang="en-US" dirty="0">
                <a:solidFill>
                  <a:srgbClr val="4D4D4D"/>
                </a:solidFill>
                <a:latin typeface="Microsoft YaHei" panose="020B0503020204020204" pitchFamily="34" charset="-122"/>
                <a:ea typeface="Microsoft YaHei" panose="020B0503020204020204" pitchFamily="34" charset="-122"/>
              </a:rPr>
              <a:t>： </a:t>
            </a:r>
            <a:r>
              <a:rPr lang="en-US" altLang="zh-CN" dirty="0">
                <a:solidFill>
                  <a:srgbClr val="4D4D4D"/>
                </a:solidFill>
                <a:latin typeface="Microsoft YaHei" panose="020B0503020204020204" pitchFamily="34" charset="-122"/>
                <a:ea typeface="Microsoft YaHei" panose="020B0503020204020204" pitchFamily="34" charset="-122"/>
              </a:rPr>
              <a:t>Object proposal scoring</a:t>
            </a:r>
            <a:r>
              <a:rPr lang="zh-CN" altLang="en-US" dirty="0">
                <a:solidFill>
                  <a:srgbClr val="4D4D4D"/>
                </a:solidFill>
                <a:latin typeface="Microsoft YaHei" panose="020B0503020204020204" pitchFamily="34" charset="-122"/>
                <a:ea typeface="Microsoft YaHei" panose="020B0503020204020204" pitchFamily="34" charset="-122"/>
              </a:rPr>
              <a:t>，使用经 </a:t>
            </a:r>
            <a:r>
              <a:rPr lang="en-US" altLang="zh-CN" dirty="0">
                <a:solidFill>
                  <a:srgbClr val="4D4D4D"/>
                </a:solidFill>
                <a:latin typeface="Microsoft YaHei" panose="020B0503020204020204" pitchFamily="34" charset="-122"/>
                <a:ea typeface="Microsoft YaHei" panose="020B0503020204020204" pitchFamily="34" charset="-122"/>
              </a:rPr>
              <a:t>DET </a:t>
            </a:r>
            <a:r>
              <a:rPr lang="zh-CN" altLang="en-US" dirty="0">
                <a:solidFill>
                  <a:srgbClr val="4D4D4D"/>
                </a:solidFill>
                <a:latin typeface="Microsoft YaHei" panose="020B0503020204020204" pitchFamily="34" charset="-122"/>
                <a:ea typeface="Microsoft YaHei" panose="020B0503020204020204" pitchFamily="34" charset="-122"/>
              </a:rPr>
              <a:t>任务微调的 </a:t>
            </a:r>
            <a:r>
              <a:rPr lang="en-US" altLang="zh-CN" dirty="0" err="1">
                <a:solidFill>
                  <a:srgbClr val="4D4D4D"/>
                </a:solidFill>
                <a:latin typeface="Microsoft YaHei" panose="020B0503020204020204" pitchFamily="34" charset="-122"/>
                <a:ea typeface="Microsoft YaHei" panose="020B0503020204020204" pitchFamily="34" charset="-122"/>
              </a:rPr>
              <a:t>GoogLeNet</a:t>
            </a:r>
            <a:r>
              <a:rPr lang="en-US" altLang="zh-CN" dirty="0">
                <a:solidFill>
                  <a:srgbClr val="4D4D4D"/>
                </a:solidFill>
                <a:latin typeface="Microsoft YaHei" panose="020B0503020204020204" pitchFamily="34" charset="-122"/>
                <a:ea typeface="Microsoft YaHei" panose="020B0503020204020204" pitchFamily="34" charset="-122"/>
              </a:rPr>
              <a:t> </a:t>
            </a:r>
            <a:r>
              <a:rPr lang="zh-CN" altLang="en-US" dirty="0">
                <a:solidFill>
                  <a:srgbClr val="4D4D4D"/>
                </a:solidFill>
                <a:latin typeface="Microsoft YaHei" panose="020B0503020204020204" pitchFamily="34" charset="-122"/>
                <a:ea typeface="Microsoft YaHei" panose="020B0503020204020204" pitchFamily="34" charset="-122"/>
              </a:rPr>
              <a:t>作为检测器，使用第五层池化特征训练</a:t>
            </a:r>
            <a:r>
              <a:rPr lang="en-US" altLang="zh-CN" dirty="0">
                <a:solidFill>
                  <a:srgbClr val="4D4D4D"/>
                </a:solidFill>
                <a:latin typeface="Microsoft YaHei" panose="020B0503020204020204" pitchFamily="34" charset="-122"/>
                <a:ea typeface="Microsoft YaHei" panose="020B0503020204020204" pitchFamily="34" charset="-122"/>
              </a:rPr>
              <a:t>SVM</a:t>
            </a:r>
            <a:r>
              <a:rPr lang="zh-CN" altLang="en-US" dirty="0">
                <a:solidFill>
                  <a:srgbClr val="4D4D4D"/>
                </a:solidFill>
                <a:latin typeface="Microsoft YaHei" panose="020B0503020204020204" pitchFamily="34" charset="-122"/>
                <a:ea typeface="Microsoft YaHei" panose="020B0503020204020204" pitchFamily="34" charset="-122"/>
              </a:rPr>
              <a:t>分类器，对剩下的候选区域打分。</a:t>
            </a:r>
          </a:p>
          <a:p>
            <a:r>
              <a:rPr lang="en-US" altLang="zh-CN" dirty="0">
                <a:solidFill>
                  <a:srgbClr val="4D4D4D"/>
                </a:solidFill>
                <a:latin typeface="Microsoft YaHei" panose="020B0503020204020204" pitchFamily="34" charset="-122"/>
                <a:ea typeface="Microsoft YaHei" panose="020B0503020204020204" pitchFamily="34" charset="-122"/>
              </a:rPr>
              <a:t>Step 3</a:t>
            </a:r>
            <a:r>
              <a:rPr lang="zh-CN" altLang="en-US" dirty="0">
                <a:solidFill>
                  <a:srgbClr val="4D4D4D"/>
                </a:solidFill>
                <a:latin typeface="Microsoft YaHei" panose="020B0503020204020204" pitchFamily="34" charset="-122"/>
                <a:ea typeface="Microsoft YaHei" panose="020B0503020204020204" pitchFamily="34" charset="-122"/>
              </a:rPr>
              <a:t>：对于每一个目标类别，</a:t>
            </a:r>
            <a:r>
              <a:rPr lang="zh-CN" altLang="en-US" dirty="0">
                <a:solidFill>
                  <a:srgbClr val="FF0000"/>
                </a:solidFill>
                <a:latin typeface="Microsoft YaHei" panose="020B0503020204020204" pitchFamily="34" charset="-122"/>
                <a:ea typeface="Microsoft YaHei" panose="020B0503020204020204" pitchFamily="34" charset="-122"/>
              </a:rPr>
              <a:t>双向</a:t>
            </a:r>
            <a:r>
              <a:rPr lang="zh-CN" altLang="en-US" dirty="0">
                <a:solidFill>
                  <a:srgbClr val="4D4D4D"/>
                </a:solidFill>
                <a:latin typeface="Microsoft YaHei" panose="020B0503020204020204" pitchFamily="34" charset="-122"/>
                <a:ea typeface="Microsoft YaHei" panose="020B0503020204020204" pitchFamily="34" charset="-122"/>
              </a:rPr>
              <a:t>追踪在视频片段中高置信度的检测框。追踪使用的是</a:t>
            </a:r>
            <a:r>
              <a:rPr lang="en-US" altLang="zh-CN" dirty="0">
                <a:solidFill>
                  <a:srgbClr val="4D4D4D"/>
                </a:solidFill>
                <a:latin typeface="Microsoft YaHei" panose="020B0503020204020204" pitchFamily="34" charset="-122"/>
                <a:ea typeface="Microsoft YaHei" panose="020B0503020204020204" pitchFamily="34" charset="-122"/>
              </a:rPr>
              <a:t>【Visual tracking</a:t>
            </a:r>
          </a:p>
          <a:p>
            <a:r>
              <a:rPr lang="en-US" altLang="zh-CN" dirty="0">
                <a:solidFill>
                  <a:srgbClr val="4D4D4D"/>
                </a:solidFill>
                <a:latin typeface="Microsoft YaHei" panose="020B0503020204020204" pitchFamily="34" charset="-122"/>
                <a:ea typeface="Microsoft YaHei" panose="020B0503020204020204" pitchFamily="34" charset="-122"/>
              </a:rPr>
              <a:t>with fully convolutional networks】. ICCV, 2015. 2, 3</a:t>
            </a:r>
            <a:r>
              <a:rPr lang="zh-CN" altLang="en-US" dirty="0">
                <a:solidFill>
                  <a:srgbClr val="4D4D4D"/>
                </a:solidFill>
                <a:latin typeface="Microsoft YaHei" panose="020B0503020204020204" pitchFamily="34" charset="-122"/>
                <a:ea typeface="Microsoft YaHei" panose="020B0503020204020204" pitchFamily="34" charset="-122"/>
              </a:rPr>
              <a:t>。追踪完一个后，新的</a:t>
            </a:r>
            <a:r>
              <a:rPr lang="en-US" altLang="zh-CN" dirty="0">
                <a:solidFill>
                  <a:srgbClr val="4D4D4D"/>
                </a:solidFill>
                <a:latin typeface="Microsoft YaHei" panose="020B0503020204020204" pitchFamily="34" charset="-122"/>
                <a:ea typeface="Microsoft YaHei" panose="020B0503020204020204" pitchFamily="34" charset="-122"/>
              </a:rPr>
              <a:t>anchor</a:t>
            </a:r>
            <a:r>
              <a:rPr lang="zh-CN" altLang="en-US" dirty="0">
                <a:solidFill>
                  <a:srgbClr val="4D4D4D"/>
                </a:solidFill>
                <a:latin typeface="Microsoft YaHei" panose="020B0503020204020204" pitchFamily="34" charset="-122"/>
                <a:ea typeface="Microsoft YaHei" panose="020B0503020204020204" pitchFamily="34" charset="-122"/>
              </a:rPr>
              <a:t>被挑选出来追踪。通过</a:t>
            </a:r>
            <a:r>
              <a:rPr lang="en-US" altLang="zh-CN" dirty="0">
                <a:solidFill>
                  <a:srgbClr val="4D4D4D"/>
                </a:solidFill>
                <a:latin typeface="Microsoft YaHei" panose="020B0503020204020204" pitchFamily="34" charset="-122"/>
                <a:ea typeface="Microsoft YaHei" panose="020B0503020204020204" pitchFamily="34" charset="-122"/>
              </a:rPr>
              <a:t>NMS</a:t>
            </a:r>
            <a:r>
              <a:rPr lang="zh-CN" altLang="en-US" dirty="0">
                <a:solidFill>
                  <a:srgbClr val="4D4D4D"/>
                </a:solidFill>
                <a:latin typeface="Microsoft YaHei" panose="020B0503020204020204" pitchFamily="34" charset="-122"/>
                <a:ea typeface="Microsoft YaHei" panose="020B0503020204020204" pitchFamily="34" charset="-122"/>
              </a:rPr>
              <a:t>减少重叠。</a:t>
            </a:r>
            <a:br>
              <a:rPr lang="zh-CN" altLang="en-US" dirty="0">
                <a:solidFill>
                  <a:srgbClr val="4D4D4D"/>
                </a:solidFill>
                <a:latin typeface="Microsoft YaHei" panose="020B0503020204020204" pitchFamily="34" charset="-122"/>
                <a:ea typeface="Microsoft YaHei" panose="020B0503020204020204" pitchFamily="34" charset="-122"/>
              </a:rPr>
            </a:br>
            <a:r>
              <a:rPr lang="zh-CN" altLang="en-US" dirty="0">
                <a:solidFill>
                  <a:srgbClr val="4D4D4D"/>
                </a:solidFill>
                <a:latin typeface="Microsoft YaHei" panose="020B0503020204020204" pitchFamily="34" charset="-122"/>
                <a:ea typeface="Microsoft YaHei" panose="020B0503020204020204" pitchFamily="34" charset="-122"/>
              </a:rPr>
              <a:t>对于上述三个主要步骤，我们可以获得追踪轨迹从每一类的高置信度</a:t>
            </a:r>
            <a:r>
              <a:rPr lang="en-US" altLang="zh-CN" dirty="0">
                <a:solidFill>
                  <a:srgbClr val="4D4D4D"/>
                </a:solidFill>
                <a:latin typeface="Microsoft YaHei" panose="020B0503020204020204" pitchFamily="34" charset="-122"/>
                <a:ea typeface="Microsoft YaHei" panose="020B0503020204020204" pitchFamily="34" charset="-122"/>
              </a:rPr>
              <a:t>anchor</a:t>
            </a:r>
            <a:r>
              <a:rPr lang="zh-CN" altLang="en-US" dirty="0">
                <a:solidFill>
                  <a:srgbClr val="4D4D4D"/>
                </a:solidFill>
                <a:latin typeface="Microsoft YaHei" panose="020B0503020204020204" pitchFamily="34" charset="-122"/>
                <a:ea typeface="Microsoft YaHei" panose="020B0503020204020204" pitchFamily="34" charset="-122"/>
              </a:rPr>
              <a:t>开始。其产生的轨迹被称为</a:t>
            </a:r>
            <a:r>
              <a:rPr lang="en-US" altLang="zh-CN" dirty="0" err="1">
                <a:solidFill>
                  <a:srgbClr val="4D4D4D"/>
                </a:solidFill>
                <a:latin typeface="Microsoft YaHei" panose="020B0503020204020204" pitchFamily="34" charset="-122"/>
                <a:ea typeface="Microsoft YaHei" panose="020B0503020204020204" pitchFamily="34" charset="-122"/>
              </a:rPr>
              <a:t>tubelet</a:t>
            </a:r>
            <a:r>
              <a:rPr lang="en-US" altLang="zh-CN" dirty="0">
                <a:solidFill>
                  <a:srgbClr val="4D4D4D"/>
                </a:solidFill>
                <a:latin typeface="Microsoft YaHei" panose="020B0503020204020204" pitchFamily="34" charset="-122"/>
                <a:ea typeface="Microsoft YaHei" panose="020B0503020204020204" pitchFamily="34" charset="-122"/>
              </a:rPr>
              <a:t> proposal</a:t>
            </a:r>
            <a:r>
              <a:rPr lang="zh-CN" altLang="en-US" dirty="0">
                <a:solidFill>
                  <a:srgbClr val="4D4D4D"/>
                </a:solidFill>
                <a:latin typeface="Microsoft YaHei" panose="020B0503020204020204" pitchFamily="34" charset="-122"/>
                <a:ea typeface="Microsoft YaHei" panose="020B0503020204020204" pitchFamily="34" charset="-122"/>
              </a:rPr>
              <a:t>再下一步进行</a:t>
            </a:r>
            <a:r>
              <a:rPr lang="en-US" altLang="zh-CN" dirty="0" err="1">
                <a:solidFill>
                  <a:srgbClr val="4D4D4D"/>
                </a:solidFill>
                <a:latin typeface="Microsoft YaHei" panose="020B0503020204020204" pitchFamily="34" charset="-122"/>
                <a:ea typeface="Microsoft YaHei" panose="020B0503020204020204" pitchFamily="34" charset="-122"/>
              </a:rPr>
              <a:t>tubelet</a:t>
            </a:r>
            <a:r>
              <a:rPr lang="zh-CN" altLang="en-US" dirty="0">
                <a:solidFill>
                  <a:srgbClr val="4D4D4D"/>
                </a:solidFill>
                <a:latin typeface="Microsoft YaHei" panose="020B0503020204020204" pitchFamily="34" charset="-122"/>
                <a:ea typeface="Microsoft YaHei" panose="020B0503020204020204" pitchFamily="34" charset="-122"/>
              </a:rPr>
              <a:t>分类。</a:t>
            </a:r>
          </a:p>
        </p:txBody>
      </p:sp>
    </p:spTree>
    <p:extLst>
      <p:ext uri="{BB962C8B-B14F-4D97-AF65-F5344CB8AC3E}">
        <p14:creationId xmlns:p14="http://schemas.microsoft.com/office/powerpoint/2010/main" val="321697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215BE-6B5F-460E-9BB7-E5A09F1ACF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FACEA6-7E07-4CB1-87FC-B02924ABD429}"/>
              </a:ext>
            </a:extLst>
          </p:cNvPr>
          <p:cNvSpPr>
            <a:spLocks noGrp="1"/>
          </p:cNvSpPr>
          <p:nvPr>
            <p:ph idx="1"/>
          </p:nvPr>
        </p:nvSpPr>
        <p:spPr>
          <a:xfrm>
            <a:off x="631945" y="3902805"/>
            <a:ext cx="11385884" cy="2843334"/>
          </a:xfrm>
        </p:spPr>
        <p:txBody>
          <a:bodyPr>
            <a:normAutofit lnSpcReduction="10000"/>
          </a:bodyPr>
          <a:lstStyle/>
          <a:p>
            <a:r>
              <a:rPr lang="zh-CN" altLang="en-US" sz="1800" dirty="0">
                <a:solidFill>
                  <a:srgbClr val="4D4D4D"/>
                </a:solidFill>
                <a:latin typeface="Microsoft YaHei" panose="020B0503020204020204" pitchFamily="34" charset="-122"/>
                <a:ea typeface="Microsoft YaHei" panose="020B0503020204020204" pitchFamily="34" charset="-122"/>
              </a:rPr>
              <a:t>经过 </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proposal module</a:t>
            </a:r>
            <a:r>
              <a:rPr lang="zh-CN" altLang="en-US" sz="1800" dirty="0">
                <a:solidFill>
                  <a:srgbClr val="4D4D4D"/>
                </a:solidFill>
                <a:latin typeface="Microsoft YaHei" panose="020B0503020204020204" pitchFamily="34" charset="-122"/>
                <a:ea typeface="Microsoft YaHei" panose="020B0503020204020204" pitchFamily="34" charset="-122"/>
              </a:rPr>
              <a:t>处理，对每个类，我们得到了 </a:t>
            </a:r>
            <a:r>
              <a:rPr lang="en-US" altLang="zh-CN" sz="1800" dirty="0" err="1">
                <a:solidFill>
                  <a:srgbClr val="4D4D4D"/>
                </a:solidFill>
                <a:latin typeface="Microsoft YaHei" panose="020B0503020204020204" pitchFamily="34" charset="-122"/>
                <a:ea typeface="Microsoft YaHei" panose="020B0503020204020204" pitchFamily="34" charset="-122"/>
              </a:rPr>
              <a:t>tubelets</a:t>
            </a:r>
            <a:r>
              <a:rPr lang="en-US" altLang="zh-CN" sz="1800" dirty="0">
                <a:solidFill>
                  <a:srgbClr val="4D4D4D"/>
                </a:solidFill>
                <a:latin typeface="Microsoft YaHei" panose="020B0503020204020204" pitchFamily="34" charset="-122"/>
                <a:ea typeface="Microsoft YaHei" panose="020B0503020204020204" pitchFamily="34" charset="-122"/>
              </a:rPr>
              <a:t> with high-confidence anchor detections</a:t>
            </a:r>
            <a:r>
              <a:rPr lang="zh-CN" altLang="en-US" sz="1800" dirty="0">
                <a:solidFill>
                  <a:srgbClr val="4D4D4D"/>
                </a:solidFill>
                <a:latin typeface="Microsoft YaHei" panose="020B0503020204020204" pitchFamily="34" charset="-122"/>
                <a:ea typeface="Microsoft YaHei" panose="020B0503020204020204" pitchFamily="34" charset="-122"/>
              </a:rPr>
              <a:t>，接下来就是对 </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a:t>
            </a:r>
            <a:r>
              <a:rPr lang="zh-CN" altLang="en-US" sz="1800" dirty="0">
                <a:solidFill>
                  <a:srgbClr val="4D4D4D"/>
                </a:solidFill>
                <a:latin typeface="Microsoft YaHei" panose="020B0503020204020204" pitchFamily="34" charset="-122"/>
                <a:ea typeface="Microsoft YaHei" panose="020B0503020204020204" pitchFamily="34" charset="-122"/>
              </a:rPr>
              <a:t>中的每个矩形框进行分类。</a:t>
            </a:r>
            <a:endParaRPr lang="en-US" altLang="zh-CN" sz="1800" dirty="0">
              <a:solidFill>
                <a:srgbClr val="4D4D4D"/>
              </a:solidFill>
              <a:latin typeface="Microsoft YaHei" panose="020B0503020204020204" pitchFamily="34" charset="-122"/>
              <a:ea typeface="Microsoft YaHei" panose="020B0503020204020204" pitchFamily="34" charset="-122"/>
            </a:endParaRPr>
          </a:p>
          <a:p>
            <a:r>
              <a:rPr lang="en-US" altLang="zh-CN" sz="1800" dirty="0">
                <a:solidFill>
                  <a:srgbClr val="4D4D4D"/>
                </a:solidFill>
                <a:latin typeface="Microsoft YaHei" panose="020B0503020204020204" pitchFamily="34" charset="-122"/>
                <a:ea typeface="Microsoft YaHei" panose="020B0503020204020204" pitchFamily="34" charset="-122"/>
              </a:rPr>
              <a:t>Step 4</a:t>
            </a:r>
            <a:r>
              <a:rPr lang="zh-CN" altLang="en-US" sz="1800" dirty="0">
                <a:solidFill>
                  <a:srgbClr val="4D4D4D"/>
                </a:solidFill>
                <a:latin typeface="Microsoft YaHei" panose="020B0503020204020204" pitchFamily="34" charset="-122"/>
                <a:ea typeface="Microsoft YaHei" panose="020B0503020204020204" pitchFamily="34" charset="-122"/>
              </a:rPr>
              <a:t>：</a:t>
            </a:r>
            <a:r>
              <a:rPr lang="en-US" altLang="zh-CN" dirty="0"/>
              <a:t> </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box perturbation and max-pooling.</a:t>
            </a:r>
            <a:r>
              <a:rPr lang="zh-CN" altLang="en-US" sz="1800" dirty="0">
                <a:solidFill>
                  <a:srgbClr val="4D4D4D"/>
                </a:solidFill>
                <a:latin typeface="Microsoft YaHei" panose="020B0503020204020204" pitchFamily="34" charset="-122"/>
                <a:ea typeface="Microsoft YaHei" panose="020B0503020204020204" pitchFamily="34" charset="-122"/>
              </a:rPr>
              <a:t>针对视频中</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a:t>
            </a:r>
            <a:r>
              <a:rPr lang="zh-CN" altLang="en-US" sz="1800" dirty="0">
                <a:solidFill>
                  <a:srgbClr val="4D4D4D"/>
                </a:solidFill>
                <a:latin typeface="Microsoft YaHei" panose="020B0503020204020204" pitchFamily="34" charset="-122"/>
                <a:ea typeface="Microsoft YaHei" panose="020B0503020204020204" pitchFamily="34" charset="-122"/>
              </a:rPr>
              <a:t>矩形框检测分数的不稳定性，我们在</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a:t>
            </a:r>
            <a:r>
              <a:rPr lang="zh-CN" altLang="en-US" sz="1800" dirty="0">
                <a:solidFill>
                  <a:srgbClr val="4D4D4D"/>
                </a:solidFill>
                <a:latin typeface="Microsoft YaHei" panose="020B0503020204020204" pitchFamily="34" charset="-122"/>
                <a:ea typeface="Microsoft YaHei" panose="020B0503020204020204" pitchFamily="34" charset="-122"/>
              </a:rPr>
              <a:t>矩形框 邻域做目标检测，将检测分数最高的矩形框替代</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zh-CN" altLang="en-US" sz="1800" dirty="0">
                <a:solidFill>
                  <a:srgbClr val="4D4D4D"/>
                </a:solidFill>
                <a:latin typeface="Microsoft YaHei" panose="020B0503020204020204" pitchFamily="34" charset="-122"/>
                <a:ea typeface="Microsoft YaHei" panose="020B0503020204020204" pitchFamily="34" charset="-122"/>
              </a:rPr>
              <a:t>原来的矩形框。从而达到降低</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a:t>
            </a:r>
            <a:r>
              <a:rPr lang="zh-CN" altLang="en-US" sz="1800" dirty="0">
                <a:solidFill>
                  <a:srgbClr val="4D4D4D"/>
                </a:solidFill>
                <a:latin typeface="Microsoft YaHei" panose="020B0503020204020204" pitchFamily="34" charset="-122"/>
                <a:ea typeface="Microsoft YaHei" panose="020B0503020204020204" pitchFamily="34" charset="-122"/>
              </a:rPr>
              <a:t>矩形框检测分数的不稳定性。</a:t>
            </a:r>
            <a:endParaRPr lang="en-US" altLang="zh-CN" sz="1800" dirty="0">
              <a:solidFill>
                <a:srgbClr val="4D4D4D"/>
              </a:solidFill>
              <a:latin typeface="Microsoft YaHei" panose="020B0503020204020204" pitchFamily="34" charset="-122"/>
              <a:ea typeface="Microsoft YaHei" panose="020B0503020204020204" pitchFamily="34" charset="-122"/>
            </a:endParaRPr>
          </a:p>
          <a:p>
            <a:r>
              <a:rPr lang="en-US" altLang="zh-CN" sz="1800" dirty="0">
                <a:solidFill>
                  <a:srgbClr val="4D4D4D"/>
                </a:solidFill>
                <a:latin typeface="Microsoft YaHei" panose="020B0503020204020204" pitchFamily="34" charset="-122"/>
                <a:ea typeface="Microsoft YaHei" panose="020B0503020204020204" pitchFamily="34" charset="-122"/>
              </a:rPr>
              <a:t>Step 5. Temporal convolution and re-scoring </a:t>
            </a:r>
            <a:br>
              <a:rPr lang="en-US" altLang="zh-CN" sz="1800" dirty="0">
                <a:solidFill>
                  <a:srgbClr val="4D4D4D"/>
                </a:solidFill>
                <a:latin typeface="Microsoft YaHei" panose="020B0503020204020204" pitchFamily="34" charset="-122"/>
                <a:ea typeface="Microsoft YaHei" panose="020B0503020204020204" pitchFamily="34" charset="-122"/>
              </a:rPr>
            </a:br>
            <a:r>
              <a:rPr lang="zh-CN" altLang="en-US" sz="1800" dirty="0">
                <a:solidFill>
                  <a:srgbClr val="4D4D4D"/>
                </a:solidFill>
                <a:latin typeface="Microsoft YaHei" panose="020B0503020204020204" pitchFamily="34" charset="-122"/>
                <a:ea typeface="Microsoft YaHei" panose="020B0503020204020204" pitchFamily="34" charset="-122"/>
              </a:rPr>
              <a:t>这里我们提出了一个 </a:t>
            </a:r>
            <a:r>
              <a:rPr lang="en-US" altLang="zh-CN" sz="1800" dirty="0">
                <a:solidFill>
                  <a:srgbClr val="4D4D4D"/>
                </a:solidFill>
                <a:latin typeface="Microsoft YaHei" panose="020B0503020204020204" pitchFamily="34" charset="-122"/>
                <a:ea typeface="Microsoft YaHei" panose="020B0503020204020204" pitchFamily="34" charset="-122"/>
              </a:rPr>
              <a:t>Temporal Convolutional Network (TCN) </a:t>
            </a:r>
            <a:r>
              <a:rPr lang="zh-CN" altLang="en-US" sz="1800" dirty="0">
                <a:solidFill>
                  <a:srgbClr val="4D4D4D"/>
                </a:solidFill>
                <a:latin typeface="Microsoft YaHei" panose="020B0503020204020204" pitchFamily="34" charset="-122"/>
                <a:ea typeface="Microsoft YaHei" panose="020B0503020204020204" pitchFamily="34" charset="-122"/>
              </a:rPr>
              <a:t>来嵌入时序信息来提高</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en-US" altLang="zh-CN" sz="1800" dirty="0">
                <a:solidFill>
                  <a:srgbClr val="4D4D4D"/>
                </a:solidFill>
                <a:latin typeface="Microsoft YaHei" panose="020B0503020204020204" pitchFamily="34" charset="-122"/>
                <a:ea typeface="Microsoft YaHei" panose="020B0503020204020204" pitchFamily="34" charset="-122"/>
              </a:rPr>
              <a:t> </a:t>
            </a:r>
            <a:r>
              <a:rPr lang="zh-CN" altLang="en-US" sz="1800" dirty="0">
                <a:solidFill>
                  <a:srgbClr val="4D4D4D"/>
                </a:solidFill>
                <a:latin typeface="Microsoft YaHei" panose="020B0503020204020204" pitchFamily="34" charset="-122"/>
                <a:ea typeface="Microsoft YaHei" panose="020B0503020204020204" pitchFamily="34" charset="-122"/>
              </a:rPr>
              <a:t>矩形框检测分数的稳定性。 对于每个类，我们使用</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zh-CN" altLang="en-US" sz="1800" dirty="0">
                <a:solidFill>
                  <a:srgbClr val="4D4D4D"/>
                </a:solidFill>
                <a:latin typeface="Microsoft YaHei" panose="020B0503020204020204" pitchFamily="34" charset="-122"/>
                <a:ea typeface="Microsoft YaHei" panose="020B0503020204020204" pitchFamily="34" charset="-122"/>
              </a:rPr>
              <a:t>特性作为输入来训练一个特定于类的</a:t>
            </a:r>
            <a:r>
              <a:rPr lang="en-US" altLang="zh-CN" sz="1800" dirty="0">
                <a:solidFill>
                  <a:srgbClr val="4D4D4D"/>
                </a:solidFill>
                <a:latin typeface="Microsoft YaHei" panose="020B0503020204020204" pitchFamily="34" charset="-122"/>
                <a:ea typeface="Microsoft YaHei" panose="020B0503020204020204" pitchFamily="34" charset="-122"/>
              </a:rPr>
              <a:t>TCN</a:t>
            </a:r>
            <a:r>
              <a:rPr lang="zh-CN" altLang="en-US" sz="1800" dirty="0">
                <a:solidFill>
                  <a:srgbClr val="4D4D4D"/>
                </a:solidFill>
                <a:latin typeface="Microsoft YaHei" panose="020B0503020204020204" pitchFamily="34" charset="-122"/>
                <a:ea typeface="Microsoft YaHei" panose="020B0503020204020204" pitchFamily="34" charset="-122"/>
              </a:rPr>
              <a:t>。输入是时间序列，包括检测分数、跟踪分数和</a:t>
            </a:r>
            <a:r>
              <a:rPr lang="en-US" altLang="zh-CN" sz="1800" dirty="0">
                <a:solidFill>
                  <a:srgbClr val="4D4D4D"/>
                </a:solidFill>
                <a:latin typeface="Microsoft YaHei" panose="020B0503020204020204" pitchFamily="34" charset="-122"/>
                <a:ea typeface="Microsoft YaHei" panose="020B0503020204020204" pitchFamily="34" charset="-122"/>
              </a:rPr>
              <a:t>anchor</a:t>
            </a:r>
            <a:r>
              <a:rPr lang="zh-CN" altLang="en-US" sz="1800" dirty="0">
                <a:solidFill>
                  <a:srgbClr val="4D4D4D"/>
                </a:solidFill>
                <a:latin typeface="Microsoft YaHei" panose="020B0503020204020204" pitchFamily="34" charset="-122"/>
                <a:ea typeface="Microsoft YaHei" panose="020B0503020204020204" pitchFamily="34" charset="-122"/>
              </a:rPr>
              <a:t>偏移量。输出值是每个</a:t>
            </a:r>
            <a:r>
              <a:rPr lang="en-US" altLang="zh-CN" sz="1800" dirty="0" err="1">
                <a:solidFill>
                  <a:srgbClr val="4D4D4D"/>
                </a:solidFill>
                <a:latin typeface="Microsoft YaHei" panose="020B0503020204020204" pitchFamily="34" charset="-122"/>
                <a:ea typeface="Microsoft YaHei" panose="020B0503020204020204" pitchFamily="34" charset="-122"/>
              </a:rPr>
              <a:t>tubelet</a:t>
            </a:r>
            <a:r>
              <a:rPr lang="zh-CN" altLang="en-US" sz="1800" dirty="0">
                <a:solidFill>
                  <a:srgbClr val="4D4D4D"/>
                </a:solidFill>
                <a:latin typeface="Microsoft YaHei" panose="020B0503020204020204" pitchFamily="34" charset="-122"/>
                <a:ea typeface="Microsoft YaHei" panose="020B0503020204020204" pitchFamily="34" charset="-122"/>
              </a:rPr>
              <a:t>框是否包含类的对象的概率。与</a:t>
            </a:r>
            <a:r>
              <a:rPr lang="en-US" altLang="zh-CN" sz="1800" dirty="0" err="1">
                <a:solidFill>
                  <a:srgbClr val="4D4D4D"/>
                </a:solidFill>
                <a:latin typeface="Microsoft YaHei" panose="020B0503020204020204" pitchFamily="34" charset="-122"/>
                <a:ea typeface="Microsoft YaHei" panose="020B0503020204020204" pitchFamily="34" charset="-122"/>
              </a:rPr>
              <a:t>groundtruth</a:t>
            </a:r>
            <a:r>
              <a:rPr lang="zh-CN" altLang="en-US" sz="1800" dirty="0">
                <a:solidFill>
                  <a:srgbClr val="4D4D4D"/>
                </a:solidFill>
                <a:latin typeface="Microsoft YaHei" panose="020B0503020204020204" pitchFamily="34" charset="-122"/>
                <a:ea typeface="Microsoft YaHei" panose="020B0503020204020204" pitchFamily="34" charset="-122"/>
              </a:rPr>
              <a:t>重叠在</a:t>
            </a:r>
            <a:r>
              <a:rPr lang="en-US" altLang="zh-CN" sz="1800" dirty="0">
                <a:solidFill>
                  <a:srgbClr val="4D4D4D"/>
                </a:solidFill>
                <a:latin typeface="Microsoft YaHei" panose="020B0503020204020204" pitchFamily="34" charset="-122"/>
                <a:ea typeface="Microsoft YaHei" panose="020B0503020204020204" pitchFamily="34" charset="-122"/>
              </a:rPr>
              <a:t>0.5</a:t>
            </a:r>
            <a:r>
              <a:rPr lang="zh-CN" altLang="en-US" sz="1800" dirty="0">
                <a:solidFill>
                  <a:srgbClr val="4D4D4D"/>
                </a:solidFill>
                <a:latin typeface="Microsoft YaHei" panose="020B0503020204020204" pitchFamily="34" charset="-122"/>
                <a:ea typeface="Microsoft YaHei" panose="020B0503020204020204" pitchFamily="34" charset="-122"/>
              </a:rPr>
              <a:t>以上的为</a:t>
            </a:r>
            <a:r>
              <a:rPr lang="en-US" altLang="zh-CN" sz="1800" dirty="0">
                <a:solidFill>
                  <a:srgbClr val="4D4D4D"/>
                </a:solidFill>
                <a:latin typeface="Microsoft YaHei" panose="020B0503020204020204" pitchFamily="34" charset="-122"/>
                <a:ea typeface="Microsoft YaHei" panose="020B0503020204020204" pitchFamily="34" charset="-122"/>
              </a:rPr>
              <a:t>1</a:t>
            </a:r>
            <a:r>
              <a:rPr lang="zh-CN" altLang="en-US" sz="1800" dirty="0">
                <a:solidFill>
                  <a:srgbClr val="4D4D4D"/>
                </a:solidFill>
                <a:latin typeface="Microsoft YaHei" panose="020B0503020204020204" pitchFamily="34" charset="-122"/>
                <a:ea typeface="Microsoft YaHei" panose="020B0503020204020204" pitchFamily="34" charset="-122"/>
              </a:rPr>
              <a:t>，与</a:t>
            </a:r>
            <a:r>
              <a:rPr lang="en-US" altLang="zh-CN" sz="1800" dirty="0" err="1">
                <a:solidFill>
                  <a:srgbClr val="4D4D4D"/>
                </a:solidFill>
                <a:latin typeface="Microsoft YaHei" panose="020B0503020204020204" pitchFamily="34" charset="-122"/>
                <a:ea typeface="Microsoft YaHei" panose="020B0503020204020204" pitchFamily="34" charset="-122"/>
              </a:rPr>
              <a:t>groundtruth</a:t>
            </a:r>
            <a:r>
              <a:rPr lang="zh-CN" altLang="en-US" sz="1800" dirty="0">
                <a:solidFill>
                  <a:srgbClr val="4D4D4D"/>
                </a:solidFill>
                <a:latin typeface="Microsoft YaHei" panose="020B0503020204020204" pitchFamily="34" charset="-122"/>
                <a:ea typeface="Microsoft YaHei" panose="020B0503020204020204" pitchFamily="34" charset="-122"/>
              </a:rPr>
              <a:t>重叠在</a:t>
            </a:r>
            <a:r>
              <a:rPr lang="en-US" altLang="zh-CN" sz="1800" dirty="0">
                <a:solidFill>
                  <a:srgbClr val="4D4D4D"/>
                </a:solidFill>
                <a:latin typeface="Microsoft YaHei" panose="020B0503020204020204" pitchFamily="34" charset="-122"/>
                <a:ea typeface="Microsoft YaHei" panose="020B0503020204020204" pitchFamily="34" charset="-122"/>
              </a:rPr>
              <a:t>0.5</a:t>
            </a:r>
            <a:r>
              <a:rPr lang="zh-CN" altLang="en-US" sz="1800" dirty="0">
                <a:solidFill>
                  <a:srgbClr val="4D4D4D"/>
                </a:solidFill>
                <a:latin typeface="Microsoft YaHei" panose="020B0503020204020204" pitchFamily="34" charset="-122"/>
                <a:ea typeface="Microsoft YaHei" panose="020B0503020204020204" pitchFamily="34" charset="-122"/>
              </a:rPr>
              <a:t>以下的为</a:t>
            </a:r>
            <a:r>
              <a:rPr lang="en-US" altLang="zh-CN" sz="1800" dirty="0">
                <a:solidFill>
                  <a:srgbClr val="4D4D4D"/>
                </a:solidFill>
                <a:latin typeface="Microsoft YaHei" panose="020B0503020204020204" pitchFamily="34" charset="-122"/>
                <a:ea typeface="Microsoft YaHei" panose="020B0503020204020204" pitchFamily="34" charset="-122"/>
              </a:rPr>
              <a:t>0</a:t>
            </a:r>
            <a:r>
              <a:rPr lang="zh-CN" altLang="en-US" sz="1800" dirty="0">
                <a:solidFill>
                  <a:srgbClr val="4D4D4D"/>
                </a:solidFill>
                <a:latin typeface="Microsoft YaHei" panose="020B0503020204020204" pitchFamily="34" charset="-122"/>
                <a:ea typeface="Microsoft YaHei" panose="020B0503020204020204" pitchFamily="34" charset="-122"/>
              </a:rPr>
              <a:t>。</a:t>
            </a:r>
            <a:endParaRPr lang="en-US" altLang="zh-CN" sz="1800" dirty="0">
              <a:solidFill>
                <a:srgbClr val="4D4D4D"/>
              </a:solidFill>
              <a:latin typeface="Microsoft YaHei" panose="020B0503020204020204" pitchFamily="34" charset="-122"/>
              <a:ea typeface="Microsoft YaHei" panose="020B0503020204020204" pitchFamily="34" charset="-122"/>
            </a:endParaRPr>
          </a:p>
          <a:p>
            <a:endParaRPr lang="zh-CN" altLang="en-US" sz="1800" dirty="0">
              <a:solidFill>
                <a:srgbClr val="4D4D4D"/>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B1113989-80BB-4EDC-84A1-2DB4DCC9CBFD}"/>
              </a:ext>
            </a:extLst>
          </p:cNvPr>
          <p:cNvPicPr>
            <a:picLocks noChangeAspect="1"/>
          </p:cNvPicPr>
          <p:nvPr/>
        </p:nvPicPr>
        <p:blipFill>
          <a:blip r:embed="rId2"/>
          <a:stretch>
            <a:fillRect/>
          </a:stretch>
        </p:blipFill>
        <p:spPr>
          <a:xfrm>
            <a:off x="-337458" y="-501709"/>
            <a:ext cx="8285654" cy="4261040"/>
          </a:xfrm>
          <a:prstGeom prst="rect">
            <a:avLst/>
          </a:prstGeom>
        </p:spPr>
      </p:pic>
      <p:pic>
        <p:nvPicPr>
          <p:cNvPr id="5" name="图片 4">
            <a:extLst>
              <a:ext uri="{FF2B5EF4-FFF2-40B4-BE49-F238E27FC236}">
                <a16:creationId xmlns:a16="http://schemas.microsoft.com/office/drawing/2014/main" id="{F3A96625-1E89-487F-9F0D-C29FB1BD10B5}"/>
              </a:ext>
            </a:extLst>
          </p:cNvPr>
          <p:cNvPicPr>
            <a:picLocks noChangeAspect="1"/>
          </p:cNvPicPr>
          <p:nvPr/>
        </p:nvPicPr>
        <p:blipFill>
          <a:blip r:embed="rId3"/>
          <a:stretch>
            <a:fillRect/>
          </a:stretch>
        </p:blipFill>
        <p:spPr>
          <a:xfrm>
            <a:off x="7845069" y="111861"/>
            <a:ext cx="4276110" cy="3415110"/>
          </a:xfrm>
          <a:prstGeom prst="rect">
            <a:avLst/>
          </a:prstGeom>
        </p:spPr>
      </p:pic>
    </p:spTree>
    <p:extLst>
      <p:ext uri="{BB962C8B-B14F-4D97-AF65-F5344CB8AC3E}">
        <p14:creationId xmlns:p14="http://schemas.microsoft.com/office/powerpoint/2010/main" val="218310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1EF3D-228D-40C6-997F-7A6E87707EC1}"/>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5398636-1B83-4BD8-985C-25384A46B64A}"/>
              </a:ext>
            </a:extLst>
          </p:cNvPr>
          <p:cNvPicPr>
            <a:picLocks noGrp="1" noChangeAspect="1"/>
          </p:cNvPicPr>
          <p:nvPr>
            <p:ph idx="1"/>
          </p:nvPr>
        </p:nvPicPr>
        <p:blipFill>
          <a:blip r:embed="rId2"/>
          <a:stretch>
            <a:fillRect/>
          </a:stretch>
        </p:blipFill>
        <p:spPr>
          <a:xfrm>
            <a:off x="568479" y="271833"/>
            <a:ext cx="8057459" cy="4351338"/>
          </a:xfrm>
          <a:prstGeom prst="rect">
            <a:avLst/>
          </a:prstGeom>
        </p:spPr>
      </p:pic>
      <p:pic>
        <p:nvPicPr>
          <p:cNvPr id="5" name="图片 4">
            <a:extLst>
              <a:ext uri="{FF2B5EF4-FFF2-40B4-BE49-F238E27FC236}">
                <a16:creationId xmlns:a16="http://schemas.microsoft.com/office/drawing/2014/main" id="{EBD58FE7-6DB7-482B-A309-F9931637EB3F}"/>
              </a:ext>
            </a:extLst>
          </p:cNvPr>
          <p:cNvPicPr>
            <a:picLocks noChangeAspect="1"/>
          </p:cNvPicPr>
          <p:nvPr/>
        </p:nvPicPr>
        <p:blipFill>
          <a:blip r:embed="rId3"/>
          <a:stretch>
            <a:fillRect/>
          </a:stretch>
        </p:blipFill>
        <p:spPr>
          <a:xfrm>
            <a:off x="568479" y="4740275"/>
            <a:ext cx="7105650" cy="1752600"/>
          </a:xfrm>
          <a:prstGeom prst="rect">
            <a:avLst/>
          </a:prstGeom>
        </p:spPr>
      </p:pic>
    </p:spTree>
    <p:extLst>
      <p:ext uri="{BB962C8B-B14F-4D97-AF65-F5344CB8AC3E}">
        <p14:creationId xmlns:p14="http://schemas.microsoft.com/office/powerpoint/2010/main" val="4055961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461</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Microsoft YaHei</vt:lpstr>
      <vt:lpstr>Arial</vt:lpstr>
      <vt:lpstr>Office 主题​​</vt:lpstr>
      <vt:lpstr>T-CNN: Tubelets with Convolutional Neural Networks for Object Detection from Videos</vt:lpstr>
      <vt:lpstr>PowerPoint 演示文稿</vt:lpstr>
      <vt:lpstr>PowerPoint 演示文稿</vt:lpstr>
      <vt:lpstr>PowerPoint 演示文稿</vt:lpstr>
      <vt:lpstr>Object Detection from Video Tubelets with Convolutional Neural Networks Kai Kang Wanli Ouyang Hongsheng Li Xiaogang Wang Department of Electronic Engineering, The Chinese University of Hong Kong fkkang,wlouyang,hsli,xgwangg@ee.cuhk.edu.hk</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T-CNN: Tubelets with Convolutional Neural Networks for Object Detection from Videos</dc:title>
  <dc:creator>林 昊琪</dc:creator>
  <cp:lastModifiedBy>林 昊琪</cp:lastModifiedBy>
  <cp:revision>18</cp:revision>
  <dcterms:created xsi:type="dcterms:W3CDTF">2019-07-25T13:48:05Z</dcterms:created>
  <dcterms:modified xsi:type="dcterms:W3CDTF">2019-07-27T02:32:14Z</dcterms:modified>
</cp:coreProperties>
</file>