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304" r:id="rId3"/>
    <p:sldId id="313" r:id="rId4"/>
    <p:sldId id="314" r:id="rId5"/>
    <p:sldId id="315" r:id="rId6"/>
    <p:sldId id="316" r:id="rId7"/>
    <p:sldId id="317" r:id="rId8"/>
    <p:sldId id="318" r:id="rId9"/>
    <p:sldId id="320" r:id="rId10"/>
  </p:sldIdLst>
  <p:sldSz cx="12192000" cy="6858000"/>
  <p:notesSz cx="7104063" cy="10234613"/>
  <p:defaultTextStyle>
    <a:defPPr>
      <a:defRPr lang="zh-CN"/>
    </a:defPPr>
    <a:lvl1pPr marL="0" lvl="0"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9pPr>
  </p:defaultTextStyle>
  <p:extLst>
    <p:ext uri="{EFAFB233-063F-42B5-8137-9DF3F51BA10A}">
      <p15:sldGuideLst xmlns:p15="http://schemas.microsoft.com/office/powerpoint/2012/main">
        <p15:guide id="1" orient="horz" pos="2139">
          <p15:clr>
            <a:srgbClr val="A4A3A4"/>
          </p15:clr>
        </p15:guide>
        <p15:guide id="2" pos="29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p:restoredTop sz="94660"/>
  </p:normalViewPr>
  <p:slideViewPr>
    <p:cSldViewPr snapToGrid="0" showGuides="1">
      <p:cViewPr varScale="1">
        <p:scale>
          <a:sx n="90" d="100"/>
          <a:sy n="90" d="100"/>
        </p:scale>
        <p:origin x="528" y="84"/>
      </p:cViewPr>
      <p:guideLst>
        <p:guide orient="horz" pos="2139"/>
        <p:guide pos="2978"/>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4024313" y="0"/>
            <a:ext cx="3078163" cy="512763"/>
          </a:xfrm>
          <a:prstGeom prst="rect">
            <a:avLst/>
          </a:prstGeom>
        </p:spPr>
        <p:txBody>
          <a:bodyPr vert="horz" lIns="91440" tIns="45720" rIns="91440" bIns="45720" rtlCol="0"/>
          <a:lstStyle>
            <a:lvl1pPr algn="r">
              <a:defRPr sz="1200"/>
            </a:lvl1pPr>
          </a:lstStyle>
          <a:p>
            <a:pPr fontAlgn="auto"/>
            <a:fld id="{D2A48B96-639E-45A3-A0BA-2464DFDB1FAA}" type="datetimeFigureOut">
              <a:rPr lang="zh-CN" altLang="en-US" strike="noStrike" noProof="1" smtClean="0">
                <a:latin typeface="+mn-lt"/>
                <a:ea typeface="+mn-ea"/>
                <a:cs typeface="+mn-cs"/>
              </a:rPr>
              <a:pPr fontAlgn="auto"/>
              <a:t>2019/9/4</a:t>
            </a:fld>
            <a:endParaRPr lang="zh-CN" altLang="en-US" strike="noStrike" noProof="1"/>
          </a:p>
        </p:txBody>
      </p:sp>
      <p:sp>
        <p:nvSpPr>
          <p:cNvPr id="2052" name="幻灯片图像占位符 3"/>
          <p:cNvSpPr>
            <a:spLocks noGrp="1" noRot="1" noChangeAspect="1"/>
          </p:cNvSpPr>
          <p:nvPr>
            <p:ph type="sldImg"/>
          </p:nvPr>
        </p:nvSpPr>
        <p:spPr>
          <a:xfrm>
            <a:off x="481013" y="1279525"/>
            <a:ext cx="6140450" cy="3454400"/>
          </a:xfrm>
          <a:prstGeom prst="rect">
            <a:avLst/>
          </a:prstGeom>
          <a:noFill/>
          <a:ln w="12700" cap="flat" cmpd="sng">
            <a:solidFill>
              <a:srgbClr val="000000"/>
            </a:solidFill>
            <a:prstDash val="solid"/>
            <a:round/>
            <a:headEnd type="none" w="med" len="med"/>
            <a:tailEnd type="none" w="med" len="med"/>
          </a:ln>
        </p:spPr>
      </p:sp>
      <p:sp>
        <p:nvSpPr>
          <p:cNvPr id="2053" name="备注占位符 4"/>
          <p:cNvSpPr>
            <a:spLocks noGrp="1"/>
          </p:cNvSpPr>
          <p:nvPr>
            <p:ph type="body" sz="quarter"/>
          </p:nvPr>
        </p:nvSpPr>
        <p:spPr>
          <a:xfrm>
            <a:off x="709613" y="4926013"/>
            <a:ext cx="5683250" cy="4029075"/>
          </a:xfrm>
          <a:prstGeom prst="rect">
            <a:avLst/>
          </a:prstGeom>
          <a:noFill/>
          <a:ln w="9525">
            <a:noFill/>
          </a:ln>
        </p:spPr>
        <p:txBody>
          <a:bodyPr lIns="91440" tIns="45720" rIns="91440" bIns="45720" anchor="t"/>
          <a:lstStyle/>
          <a:p>
            <a:pPr lvl="0"/>
            <a:r>
              <a:rPr lang="zh-CN" altLang="en-US"/>
              <a:t>单击此处编辑母版文本样式</a:t>
            </a:r>
          </a:p>
          <a:p>
            <a:pPr lvl="1" indent="0"/>
            <a:r>
              <a:rPr lang="zh-CN" altLang="en-US"/>
              <a:t>第二级</a:t>
            </a:r>
          </a:p>
          <a:p>
            <a:pPr lvl="2" indent="0"/>
            <a:r>
              <a:rPr lang="zh-CN" altLang="en-US"/>
              <a:t>第三级</a:t>
            </a:r>
          </a:p>
          <a:p>
            <a:pPr lvl="3" indent="0"/>
            <a:r>
              <a:rPr lang="zh-CN" altLang="en-US"/>
              <a:t>第四级</a:t>
            </a:r>
          </a:p>
          <a:p>
            <a:pPr lvl="4" indent="0"/>
            <a:r>
              <a:rPr lang="zh-CN" altLang="en-US"/>
              <a:t>第五级</a:t>
            </a:r>
          </a:p>
        </p:txBody>
      </p:sp>
      <p:sp>
        <p:nvSpPr>
          <p:cNvPr id="6" name="页脚占位符 5"/>
          <p:cNvSpPr>
            <a:spLocks noGrp="1"/>
          </p:cNvSpPr>
          <p:nvPr>
            <p:ph type="ftr" sz="quarter" idx="4"/>
          </p:nvPr>
        </p:nvSpPr>
        <p:spPr>
          <a:xfrm>
            <a:off x="0" y="9720263"/>
            <a:ext cx="3078163" cy="514350"/>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4024313" y="9720263"/>
            <a:ext cx="3078163" cy="514350"/>
          </a:xfrm>
          <a:prstGeom prst="rect">
            <a:avLst/>
          </a:prstGeom>
        </p:spPr>
        <p:txBody>
          <a:bodyPr vert="horz" lIns="91440" tIns="45720" rIns="91440" bIns="45720" rtlCol="0" anchor="b"/>
          <a:lstStyle>
            <a:lvl1pPr algn="r">
              <a:defRPr sz="1200"/>
            </a:lvl1pPr>
          </a:lstStyle>
          <a:p>
            <a:pPr fontAlgn="auto"/>
            <a:fld id="{A6837353-30EB-4A48-80EB-173D804AEFBD}" type="slidenum">
              <a:rPr lang="zh-CN" altLang="en-US" strike="noStrike" noProof="1" smtClean="0">
                <a:latin typeface="+mn-lt"/>
                <a:ea typeface="+mn-ea"/>
                <a:cs typeface="+mn-cs"/>
              </a:rPr>
              <a:pPr fontAlgn="auto"/>
              <a:t>‹#›</a:t>
            </a:fld>
            <a:endParaRPr lang="zh-CN" altLang="en-US" strike="noStrike" noProof="1"/>
          </a:p>
        </p:txBody>
      </p:sp>
    </p:spTree>
    <p:extLst>
      <p:ext uri="{BB962C8B-B14F-4D97-AF65-F5344CB8AC3E}">
        <p14:creationId xmlns:p14="http://schemas.microsoft.com/office/powerpoint/2010/main" val="336982007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椭圆 6"/>
          <p:cNvSpPr/>
          <p:nvPr userDrawn="1"/>
        </p:nvSpPr>
        <p:spPr>
          <a:xfrm>
            <a:off x="-25082" y="383589"/>
            <a:ext cx="678815" cy="704906"/>
          </a:xfrm>
          <a:prstGeom prst="ellipse">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Oval 58"/>
          <p:cNvSpPr/>
          <p:nvPr userDrawn="1"/>
        </p:nvSpPr>
        <p:spPr>
          <a:xfrm>
            <a:off x="-571817" y="-238125"/>
            <a:ext cx="1083945" cy="1084031"/>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6_Image Layouts">
    <p:spTree>
      <p:nvGrpSpPr>
        <p:cNvPr id="1" name=""/>
        <p:cNvGrpSpPr/>
        <p:nvPr/>
      </p:nvGrpSpPr>
      <p:grpSpPr>
        <a:xfrm>
          <a:off x="0" y="0"/>
          <a:ext cx="0" cy="0"/>
          <a:chOff x="0" y="0"/>
          <a:chExt cx="0" cy="0"/>
        </a:xfrm>
      </p:grpSpPr>
      <p:sp>
        <p:nvSpPr>
          <p:cNvPr id="49" name="Picture Placeholder 7"/>
          <p:cNvSpPr>
            <a:spLocks noGrp="1"/>
          </p:cNvSpPr>
          <p:nvPr>
            <p:ph type="pic" sz="quarter" idx="19" hasCustomPrompt="1"/>
          </p:nvPr>
        </p:nvSpPr>
        <p:spPr>
          <a:xfrm>
            <a:off x="545431" y="1498600"/>
            <a:ext cx="2666200" cy="4533232"/>
          </a:xfrm>
          <a:prstGeom prst="rect">
            <a:avLst/>
          </a:prstGeom>
          <a:solidFill>
            <a:schemeClr val="tx2">
              <a:lumMod val="10000"/>
              <a:lumOff val="90000"/>
            </a:schemeClr>
          </a:solidFill>
          <a:ln w="19050">
            <a:noFill/>
          </a:ln>
          <a:effectLst/>
        </p:spPr>
        <p:txBody>
          <a:bodyPr lIns="0" tIns="0" rIns="0" bIns="274320" anchor="b"/>
          <a:lstStyle>
            <a:lvl1pPr algn="ctr" rtl="0">
              <a:buNone/>
              <a:defRPr sz="1200">
                <a:solidFill>
                  <a:schemeClr val="tx1">
                    <a:lumMod val="75000"/>
                    <a:lumOff val="25000"/>
                  </a:schemeClr>
                </a:solidFill>
              </a:defRPr>
            </a:lvl1pPr>
          </a:lstStyle>
          <a:p>
            <a:pPr fontAlgn="auto"/>
            <a:r>
              <a:rPr lang="en-US" strike="noStrike" noProof="1"/>
              <a:t>Image Holder</a:t>
            </a:r>
          </a:p>
        </p:txBody>
      </p:sp>
      <p:sp>
        <p:nvSpPr>
          <p:cNvPr id="75" name="Picture Placeholder 7"/>
          <p:cNvSpPr>
            <a:spLocks noGrp="1"/>
          </p:cNvSpPr>
          <p:nvPr>
            <p:ph type="pic" sz="quarter" idx="30" hasCustomPrompt="1"/>
          </p:nvPr>
        </p:nvSpPr>
        <p:spPr>
          <a:xfrm>
            <a:off x="3355717" y="1498600"/>
            <a:ext cx="2666200" cy="4533232"/>
          </a:xfrm>
          <a:prstGeom prst="rect">
            <a:avLst/>
          </a:prstGeom>
          <a:solidFill>
            <a:schemeClr val="tx2">
              <a:lumMod val="10000"/>
              <a:lumOff val="90000"/>
            </a:schemeClr>
          </a:solidFill>
          <a:ln w="19050">
            <a:noFill/>
          </a:ln>
          <a:effectLst/>
        </p:spPr>
        <p:txBody>
          <a:bodyPr lIns="0" tIns="0" rIns="0" bIns="274320" anchor="b"/>
          <a:lstStyle>
            <a:lvl1pPr algn="ctr" rtl="0">
              <a:buNone/>
              <a:defRPr sz="1200">
                <a:solidFill>
                  <a:schemeClr val="tx1">
                    <a:lumMod val="75000"/>
                    <a:lumOff val="25000"/>
                  </a:schemeClr>
                </a:solidFill>
              </a:defRPr>
            </a:lvl1pPr>
          </a:lstStyle>
          <a:p>
            <a:pPr fontAlgn="auto"/>
            <a:r>
              <a:rPr lang="en-US" strike="noStrike" noProof="1"/>
              <a:t>Image Holder</a:t>
            </a:r>
          </a:p>
        </p:txBody>
      </p:sp>
      <p:sp>
        <p:nvSpPr>
          <p:cNvPr id="89" name="Picture Placeholder 7"/>
          <p:cNvSpPr>
            <a:spLocks noGrp="1"/>
          </p:cNvSpPr>
          <p:nvPr>
            <p:ph type="pic" sz="quarter" idx="34" hasCustomPrompt="1"/>
          </p:nvPr>
        </p:nvSpPr>
        <p:spPr>
          <a:xfrm>
            <a:off x="6166004" y="1498600"/>
            <a:ext cx="2666200" cy="4533232"/>
          </a:xfrm>
          <a:prstGeom prst="rect">
            <a:avLst/>
          </a:prstGeom>
          <a:solidFill>
            <a:schemeClr val="tx2">
              <a:lumMod val="10000"/>
              <a:lumOff val="90000"/>
            </a:schemeClr>
          </a:solidFill>
          <a:ln w="19050">
            <a:noFill/>
          </a:ln>
          <a:effectLst/>
        </p:spPr>
        <p:txBody>
          <a:bodyPr lIns="0" tIns="0" rIns="0" bIns="274320" anchor="b"/>
          <a:lstStyle>
            <a:lvl1pPr algn="ctr" rtl="0">
              <a:buNone/>
              <a:defRPr sz="1200">
                <a:solidFill>
                  <a:schemeClr val="tx1">
                    <a:lumMod val="75000"/>
                    <a:lumOff val="25000"/>
                  </a:schemeClr>
                </a:solidFill>
              </a:defRPr>
            </a:lvl1pPr>
          </a:lstStyle>
          <a:p>
            <a:pPr fontAlgn="auto"/>
            <a:r>
              <a:rPr lang="en-US" strike="noStrike" noProof="1"/>
              <a:t>Image Holder</a:t>
            </a:r>
          </a:p>
        </p:txBody>
      </p:sp>
      <p:sp>
        <p:nvSpPr>
          <p:cNvPr id="94" name="Picture Placeholder 7"/>
          <p:cNvSpPr>
            <a:spLocks noGrp="1"/>
          </p:cNvSpPr>
          <p:nvPr>
            <p:ph type="pic" sz="quarter" idx="38" hasCustomPrompt="1"/>
          </p:nvPr>
        </p:nvSpPr>
        <p:spPr>
          <a:xfrm>
            <a:off x="8976289" y="1498600"/>
            <a:ext cx="2666200" cy="4533232"/>
          </a:xfrm>
          <a:prstGeom prst="rect">
            <a:avLst/>
          </a:prstGeom>
          <a:solidFill>
            <a:schemeClr val="tx2">
              <a:lumMod val="10000"/>
              <a:lumOff val="90000"/>
            </a:schemeClr>
          </a:solidFill>
          <a:ln w="19050">
            <a:noFill/>
          </a:ln>
          <a:effectLst/>
        </p:spPr>
        <p:txBody>
          <a:bodyPr lIns="0" tIns="0" rIns="0" bIns="274320" anchor="b"/>
          <a:lstStyle>
            <a:lvl1pPr algn="ctr" rtl="0">
              <a:buNone/>
              <a:defRPr sz="1200">
                <a:solidFill>
                  <a:schemeClr val="tx1">
                    <a:lumMod val="75000"/>
                    <a:lumOff val="25000"/>
                  </a:schemeClr>
                </a:solidFill>
              </a:defRPr>
            </a:lvl1pPr>
          </a:lstStyle>
          <a:p>
            <a:pPr fontAlgn="auto"/>
            <a:r>
              <a:rPr lang="en-US" strike="noStrike" noProof="1"/>
              <a:t>Image Holder</a:t>
            </a:r>
          </a:p>
        </p:txBody>
      </p:sp>
      <p:sp>
        <p:nvSpPr>
          <p:cNvPr id="7" name="椭圆 6"/>
          <p:cNvSpPr/>
          <p:nvPr userDrawn="1"/>
        </p:nvSpPr>
        <p:spPr>
          <a:xfrm>
            <a:off x="-25082" y="383589"/>
            <a:ext cx="678815" cy="704906"/>
          </a:xfrm>
          <a:prstGeom prst="ellipse">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Oval 58"/>
          <p:cNvSpPr/>
          <p:nvPr userDrawn="1"/>
        </p:nvSpPr>
        <p:spPr>
          <a:xfrm>
            <a:off x="-571817" y="-238125"/>
            <a:ext cx="1083945" cy="1084031"/>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8699373" y="5147305"/>
            <a:ext cx="2004485" cy="1015663"/>
          </a:xfrm>
          <a:prstGeom prst="rect">
            <a:avLst/>
          </a:prstGeom>
          <a:noFill/>
        </p:spPr>
        <p:txBody>
          <a:bodyPr wrap="square" rtlCol="0">
            <a:spAutoFit/>
          </a:bodyPr>
          <a:lstStyle/>
          <a:p>
            <a:pPr algn="ctr" fontAlgn="auto"/>
            <a:r>
              <a:rPr lang="zh-CN" altLang="en-US" sz="2000" noProof="1">
                <a:solidFill>
                  <a:schemeClr val="tx1">
                    <a:lumMod val="75000"/>
                    <a:lumOff val="25000"/>
                  </a:schemeClr>
                </a:solidFill>
                <a:latin typeface="宋体" pitchFamily="2" charset="-122"/>
              </a:rPr>
              <a:t>蓝 鑫</a:t>
            </a:r>
            <a:endParaRPr lang="en-US" altLang="zh-CN" sz="2000" noProof="1">
              <a:solidFill>
                <a:schemeClr val="tx1">
                  <a:lumMod val="75000"/>
                  <a:lumOff val="25000"/>
                </a:schemeClr>
              </a:solidFill>
              <a:latin typeface="宋体" pitchFamily="2" charset="-122"/>
            </a:endParaRPr>
          </a:p>
          <a:p>
            <a:pPr algn="ctr" fontAlgn="auto"/>
            <a:r>
              <a:rPr lang="en-US" altLang="zh-CN" sz="2000" noProof="1">
                <a:solidFill>
                  <a:schemeClr val="tx1">
                    <a:lumMod val="75000"/>
                    <a:lumOff val="25000"/>
                  </a:schemeClr>
                </a:solidFill>
                <a:latin typeface="宋体" pitchFamily="2" charset="-122"/>
              </a:rPr>
              <a:t>2019</a:t>
            </a:r>
            <a:r>
              <a:rPr lang="zh-CN" altLang="en-US" sz="2000" noProof="1">
                <a:solidFill>
                  <a:schemeClr val="tx1">
                    <a:lumMod val="75000"/>
                    <a:lumOff val="25000"/>
                  </a:schemeClr>
                </a:solidFill>
                <a:latin typeface="宋体" pitchFamily="2" charset="-122"/>
              </a:rPr>
              <a:t>年</a:t>
            </a:r>
            <a:r>
              <a:rPr lang="en-US" altLang="zh-CN" sz="2000" noProof="1">
                <a:solidFill>
                  <a:schemeClr val="tx1">
                    <a:lumMod val="75000"/>
                    <a:lumOff val="25000"/>
                  </a:schemeClr>
                </a:solidFill>
                <a:latin typeface="宋体" pitchFamily="2" charset="-122"/>
              </a:rPr>
              <a:t>9</a:t>
            </a:r>
            <a:r>
              <a:rPr lang="zh-CN" altLang="en-US" sz="2000" noProof="1">
                <a:solidFill>
                  <a:schemeClr val="tx1">
                    <a:lumMod val="75000"/>
                    <a:lumOff val="25000"/>
                  </a:schemeClr>
                </a:solidFill>
                <a:latin typeface="宋体" pitchFamily="2" charset="-122"/>
              </a:rPr>
              <a:t>月</a:t>
            </a:r>
            <a:r>
              <a:rPr lang="en-US" altLang="zh-CN" sz="2000" noProof="1">
                <a:solidFill>
                  <a:schemeClr val="tx1">
                    <a:lumMod val="75000"/>
                    <a:lumOff val="25000"/>
                  </a:schemeClr>
                </a:solidFill>
                <a:latin typeface="宋体" pitchFamily="2" charset="-122"/>
              </a:rPr>
              <a:t>5</a:t>
            </a:r>
            <a:r>
              <a:rPr lang="zh-CN" altLang="en-US" sz="2000" noProof="1">
                <a:solidFill>
                  <a:schemeClr val="tx1">
                    <a:lumMod val="75000"/>
                    <a:lumOff val="25000"/>
                  </a:schemeClr>
                </a:solidFill>
                <a:latin typeface="宋体" pitchFamily="2" charset="-122"/>
              </a:rPr>
              <a:t>日</a:t>
            </a:r>
          </a:p>
          <a:p>
            <a:pPr fontAlgn="auto"/>
            <a:endParaRPr lang="zh-CN" altLang="en-US" sz="2000" noProof="1">
              <a:solidFill>
                <a:schemeClr val="tx1">
                  <a:lumMod val="75000"/>
                  <a:lumOff val="25000"/>
                </a:schemeClr>
              </a:solidFill>
              <a:latin typeface="宋体" pitchFamily="2" charset="-122"/>
            </a:endParaRPr>
          </a:p>
        </p:txBody>
      </p:sp>
      <p:sp>
        <p:nvSpPr>
          <p:cNvPr id="3" name="文本框 2"/>
          <p:cNvSpPr txBox="1"/>
          <p:nvPr/>
        </p:nvSpPr>
        <p:spPr>
          <a:xfrm>
            <a:off x="4070636" y="2426894"/>
            <a:ext cx="3945311" cy="1015663"/>
          </a:xfrm>
          <a:prstGeom prst="rect">
            <a:avLst/>
          </a:prstGeom>
          <a:noFill/>
        </p:spPr>
        <p:txBody>
          <a:bodyPr wrap="none" rtlCol="0">
            <a:spAutoFit/>
          </a:bodyPr>
          <a:lstStyle/>
          <a:p>
            <a:r>
              <a:rPr lang="zh-CN" altLang="en-US" sz="6000" dirty="0">
                <a:solidFill>
                  <a:schemeClr val="tx1">
                    <a:lumMod val="75000"/>
                    <a:lumOff val="25000"/>
                  </a:schemeClr>
                </a:solidFill>
                <a:latin typeface="微软雅黑" panose="020B0503020204020204" charset="-122"/>
                <a:ea typeface="微软雅黑" panose="020B0503020204020204" charset="-122"/>
              </a:rPr>
              <a:t>组 会 报 告</a:t>
            </a:r>
            <a:endParaRPr lang="en-US" altLang="zh-CN" sz="6000" dirty="0">
              <a:solidFill>
                <a:schemeClr val="tx1">
                  <a:lumMod val="75000"/>
                  <a:lumOff val="25000"/>
                </a:schemeClr>
              </a:solidFill>
              <a:latin typeface="微软雅黑" panose="020B0503020204020204" charset="-122"/>
              <a:ea typeface="微软雅黑" panose="020B0503020204020204"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64235" y="360680"/>
            <a:ext cx="2464777" cy="400110"/>
          </a:xfrm>
          <a:prstGeom prst="rect">
            <a:avLst/>
          </a:prstGeom>
        </p:spPr>
        <p:txBody>
          <a:bodyPr wrap="none">
            <a:spAutoFit/>
          </a:bodyPr>
          <a:lstStyle/>
          <a:p>
            <a:r>
              <a:rPr lang="en-US" altLang="zh-CN" sz="2000" b="1" dirty="0">
                <a:solidFill>
                  <a:schemeClr val="tx1">
                    <a:lumMod val="75000"/>
                    <a:lumOff val="25000"/>
                  </a:schemeClr>
                </a:solidFill>
                <a:latin typeface="微软雅黑" panose="020B0503020204020204" charset="-122"/>
                <a:ea typeface="微软雅黑" panose="020B0503020204020204" charset="-122"/>
              </a:rPr>
              <a:t>Torr Vision Group</a:t>
            </a:r>
            <a:endParaRPr lang="zh-CN" sz="2000" b="1" dirty="0">
              <a:solidFill>
                <a:schemeClr val="tx1">
                  <a:lumMod val="75000"/>
                  <a:lumOff val="25000"/>
                </a:schemeClr>
              </a:solidFill>
              <a:latin typeface="微软雅黑" panose="020B0503020204020204" charset="-122"/>
              <a:ea typeface="微软雅黑" panose="020B0503020204020204" charset="-122"/>
            </a:endParaRPr>
          </a:p>
        </p:txBody>
      </p:sp>
      <p:sp>
        <p:nvSpPr>
          <p:cNvPr id="25" name="TextBox 24"/>
          <p:cNvSpPr txBox="1"/>
          <p:nvPr/>
        </p:nvSpPr>
        <p:spPr>
          <a:xfrm>
            <a:off x="3519377" y="268347"/>
            <a:ext cx="7808387" cy="584775"/>
          </a:xfrm>
          <a:prstGeom prst="rect">
            <a:avLst/>
          </a:prstGeom>
          <a:noFill/>
        </p:spPr>
        <p:txBody>
          <a:bodyPr wrap="square" rtlCol="0">
            <a:spAutoFit/>
          </a:bodyPr>
          <a:lstStyle/>
          <a:p>
            <a:r>
              <a:rPr lang="pt-BR" altLang="zh-CN" sz="1600" dirty="0">
                <a:solidFill>
                  <a:schemeClr val="bg2">
                    <a:lumMod val="50000"/>
                  </a:schemeClr>
                </a:solidFill>
              </a:rPr>
              <a:t>Zhang, L., Xu, D., Arnab, A., &amp; Torr, P. H. S. (2019). Dynamic Graph Message Passing Networks. </a:t>
            </a:r>
            <a:r>
              <a:rPr lang="pt-BR" altLang="zh-CN" sz="1600" i="1" dirty="0">
                <a:solidFill>
                  <a:schemeClr val="bg2">
                    <a:lumMod val="50000"/>
                  </a:schemeClr>
                </a:solidFill>
              </a:rPr>
              <a:t>arXiv e-prints</a:t>
            </a:r>
            <a:r>
              <a:rPr lang="en-US" altLang="zh-CN" sz="1600" dirty="0">
                <a:solidFill>
                  <a:schemeClr val="bg2">
                    <a:lumMod val="50000"/>
                  </a:schemeClr>
                </a:solidFill>
              </a:rPr>
              <a:t>. </a:t>
            </a:r>
            <a:endParaRPr lang="en-US" altLang="zh-CN" sz="1600" i="1" dirty="0">
              <a:solidFill>
                <a:schemeClr val="bg2">
                  <a:lumMod val="50000"/>
                </a:schemeClr>
              </a:solidFill>
            </a:endParaRPr>
          </a:p>
        </p:txBody>
      </p:sp>
      <p:pic>
        <p:nvPicPr>
          <p:cNvPr id="3" name="图片 2">
            <a:extLst>
              <a:ext uri="{FF2B5EF4-FFF2-40B4-BE49-F238E27FC236}">
                <a16:creationId xmlns:a16="http://schemas.microsoft.com/office/drawing/2014/main" id="{5F9F9A63-A5BE-48D5-B717-852A45CCF52C}"/>
              </a:ext>
            </a:extLst>
          </p:cNvPr>
          <p:cNvPicPr>
            <a:picLocks noChangeAspect="1"/>
          </p:cNvPicPr>
          <p:nvPr/>
        </p:nvPicPr>
        <p:blipFill>
          <a:blip r:embed="rId2"/>
          <a:stretch>
            <a:fillRect/>
          </a:stretch>
        </p:blipFill>
        <p:spPr>
          <a:xfrm>
            <a:off x="3519377" y="1001175"/>
            <a:ext cx="4800600" cy="1085850"/>
          </a:xfrm>
          <a:prstGeom prst="rect">
            <a:avLst/>
          </a:prstGeom>
        </p:spPr>
      </p:pic>
      <p:sp>
        <p:nvSpPr>
          <p:cNvPr id="6" name="文本框 5">
            <a:extLst>
              <a:ext uri="{FF2B5EF4-FFF2-40B4-BE49-F238E27FC236}">
                <a16:creationId xmlns:a16="http://schemas.microsoft.com/office/drawing/2014/main" id="{6C6F8069-6846-4BA6-9EED-E17434401309}"/>
              </a:ext>
            </a:extLst>
          </p:cNvPr>
          <p:cNvSpPr txBox="1"/>
          <p:nvPr/>
        </p:nvSpPr>
        <p:spPr>
          <a:xfrm>
            <a:off x="2123002" y="2327410"/>
            <a:ext cx="7945995" cy="2308324"/>
          </a:xfrm>
          <a:prstGeom prst="rect">
            <a:avLst/>
          </a:prstGeom>
          <a:noFill/>
        </p:spPr>
        <p:txBody>
          <a:bodyPr wrap="square" rtlCol="0">
            <a:spAutoFit/>
          </a:bodyPr>
          <a:lstStyle/>
          <a:p>
            <a:r>
              <a:rPr lang="en-US" altLang="zh-CN" dirty="0"/>
              <a:t>2005 </a:t>
            </a:r>
            <a:r>
              <a:rPr lang="zh-CN" altLang="en-US" dirty="0"/>
              <a:t>年成立，迄今发表文章两百多篇。</a:t>
            </a:r>
            <a:endParaRPr lang="en-US" altLang="zh-CN" dirty="0"/>
          </a:p>
          <a:p>
            <a:endParaRPr lang="en-US" altLang="zh-CN" dirty="0"/>
          </a:p>
          <a:p>
            <a:r>
              <a:rPr lang="en-US" altLang="zh-CN" dirty="0"/>
              <a:t>The aim of the group is to engage in state of the art research into the </a:t>
            </a:r>
            <a:r>
              <a:rPr lang="en-US" altLang="zh-CN" dirty="0">
                <a:solidFill>
                  <a:srgbClr val="FF0000"/>
                </a:solidFill>
              </a:rPr>
              <a:t>mathematical theory</a:t>
            </a:r>
            <a:r>
              <a:rPr lang="en-US" altLang="zh-CN" dirty="0"/>
              <a:t> of computer vision and artificial intelligence, but to </a:t>
            </a:r>
            <a:r>
              <a:rPr lang="en-US" altLang="zh-CN" dirty="0">
                <a:solidFill>
                  <a:srgbClr val="FF0000"/>
                </a:solidFill>
              </a:rPr>
              <a:t>keep the mathematical research relevant to the needs of society</a:t>
            </a:r>
            <a:r>
              <a:rPr lang="en-US" altLang="zh-CN" dirty="0"/>
              <a:t>. A particular emphasis of the group has been on real time understanding and reconstruction of the world around using mobile cameras, such as those on drones, intelligent glasses or other robots. Examples of which can be seen here CRF-RNN and here Semantic Paint.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64235" y="360680"/>
            <a:ext cx="2464777" cy="400110"/>
          </a:xfrm>
          <a:prstGeom prst="rect">
            <a:avLst/>
          </a:prstGeom>
        </p:spPr>
        <p:txBody>
          <a:bodyPr wrap="none">
            <a:spAutoFit/>
          </a:bodyPr>
          <a:lstStyle/>
          <a:p>
            <a:r>
              <a:rPr lang="en-US" altLang="zh-CN" sz="2000" b="1" dirty="0">
                <a:solidFill>
                  <a:schemeClr val="tx1">
                    <a:lumMod val="75000"/>
                    <a:lumOff val="25000"/>
                  </a:schemeClr>
                </a:solidFill>
                <a:latin typeface="微软雅黑" panose="020B0503020204020204" charset="-122"/>
                <a:ea typeface="微软雅黑" panose="020B0503020204020204" charset="-122"/>
              </a:rPr>
              <a:t>Torr Vision Group</a:t>
            </a:r>
            <a:endParaRPr lang="zh-CN" sz="2000" b="1" dirty="0">
              <a:solidFill>
                <a:schemeClr val="tx1">
                  <a:lumMod val="75000"/>
                  <a:lumOff val="25000"/>
                </a:schemeClr>
              </a:solidFill>
              <a:latin typeface="微软雅黑" panose="020B0503020204020204" charset="-122"/>
              <a:ea typeface="微软雅黑" panose="020B0503020204020204" charset="-122"/>
            </a:endParaRPr>
          </a:p>
        </p:txBody>
      </p:sp>
      <p:sp>
        <p:nvSpPr>
          <p:cNvPr id="25" name="TextBox 24"/>
          <p:cNvSpPr txBox="1"/>
          <p:nvPr/>
        </p:nvSpPr>
        <p:spPr>
          <a:xfrm>
            <a:off x="3519377" y="268347"/>
            <a:ext cx="7808387" cy="584775"/>
          </a:xfrm>
          <a:prstGeom prst="rect">
            <a:avLst/>
          </a:prstGeom>
          <a:noFill/>
        </p:spPr>
        <p:txBody>
          <a:bodyPr wrap="square" rtlCol="0">
            <a:spAutoFit/>
          </a:bodyPr>
          <a:lstStyle/>
          <a:p>
            <a:r>
              <a:rPr lang="pt-BR" altLang="zh-CN" sz="1600" dirty="0">
                <a:solidFill>
                  <a:schemeClr val="bg2">
                    <a:lumMod val="50000"/>
                  </a:schemeClr>
                </a:solidFill>
              </a:rPr>
              <a:t>Zhang, L., Xu, D., Arnab, A., &amp; Torr, P. H. S. (2019). Dynamic Graph Message Passing Networks. </a:t>
            </a:r>
            <a:r>
              <a:rPr lang="pt-BR" altLang="zh-CN" sz="1600" i="1" dirty="0">
                <a:solidFill>
                  <a:schemeClr val="bg2">
                    <a:lumMod val="50000"/>
                  </a:schemeClr>
                </a:solidFill>
              </a:rPr>
              <a:t>arXiv e-prints</a:t>
            </a:r>
            <a:r>
              <a:rPr lang="en-US" altLang="zh-CN" sz="1600" dirty="0">
                <a:solidFill>
                  <a:schemeClr val="bg2">
                    <a:lumMod val="50000"/>
                  </a:schemeClr>
                </a:solidFill>
              </a:rPr>
              <a:t>. </a:t>
            </a:r>
            <a:endParaRPr lang="en-US" altLang="zh-CN" sz="1600" i="1" dirty="0">
              <a:solidFill>
                <a:schemeClr val="bg2">
                  <a:lumMod val="50000"/>
                </a:schemeClr>
              </a:solidFill>
            </a:endParaRPr>
          </a:p>
        </p:txBody>
      </p:sp>
      <p:pic>
        <p:nvPicPr>
          <p:cNvPr id="2" name="图片 1">
            <a:extLst>
              <a:ext uri="{FF2B5EF4-FFF2-40B4-BE49-F238E27FC236}">
                <a16:creationId xmlns:a16="http://schemas.microsoft.com/office/drawing/2014/main" id="{67B3BCE3-D863-4D03-9338-AFF310A4B85D}"/>
              </a:ext>
            </a:extLst>
          </p:cNvPr>
          <p:cNvPicPr>
            <a:picLocks noChangeAspect="1"/>
          </p:cNvPicPr>
          <p:nvPr/>
        </p:nvPicPr>
        <p:blipFill>
          <a:blip r:embed="rId2"/>
          <a:stretch>
            <a:fillRect/>
          </a:stretch>
        </p:blipFill>
        <p:spPr>
          <a:xfrm>
            <a:off x="1858592" y="1023273"/>
            <a:ext cx="8264676" cy="5239304"/>
          </a:xfrm>
          <a:prstGeom prst="rect">
            <a:avLst/>
          </a:prstGeom>
        </p:spPr>
      </p:pic>
    </p:spTree>
    <p:extLst>
      <p:ext uri="{BB962C8B-B14F-4D97-AF65-F5344CB8AC3E}">
        <p14:creationId xmlns:p14="http://schemas.microsoft.com/office/powerpoint/2010/main" val="115463013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64235" y="360680"/>
            <a:ext cx="1016625" cy="400110"/>
          </a:xfrm>
          <a:prstGeom prst="rect">
            <a:avLst/>
          </a:prstGeom>
        </p:spPr>
        <p:txBody>
          <a:bodyPr wrap="none">
            <a:spAutoFit/>
          </a:bodyPr>
          <a:lstStyle/>
          <a:p>
            <a:r>
              <a:rPr lang="en-US" altLang="zh-CN" sz="2000" b="1" dirty="0">
                <a:solidFill>
                  <a:schemeClr val="tx1">
                    <a:lumMod val="75000"/>
                    <a:lumOff val="25000"/>
                  </a:schemeClr>
                </a:solidFill>
                <a:latin typeface="微软雅黑" panose="020B0503020204020204" charset="-122"/>
                <a:ea typeface="微软雅黑" panose="020B0503020204020204" charset="-122"/>
              </a:rPr>
              <a:t>DGMP</a:t>
            </a:r>
            <a:endParaRPr lang="zh-CN" sz="2000" b="1" dirty="0">
              <a:solidFill>
                <a:schemeClr val="tx1">
                  <a:lumMod val="75000"/>
                  <a:lumOff val="25000"/>
                </a:schemeClr>
              </a:solidFill>
              <a:latin typeface="微软雅黑" panose="020B0503020204020204" charset="-122"/>
              <a:ea typeface="微软雅黑" panose="020B0503020204020204" charset="-122"/>
            </a:endParaRPr>
          </a:p>
        </p:txBody>
      </p:sp>
      <p:sp>
        <p:nvSpPr>
          <p:cNvPr id="25" name="TextBox 24"/>
          <p:cNvSpPr txBox="1"/>
          <p:nvPr/>
        </p:nvSpPr>
        <p:spPr>
          <a:xfrm>
            <a:off x="2360429" y="268347"/>
            <a:ext cx="8967336" cy="584775"/>
          </a:xfrm>
          <a:prstGeom prst="rect">
            <a:avLst/>
          </a:prstGeom>
          <a:noFill/>
        </p:spPr>
        <p:txBody>
          <a:bodyPr wrap="square" rtlCol="0">
            <a:spAutoFit/>
          </a:bodyPr>
          <a:lstStyle/>
          <a:p>
            <a:r>
              <a:rPr lang="pt-BR" altLang="zh-CN" sz="1600" dirty="0">
                <a:solidFill>
                  <a:schemeClr val="bg2">
                    <a:lumMod val="50000"/>
                  </a:schemeClr>
                </a:solidFill>
              </a:rPr>
              <a:t>Zhang, L., Xu, D., Arnab, A., &amp; Torr, P. H. S. (2019). Dynamic Graph Message Passing Networks. </a:t>
            </a:r>
            <a:r>
              <a:rPr lang="pt-BR" altLang="zh-CN" sz="1600" i="1" dirty="0">
                <a:solidFill>
                  <a:schemeClr val="bg2">
                    <a:lumMod val="50000"/>
                  </a:schemeClr>
                </a:solidFill>
              </a:rPr>
              <a:t>arXiv e-prints</a:t>
            </a:r>
            <a:r>
              <a:rPr lang="en-US" altLang="zh-CN" sz="1600" dirty="0">
                <a:solidFill>
                  <a:schemeClr val="bg2">
                    <a:lumMod val="50000"/>
                  </a:schemeClr>
                </a:solidFill>
              </a:rPr>
              <a:t>. </a:t>
            </a:r>
            <a:endParaRPr lang="en-US" altLang="zh-CN" sz="1600" i="1" dirty="0">
              <a:solidFill>
                <a:schemeClr val="bg2">
                  <a:lumMod val="50000"/>
                </a:schemeClr>
              </a:solidFill>
            </a:endParaRPr>
          </a:p>
        </p:txBody>
      </p:sp>
      <p:pic>
        <p:nvPicPr>
          <p:cNvPr id="2" name="图片 1">
            <a:extLst>
              <a:ext uri="{FF2B5EF4-FFF2-40B4-BE49-F238E27FC236}">
                <a16:creationId xmlns:a16="http://schemas.microsoft.com/office/drawing/2014/main" id="{F424EA7B-37BE-4442-8A3A-4502857BB942}"/>
              </a:ext>
            </a:extLst>
          </p:cNvPr>
          <p:cNvPicPr>
            <a:picLocks noChangeAspect="1"/>
          </p:cNvPicPr>
          <p:nvPr/>
        </p:nvPicPr>
        <p:blipFill>
          <a:blip r:embed="rId2"/>
          <a:stretch>
            <a:fillRect/>
          </a:stretch>
        </p:blipFill>
        <p:spPr>
          <a:xfrm>
            <a:off x="2185987" y="1004333"/>
            <a:ext cx="7820025" cy="4381500"/>
          </a:xfrm>
          <a:prstGeom prst="rect">
            <a:avLst/>
          </a:prstGeom>
        </p:spPr>
      </p:pic>
      <p:sp>
        <p:nvSpPr>
          <p:cNvPr id="7" name="文本框 6">
            <a:extLst>
              <a:ext uri="{FF2B5EF4-FFF2-40B4-BE49-F238E27FC236}">
                <a16:creationId xmlns:a16="http://schemas.microsoft.com/office/drawing/2014/main" id="{0ABDD0CE-3587-4540-851F-7EDFBFF51EC4}"/>
              </a:ext>
            </a:extLst>
          </p:cNvPr>
          <p:cNvSpPr txBox="1"/>
          <p:nvPr/>
        </p:nvSpPr>
        <p:spPr>
          <a:xfrm>
            <a:off x="2185987" y="5385833"/>
            <a:ext cx="7945995" cy="1213024"/>
          </a:xfrm>
          <a:prstGeom prst="rect">
            <a:avLst/>
          </a:prstGeom>
          <a:noFill/>
        </p:spPr>
        <p:txBody>
          <a:bodyPr wrap="square" rtlCol="0">
            <a:spAutoFit/>
          </a:bodyPr>
          <a:lstStyle/>
          <a:p>
            <a:pPr>
              <a:lnSpc>
                <a:spcPct val="125000"/>
              </a:lnSpc>
            </a:pPr>
            <a:r>
              <a:rPr lang="zh-CN" altLang="en-US" sz="2000" dirty="0"/>
              <a:t>两个动态属性：</a:t>
            </a:r>
            <a:endParaRPr lang="en-US" altLang="zh-CN" sz="2000" dirty="0"/>
          </a:p>
          <a:p>
            <a:pPr>
              <a:lnSpc>
                <a:spcPct val="125000"/>
              </a:lnSpc>
            </a:pPr>
            <a:r>
              <a:rPr lang="zh-CN" altLang="en-US" sz="2000" dirty="0"/>
              <a:t>动态采样基于输入的节点近邻</a:t>
            </a:r>
            <a:endParaRPr lang="en-US" altLang="zh-CN" sz="2000" dirty="0"/>
          </a:p>
          <a:p>
            <a:pPr>
              <a:lnSpc>
                <a:spcPct val="125000"/>
              </a:lnSpc>
            </a:pPr>
            <a:r>
              <a:rPr lang="zh-CN" altLang="en-US" sz="2000" dirty="0"/>
              <a:t>动态预测节点滤波器权重和关系矩阵</a:t>
            </a:r>
            <a:endParaRPr lang="en-US" altLang="zh-CN" sz="2000" dirty="0"/>
          </a:p>
        </p:txBody>
      </p:sp>
    </p:spTree>
    <p:extLst>
      <p:ext uri="{BB962C8B-B14F-4D97-AF65-F5344CB8AC3E}">
        <p14:creationId xmlns:p14="http://schemas.microsoft.com/office/powerpoint/2010/main" val="15287113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64235" y="360680"/>
            <a:ext cx="2368854" cy="400110"/>
          </a:xfrm>
          <a:prstGeom prst="rect">
            <a:avLst/>
          </a:prstGeom>
        </p:spPr>
        <p:txBody>
          <a:bodyPr wrap="none">
            <a:spAutoFit/>
          </a:bodyPr>
          <a:lstStyle/>
          <a:p>
            <a:r>
              <a:rPr lang="en-US" altLang="zh-CN" sz="2000" b="1" dirty="0">
                <a:solidFill>
                  <a:schemeClr val="tx1">
                    <a:lumMod val="75000"/>
                    <a:lumOff val="25000"/>
                  </a:schemeClr>
                </a:solidFill>
                <a:latin typeface="微软雅黑" panose="020B0503020204020204" charset="-122"/>
                <a:ea typeface="微软雅黑" panose="020B0503020204020204" charset="-122"/>
              </a:rPr>
              <a:t>Message Passing</a:t>
            </a:r>
            <a:endParaRPr lang="zh-CN" sz="2000" b="1" dirty="0">
              <a:solidFill>
                <a:schemeClr val="tx1">
                  <a:lumMod val="75000"/>
                  <a:lumOff val="25000"/>
                </a:schemeClr>
              </a:solidFill>
              <a:latin typeface="微软雅黑" panose="020B0503020204020204" charset="-122"/>
              <a:ea typeface="微软雅黑" panose="020B0503020204020204" charset="-122"/>
            </a:endParaRPr>
          </a:p>
        </p:txBody>
      </p:sp>
      <p:sp>
        <p:nvSpPr>
          <p:cNvPr id="25" name="TextBox 24"/>
          <p:cNvSpPr txBox="1"/>
          <p:nvPr/>
        </p:nvSpPr>
        <p:spPr>
          <a:xfrm>
            <a:off x="3381769" y="268347"/>
            <a:ext cx="7945995" cy="584775"/>
          </a:xfrm>
          <a:prstGeom prst="rect">
            <a:avLst/>
          </a:prstGeom>
          <a:noFill/>
        </p:spPr>
        <p:txBody>
          <a:bodyPr wrap="square" rtlCol="0">
            <a:spAutoFit/>
          </a:bodyPr>
          <a:lstStyle/>
          <a:p>
            <a:r>
              <a:rPr lang="pt-BR" altLang="zh-CN" sz="1600" dirty="0">
                <a:solidFill>
                  <a:schemeClr val="bg2">
                    <a:lumMod val="50000"/>
                  </a:schemeClr>
                </a:solidFill>
              </a:rPr>
              <a:t>Zhang, L., Xu, D., Arnab, A., &amp; Torr, P. H. S. (2019). Dynamic Graph Message Passing Networks. </a:t>
            </a:r>
            <a:r>
              <a:rPr lang="pt-BR" altLang="zh-CN" sz="1600" i="1" dirty="0">
                <a:solidFill>
                  <a:schemeClr val="bg2">
                    <a:lumMod val="50000"/>
                  </a:schemeClr>
                </a:solidFill>
              </a:rPr>
              <a:t>arXiv e-prints</a:t>
            </a:r>
            <a:r>
              <a:rPr lang="en-US" altLang="zh-CN" sz="1600" dirty="0">
                <a:solidFill>
                  <a:schemeClr val="bg2">
                    <a:lumMod val="50000"/>
                  </a:schemeClr>
                </a:solidFill>
              </a:rPr>
              <a:t>. </a:t>
            </a:r>
            <a:endParaRPr lang="en-US" altLang="zh-CN" sz="1600" i="1" dirty="0">
              <a:solidFill>
                <a:schemeClr val="bg2">
                  <a:lumMod val="50000"/>
                </a:schemeClr>
              </a:solidFill>
            </a:endParaRPr>
          </a:p>
        </p:txBody>
      </p:sp>
      <p:sp>
        <p:nvSpPr>
          <p:cNvPr id="7" name="文本框 6">
            <a:extLst>
              <a:ext uri="{FF2B5EF4-FFF2-40B4-BE49-F238E27FC236}">
                <a16:creationId xmlns:a16="http://schemas.microsoft.com/office/drawing/2014/main" id="{0ABDD0CE-3587-4540-851F-7EDFBFF51EC4}"/>
              </a:ext>
            </a:extLst>
          </p:cNvPr>
          <p:cNvSpPr txBox="1"/>
          <p:nvPr/>
        </p:nvSpPr>
        <p:spPr>
          <a:xfrm>
            <a:off x="2123002" y="3184893"/>
            <a:ext cx="7945995" cy="2372188"/>
          </a:xfrm>
          <a:prstGeom prst="rect">
            <a:avLst/>
          </a:prstGeom>
          <a:noFill/>
        </p:spPr>
        <p:txBody>
          <a:bodyPr wrap="square" rtlCol="0">
            <a:spAutoFit/>
          </a:bodyPr>
          <a:lstStyle/>
          <a:p>
            <a:pPr>
              <a:lnSpc>
                <a:spcPct val="125000"/>
              </a:lnSpc>
            </a:pPr>
            <a:r>
              <a:rPr lang="en-US" altLang="zh-CN" sz="2000" dirty="0" err="1"/>
              <a:t>h^t</a:t>
            </a:r>
            <a:r>
              <a:rPr lang="en-US" altLang="zh-CN" sz="2000" dirty="0"/>
              <a:t> </a:t>
            </a:r>
            <a:r>
              <a:rPr lang="zh-CN" altLang="en-US" sz="2000" dirty="0"/>
              <a:t>为采样得到的隐节点，</a:t>
            </a:r>
            <a:r>
              <a:rPr lang="en-US" altLang="zh-CN" sz="2000" dirty="0"/>
              <a:t>h^(t+1) </a:t>
            </a:r>
            <a:r>
              <a:rPr lang="zh-CN" altLang="en-US" sz="2000" dirty="0"/>
              <a:t>为更新的节点</a:t>
            </a:r>
            <a:endParaRPr lang="en-US" altLang="zh-CN" sz="2000" dirty="0"/>
          </a:p>
          <a:p>
            <a:pPr>
              <a:lnSpc>
                <a:spcPct val="125000"/>
              </a:lnSpc>
            </a:pPr>
            <a:r>
              <a:rPr lang="en-US" altLang="zh-CN" sz="2000" dirty="0"/>
              <a:t>f </a:t>
            </a:r>
            <a:r>
              <a:rPr lang="zh-CN" altLang="en-US" sz="2000" dirty="0"/>
              <a:t>为原始特征</a:t>
            </a:r>
            <a:endParaRPr lang="en-US" altLang="zh-CN" sz="2000" dirty="0"/>
          </a:p>
          <a:p>
            <a:pPr>
              <a:lnSpc>
                <a:spcPct val="125000"/>
              </a:lnSpc>
            </a:pPr>
            <a:r>
              <a:rPr lang="en-US" altLang="zh-CN" sz="2000" dirty="0"/>
              <a:t>w </a:t>
            </a:r>
            <a:r>
              <a:rPr lang="zh-CN" altLang="en-US" sz="2000" dirty="0"/>
              <a:t>为权重</a:t>
            </a:r>
            <a:endParaRPr lang="en-US" altLang="zh-CN" sz="2000" dirty="0"/>
          </a:p>
          <a:p>
            <a:pPr>
              <a:lnSpc>
                <a:spcPct val="125000"/>
              </a:lnSpc>
            </a:pPr>
            <a:r>
              <a:rPr lang="en-US" altLang="zh-CN" sz="2000" dirty="0"/>
              <a:t>A </a:t>
            </a:r>
            <a:r>
              <a:rPr lang="zh-CN" altLang="en-US" sz="2000" dirty="0"/>
              <a:t>为不同节点间的关系矩阵</a:t>
            </a:r>
            <a:endParaRPr lang="en-US" altLang="zh-CN" sz="2000" dirty="0"/>
          </a:p>
          <a:p>
            <a:pPr>
              <a:lnSpc>
                <a:spcPct val="125000"/>
              </a:lnSpc>
            </a:pPr>
            <a:r>
              <a:rPr lang="en-US" altLang="zh-CN" sz="2000" dirty="0"/>
              <a:t>N(</a:t>
            </a:r>
            <a:r>
              <a:rPr lang="en-US" altLang="zh-CN" sz="2000" dirty="0" err="1"/>
              <a:t>i</a:t>
            </a:r>
            <a:r>
              <a:rPr lang="en-US" altLang="zh-CN" sz="2000" dirty="0"/>
              <a:t>) </a:t>
            </a:r>
            <a:r>
              <a:rPr lang="zh-CN" altLang="en-US" sz="2000" dirty="0"/>
              <a:t>为 </a:t>
            </a:r>
            <a:r>
              <a:rPr lang="en-US" altLang="zh-CN" sz="2000" dirty="0" err="1"/>
              <a:t>i</a:t>
            </a:r>
            <a:r>
              <a:rPr lang="en-US" altLang="zh-CN" sz="2000" dirty="0"/>
              <a:t> </a:t>
            </a:r>
            <a:r>
              <a:rPr lang="zh-CN" altLang="en-US" sz="2000" dirty="0"/>
              <a:t>的近邻，共 </a:t>
            </a:r>
            <a:r>
              <a:rPr lang="en-US" altLang="zh-CN" sz="2000" dirty="0"/>
              <a:t>K </a:t>
            </a:r>
            <a:r>
              <a:rPr lang="zh-CN" altLang="en-US" sz="2000" dirty="0"/>
              <a:t>个近邻</a:t>
            </a:r>
            <a:endParaRPr lang="en-US" altLang="zh-CN" sz="2000" dirty="0"/>
          </a:p>
          <a:p>
            <a:pPr>
              <a:lnSpc>
                <a:spcPct val="125000"/>
              </a:lnSpc>
            </a:pPr>
            <a:r>
              <a:rPr lang="en-US" altLang="zh-CN" sz="2000" dirty="0"/>
              <a:t>alpha </a:t>
            </a:r>
            <a:r>
              <a:rPr lang="zh-CN" altLang="en-US" sz="2000" dirty="0"/>
              <a:t>为对 </a:t>
            </a:r>
            <a:r>
              <a:rPr lang="en-US" altLang="zh-CN" sz="2000" dirty="0"/>
              <a:t>m </a:t>
            </a:r>
            <a:r>
              <a:rPr lang="zh-CN" altLang="en-US" sz="2000" dirty="0"/>
              <a:t>进行缩放的可学习参数</a:t>
            </a:r>
            <a:endParaRPr lang="en-US" altLang="zh-CN" sz="2000" dirty="0"/>
          </a:p>
        </p:txBody>
      </p:sp>
      <p:pic>
        <p:nvPicPr>
          <p:cNvPr id="3" name="图片 2">
            <a:extLst>
              <a:ext uri="{FF2B5EF4-FFF2-40B4-BE49-F238E27FC236}">
                <a16:creationId xmlns:a16="http://schemas.microsoft.com/office/drawing/2014/main" id="{DE4ADCBD-689F-4AC0-80C2-4F8C11F13C73}"/>
              </a:ext>
            </a:extLst>
          </p:cNvPr>
          <p:cNvPicPr>
            <a:picLocks noChangeAspect="1"/>
          </p:cNvPicPr>
          <p:nvPr/>
        </p:nvPicPr>
        <p:blipFill>
          <a:blip r:embed="rId2"/>
          <a:stretch>
            <a:fillRect/>
          </a:stretch>
        </p:blipFill>
        <p:spPr>
          <a:xfrm>
            <a:off x="2728914" y="1533746"/>
            <a:ext cx="6734175" cy="685800"/>
          </a:xfrm>
          <a:prstGeom prst="rect">
            <a:avLst/>
          </a:prstGeom>
        </p:spPr>
      </p:pic>
      <p:pic>
        <p:nvPicPr>
          <p:cNvPr id="4" name="图片 3">
            <a:extLst>
              <a:ext uri="{FF2B5EF4-FFF2-40B4-BE49-F238E27FC236}">
                <a16:creationId xmlns:a16="http://schemas.microsoft.com/office/drawing/2014/main" id="{0530F6CA-DA3E-4401-8E42-FF86469741B3}"/>
              </a:ext>
            </a:extLst>
          </p:cNvPr>
          <p:cNvPicPr>
            <a:picLocks noChangeAspect="1"/>
          </p:cNvPicPr>
          <p:nvPr/>
        </p:nvPicPr>
        <p:blipFill>
          <a:blip r:embed="rId3"/>
          <a:stretch>
            <a:fillRect/>
          </a:stretch>
        </p:blipFill>
        <p:spPr>
          <a:xfrm>
            <a:off x="4129088" y="2366488"/>
            <a:ext cx="3933825" cy="514350"/>
          </a:xfrm>
          <a:prstGeom prst="rect">
            <a:avLst/>
          </a:prstGeom>
        </p:spPr>
      </p:pic>
    </p:spTree>
    <p:extLst>
      <p:ext uri="{BB962C8B-B14F-4D97-AF65-F5344CB8AC3E}">
        <p14:creationId xmlns:p14="http://schemas.microsoft.com/office/powerpoint/2010/main" val="298374591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64235" y="360680"/>
            <a:ext cx="1467068" cy="400110"/>
          </a:xfrm>
          <a:prstGeom prst="rect">
            <a:avLst/>
          </a:prstGeom>
        </p:spPr>
        <p:txBody>
          <a:bodyPr wrap="none">
            <a:spAutoFit/>
          </a:bodyPr>
          <a:lstStyle/>
          <a:p>
            <a:r>
              <a:rPr lang="zh-CN" altLang="en-US" sz="2000" b="1" dirty="0">
                <a:solidFill>
                  <a:schemeClr val="tx1">
                    <a:lumMod val="75000"/>
                    <a:lumOff val="25000"/>
                  </a:schemeClr>
                </a:solidFill>
                <a:latin typeface="微软雅黑" panose="020B0503020204020204" charset="-122"/>
                <a:ea typeface="微软雅黑" panose="020B0503020204020204" charset="-122"/>
              </a:rPr>
              <a:t>动态采样图</a:t>
            </a:r>
            <a:endParaRPr lang="zh-CN" sz="2000" b="1" dirty="0">
              <a:solidFill>
                <a:schemeClr val="tx1">
                  <a:lumMod val="75000"/>
                  <a:lumOff val="25000"/>
                </a:schemeClr>
              </a:solidFill>
              <a:latin typeface="微软雅黑" panose="020B0503020204020204" charset="-122"/>
              <a:ea typeface="微软雅黑" panose="020B0503020204020204" charset="-122"/>
            </a:endParaRPr>
          </a:p>
        </p:txBody>
      </p:sp>
      <p:sp>
        <p:nvSpPr>
          <p:cNvPr id="25" name="TextBox 24"/>
          <p:cNvSpPr txBox="1"/>
          <p:nvPr/>
        </p:nvSpPr>
        <p:spPr>
          <a:xfrm>
            <a:off x="2604977" y="268347"/>
            <a:ext cx="8722787" cy="584775"/>
          </a:xfrm>
          <a:prstGeom prst="rect">
            <a:avLst/>
          </a:prstGeom>
          <a:noFill/>
        </p:spPr>
        <p:txBody>
          <a:bodyPr wrap="square" rtlCol="0">
            <a:spAutoFit/>
          </a:bodyPr>
          <a:lstStyle/>
          <a:p>
            <a:r>
              <a:rPr lang="pt-BR" altLang="zh-CN" sz="1600" dirty="0">
                <a:solidFill>
                  <a:schemeClr val="bg2">
                    <a:lumMod val="50000"/>
                  </a:schemeClr>
                </a:solidFill>
              </a:rPr>
              <a:t>Zhang, L., Xu, D., Arnab, A., &amp; Torr, P. H. S. (2019). Dynamic Graph Message Passing Networks. </a:t>
            </a:r>
            <a:r>
              <a:rPr lang="pt-BR" altLang="zh-CN" sz="1600" i="1" dirty="0">
                <a:solidFill>
                  <a:schemeClr val="bg2">
                    <a:lumMod val="50000"/>
                  </a:schemeClr>
                </a:solidFill>
              </a:rPr>
              <a:t>arXiv e-prints</a:t>
            </a:r>
            <a:r>
              <a:rPr lang="en-US" altLang="zh-CN" sz="1600" dirty="0">
                <a:solidFill>
                  <a:schemeClr val="bg2">
                    <a:lumMod val="50000"/>
                  </a:schemeClr>
                </a:solidFill>
              </a:rPr>
              <a:t>. </a:t>
            </a:r>
            <a:endParaRPr lang="en-US" altLang="zh-CN" sz="1600" i="1" dirty="0">
              <a:solidFill>
                <a:schemeClr val="bg2">
                  <a:lumMod val="50000"/>
                </a:schemeClr>
              </a:solidFill>
            </a:endParaRPr>
          </a:p>
        </p:txBody>
      </p:sp>
      <p:sp>
        <p:nvSpPr>
          <p:cNvPr id="7" name="文本框 6">
            <a:extLst>
              <a:ext uri="{FF2B5EF4-FFF2-40B4-BE49-F238E27FC236}">
                <a16:creationId xmlns:a16="http://schemas.microsoft.com/office/drawing/2014/main" id="{0ABDD0CE-3587-4540-851F-7EDFBFF51EC4}"/>
              </a:ext>
            </a:extLst>
          </p:cNvPr>
          <p:cNvSpPr txBox="1"/>
          <p:nvPr/>
        </p:nvSpPr>
        <p:spPr>
          <a:xfrm>
            <a:off x="2123002" y="1446534"/>
            <a:ext cx="7945995" cy="1982466"/>
          </a:xfrm>
          <a:prstGeom prst="rect">
            <a:avLst/>
          </a:prstGeom>
          <a:noFill/>
        </p:spPr>
        <p:txBody>
          <a:bodyPr wrap="square" rtlCol="0">
            <a:spAutoFit/>
          </a:bodyPr>
          <a:lstStyle/>
          <a:p>
            <a:pPr>
              <a:lnSpc>
                <a:spcPct val="125000"/>
              </a:lnSpc>
            </a:pPr>
            <a:r>
              <a:rPr lang="zh-CN" altLang="en-US" sz="2000" b="1" dirty="0"/>
              <a:t>均匀采样</a:t>
            </a:r>
            <a:r>
              <a:rPr lang="zh-CN" altLang="en-US" sz="2000" dirty="0"/>
              <a:t>：</a:t>
            </a:r>
            <a:endParaRPr lang="en-US" altLang="zh-CN" sz="2000" dirty="0"/>
          </a:p>
          <a:p>
            <a:pPr>
              <a:lnSpc>
                <a:spcPct val="125000"/>
              </a:lnSpc>
            </a:pPr>
            <a:r>
              <a:rPr lang="zh-CN" altLang="en-US" sz="2000" dirty="0"/>
              <a:t>使用均匀采样来近似原始图节点的分布。</a:t>
            </a:r>
            <a:endParaRPr lang="en-US" altLang="zh-CN" sz="2000" dirty="0"/>
          </a:p>
          <a:p>
            <a:pPr>
              <a:lnSpc>
                <a:spcPct val="125000"/>
              </a:lnSpc>
            </a:pPr>
            <a:endParaRPr lang="en-US" altLang="zh-CN" sz="2000" dirty="0"/>
          </a:p>
          <a:p>
            <a:pPr>
              <a:lnSpc>
                <a:spcPct val="125000"/>
              </a:lnSpc>
            </a:pPr>
            <a:r>
              <a:rPr lang="zh-CN" altLang="en-US" sz="2000" dirty="0"/>
              <a:t>使用 </a:t>
            </a:r>
            <a:r>
              <a:rPr lang="en-US" altLang="zh-CN" sz="2000" dirty="0"/>
              <a:t>S </a:t>
            </a:r>
            <a:r>
              <a:rPr lang="zh-CN" altLang="en-US" sz="2000" dirty="0"/>
              <a:t>个不同的均匀采样率，每个节点收到来自 </a:t>
            </a:r>
            <a:r>
              <a:rPr lang="en-US" altLang="zh-CN" sz="2000" dirty="0"/>
              <a:t>S </a:t>
            </a:r>
            <a:r>
              <a:rPr lang="zh-CN" altLang="en-US" sz="2000" dirty="0"/>
              <a:t>个不同感受野的互补信息，仅考虑位置信息：</a:t>
            </a:r>
            <a:endParaRPr lang="en-US" altLang="zh-CN" sz="2000" dirty="0"/>
          </a:p>
        </p:txBody>
      </p:sp>
      <p:pic>
        <p:nvPicPr>
          <p:cNvPr id="2" name="图片 1">
            <a:extLst>
              <a:ext uri="{FF2B5EF4-FFF2-40B4-BE49-F238E27FC236}">
                <a16:creationId xmlns:a16="http://schemas.microsoft.com/office/drawing/2014/main" id="{934586B6-8411-4C0B-9CCD-A4D7C57D1A49}"/>
              </a:ext>
            </a:extLst>
          </p:cNvPr>
          <p:cNvPicPr>
            <a:picLocks noChangeAspect="1"/>
          </p:cNvPicPr>
          <p:nvPr/>
        </p:nvPicPr>
        <p:blipFill>
          <a:blip r:embed="rId2"/>
          <a:stretch>
            <a:fillRect/>
          </a:stretch>
        </p:blipFill>
        <p:spPr>
          <a:xfrm>
            <a:off x="3086099" y="3429000"/>
            <a:ext cx="6019800" cy="666750"/>
          </a:xfrm>
          <a:prstGeom prst="rect">
            <a:avLst/>
          </a:prstGeom>
        </p:spPr>
      </p:pic>
      <p:sp>
        <p:nvSpPr>
          <p:cNvPr id="8" name="文本框 7">
            <a:extLst>
              <a:ext uri="{FF2B5EF4-FFF2-40B4-BE49-F238E27FC236}">
                <a16:creationId xmlns:a16="http://schemas.microsoft.com/office/drawing/2014/main" id="{CA923DB5-189F-49DD-B19A-6A482C0F7094}"/>
              </a:ext>
            </a:extLst>
          </p:cNvPr>
          <p:cNvSpPr txBox="1"/>
          <p:nvPr/>
        </p:nvSpPr>
        <p:spPr>
          <a:xfrm>
            <a:off x="2123002" y="4095750"/>
            <a:ext cx="7945995" cy="1982466"/>
          </a:xfrm>
          <a:prstGeom prst="rect">
            <a:avLst/>
          </a:prstGeom>
          <a:noFill/>
        </p:spPr>
        <p:txBody>
          <a:bodyPr wrap="square" rtlCol="0">
            <a:spAutoFit/>
          </a:bodyPr>
          <a:lstStyle/>
          <a:p>
            <a:pPr>
              <a:lnSpc>
                <a:spcPct val="125000"/>
              </a:lnSpc>
            </a:pPr>
            <a:r>
              <a:rPr lang="zh-CN" altLang="en-US" sz="2000" b="1" dirty="0"/>
              <a:t>随机游走自适应采样</a:t>
            </a:r>
            <a:r>
              <a:rPr lang="zh-CN" altLang="en-US" sz="2000" dirty="0"/>
              <a:t>：</a:t>
            </a:r>
            <a:endParaRPr lang="en-US" altLang="zh-CN" sz="2000" dirty="0"/>
          </a:p>
          <a:p>
            <a:pPr>
              <a:lnSpc>
                <a:spcPct val="125000"/>
              </a:lnSpc>
            </a:pPr>
            <a:r>
              <a:rPr lang="zh-CN" altLang="en-US" sz="2000" dirty="0"/>
              <a:t>基于均匀采样节点，考虑特征数据分布，进行自适应采样。</a:t>
            </a:r>
            <a:endParaRPr lang="en-US" altLang="zh-CN" sz="2000" dirty="0"/>
          </a:p>
          <a:p>
            <a:pPr>
              <a:lnSpc>
                <a:spcPct val="125000"/>
              </a:lnSpc>
            </a:pPr>
            <a:endParaRPr lang="en-US" altLang="zh-CN" sz="2000" dirty="0"/>
          </a:p>
          <a:p>
            <a:pPr>
              <a:lnSpc>
                <a:spcPct val="125000"/>
              </a:lnSpc>
            </a:pPr>
            <a:r>
              <a:rPr lang="zh-CN" altLang="en-US" sz="2000" dirty="0"/>
              <a:t>                    为从均匀采样节点上预测的游走（若 </a:t>
            </a:r>
            <a:r>
              <a:rPr lang="en-US" altLang="zh-CN" sz="2000" dirty="0"/>
              <a:t>P=2</a:t>
            </a:r>
            <a:r>
              <a:rPr lang="zh-CN" altLang="en-US" sz="2000" dirty="0"/>
              <a:t>，则考虑 </a:t>
            </a:r>
            <a:r>
              <a:rPr lang="en-US" altLang="zh-CN" sz="2000" dirty="0" err="1"/>
              <a:t>xy</a:t>
            </a:r>
            <a:r>
              <a:rPr lang="en-US" altLang="zh-CN" sz="2000" dirty="0"/>
              <a:t> </a:t>
            </a:r>
            <a:r>
              <a:rPr lang="zh-CN" altLang="en-US" sz="2000" dirty="0"/>
              <a:t>图像平面）</a:t>
            </a:r>
            <a:endParaRPr lang="en-US" altLang="zh-CN" sz="2000" dirty="0"/>
          </a:p>
        </p:txBody>
      </p:sp>
      <p:pic>
        <p:nvPicPr>
          <p:cNvPr id="5" name="图片 4">
            <a:extLst>
              <a:ext uri="{FF2B5EF4-FFF2-40B4-BE49-F238E27FC236}">
                <a16:creationId xmlns:a16="http://schemas.microsoft.com/office/drawing/2014/main" id="{CBF2994F-19A1-4AD5-830F-C143DDCC7053}"/>
              </a:ext>
            </a:extLst>
          </p:cNvPr>
          <p:cNvPicPr>
            <a:picLocks noChangeAspect="1"/>
          </p:cNvPicPr>
          <p:nvPr/>
        </p:nvPicPr>
        <p:blipFill>
          <a:blip r:embed="rId3"/>
          <a:stretch>
            <a:fillRect/>
          </a:stretch>
        </p:blipFill>
        <p:spPr>
          <a:xfrm>
            <a:off x="4785647" y="4897123"/>
            <a:ext cx="1876425" cy="428625"/>
          </a:xfrm>
          <a:prstGeom prst="rect">
            <a:avLst/>
          </a:prstGeom>
        </p:spPr>
      </p:pic>
      <p:pic>
        <p:nvPicPr>
          <p:cNvPr id="6" name="图片 5">
            <a:extLst>
              <a:ext uri="{FF2B5EF4-FFF2-40B4-BE49-F238E27FC236}">
                <a16:creationId xmlns:a16="http://schemas.microsoft.com/office/drawing/2014/main" id="{DDB0A2F1-6E15-49B9-A6C2-4B947A467831}"/>
              </a:ext>
            </a:extLst>
          </p:cNvPr>
          <p:cNvPicPr>
            <a:picLocks noChangeAspect="1"/>
          </p:cNvPicPr>
          <p:nvPr/>
        </p:nvPicPr>
        <p:blipFill>
          <a:blip r:embed="rId4"/>
          <a:stretch>
            <a:fillRect/>
          </a:stretch>
        </p:blipFill>
        <p:spPr>
          <a:xfrm>
            <a:off x="2208063" y="5350461"/>
            <a:ext cx="1114425" cy="285750"/>
          </a:xfrm>
          <a:prstGeom prst="rect">
            <a:avLst/>
          </a:prstGeom>
        </p:spPr>
      </p:pic>
    </p:spTree>
    <p:extLst>
      <p:ext uri="{BB962C8B-B14F-4D97-AF65-F5344CB8AC3E}">
        <p14:creationId xmlns:p14="http://schemas.microsoft.com/office/powerpoint/2010/main" val="144335951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64235" y="360680"/>
            <a:ext cx="1467068" cy="400110"/>
          </a:xfrm>
          <a:prstGeom prst="rect">
            <a:avLst/>
          </a:prstGeom>
        </p:spPr>
        <p:txBody>
          <a:bodyPr wrap="none">
            <a:spAutoFit/>
          </a:bodyPr>
          <a:lstStyle/>
          <a:p>
            <a:r>
              <a:rPr lang="zh-CN" altLang="en-US" sz="2000" b="1" dirty="0">
                <a:solidFill>
                  <a:schemeClr val="tx1">
                    <a:lumMod val="75000"/>
                    <a:lumOff val="25000"/>
                  </a:schemeClr>
                </a:solidFill>
                <a:latin typeface="微软雅黑" panose="020B0503020204020204" charset="-122"/>
                <a:ea typeface="微软雅黑" panose="020B0503020204020204" charset="-122"/>
              </a:rPr>
              <a:t>动态采样图</a:t>
            </a:r>
            <a:endParaRPr lang="zh-CN" sz="2000" b="1" dirty="0">
              <a:solidFill>
                <a:schemeClr val="tx1">
                  <a:lumMod val="75000"/>
                  <a:lumOff val="25000"/>
                </a:schemeClr>
              </a:solidFill>
              <a:latin typeface="微软雅黑" panose="020B0503020204020204" charset="-122"/>
              <a:ea typeface="微软雅黑" panose="020B0503020204020204" charset="-122"/>
            </a:endParaRPr>
          </a:p>
        </p:txBody>
      </p:sp>
      <p:sp>
        <p:nvSpPr>
          <p:cNvPr id="25" name="TextBox 24"/>
          <p:cNvSpPr txBox="1"/>
          <p:nvPr/>
        </p:nvSpPr>
        <p:spPr>
          <a:xfrm>
            <a:off x="2604977" y="268347"/>
            <a:ext cx="8722787" cy="584775"/>
          </a:xfrm>
          <a:prstGeom prst="rect">
            <a:avLst/>
          </a:prstGeom>
          <a:noFill/>
        </p:spPr>
        <p:txBody>
          <a:bodyPr wrap="square" rtlCol="0">
            <a:spAutoFit/>
          </a:bodyPr>
          <a:lstStyle/>
          <a:p>
            <a:r>
              <a:rPr lang="pt-BR" altLang="zh-CN" sz="1600" dirty="0">
                <a:solidFill>
                  <a:schemeClr val="bg2">
                    <a:lumMod val="50000"/>
                  </a:schemeClr>
                </a:solidFill>
              </a:rPr>
              <a:t>Zhang, L., Xu, D., Arnab, A., &amp; Torr, P. H. S. (2019). Dynamic Graph Message Passing Networks. </a:t>
            </a:r>
            <a:r>
              <a:rPr lang="pt-BR" altLang="zh-CN" sz="1600" i="1" dirty="0">
                <a:solidFill>
                  <a:schemeClr val="bg2">
                    <a:lumMod val="50000"/>
                  </a:schemeClr>
                </a:solidFill>
              </a:rPr>
              <a:t>arXiv e-prints</a:t>
            </a:r>
            <a:r>
              <a:rPr lang="en-US" altLang="zh-CN" sz="1600" dirty="0">
                <a:solidFill>
                  <a:schemeClr val="bg2">
                    <a:lumMod val="50000"/>
                  </a:schemeClr>
                </a:solidFill>
              </a:rPr>
              <a:t>. </a:t>
            </a:r>
            <a:endParaRPr lang="en-US" altLang="zh-CN" sz="1600" i="1" dirty="0">
              <a:solidFill>
                <a:schemeClr val="bg2">
                  <a:lumMod val="50000"/>
                </a:schemeClr>
              </a:solidFill>
            </a:endParaRPr>
          </a:p>
        </p:txBody>
      </p:sp>
      <p:pic>
        <p:nvPicPr>
          <p:cNvPr id="3" name="图片 2">
            <a:extLst>
              <a:ext uri="{FF2B5EF4-FFF2-40B4-BE49-F238E27FC236}">
                <a16:creationId xmlns:a16="http://schemas.microsoft.com/office/drawing/2014/main" id="{9189D88A-C8E2-4254-8A65-C7C66E9A9C3E}"/>
              </a:ext>
            </a:extLst>
          </p:cNvPr>
          <p:cNvPicPr>
            <a:picLocks noChangeAspect="1"/>
          </p:cNvPicPr>
          <p:nvPr/>
        </p:nvPicPr>
        <p:blipFill>
          <a:blip r:embed="rId2"/>
          <a:stretch>
            <a:fillRect/>
          </a:stretch>
        </p:blipFill>
        <p:spPr>
          <a:xfrm>
            <a:off x="1597769" y="1375837"/>
            <a:ext cx="9119850" cy="5179987"/>
          </a:xfrm>
          <a:prstGeom prst="rect">
            <a:avLst/>
          </a:prstGeom>
        </p:spPr>
      </p:pic>
      <p:sp>
        <p:nvSpPr>
          <p:cNvPr id="6" name="矩形: 圆角 5">
            <a:extLst>
              <a:ext uri="{FF2B5EF4-FFF2-40B4-BE49-F238E27FC236}">
                <a16:creationId xmlns:a16="http://schemas.microsoft.com/office/drawing/2014/main" id="{B9261D4E-2F23-4626-BF10-6CC4A5E94B85}"/>
              </a:ext>
            </a:extLst>
          </p:cNvPr>
          <p:cNvSpPr/>
          <p:nvPr/>
        </p:nvSpPr>
        <p:spPr>
          <a:xfrm>
            <a:off x="2243470" y="1552354"/>
            <a:ext cx="1158949" cy="43593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a:t>均匀采样</a:t>
            </a:r>
          </a:p>
        </p:txBody>
      </p:sp>
      <p:cxnSp>
        <p:nvCxnSpPr>
          <p:cNvPr id="10" name="直接箭头连接符 9">
            <a:extLst>
              <a:ext uri="{FF2B5EF4-FFF2-40B4-BE49-F238E27FC236}">
                <a16:creationId xmlns:a16="http://schemas.microsoft.com/office/drawing/2014/main" id="{5B6BB93E-9135-4E97-99AC-AFC34D854E56}"/>
              </a:ext>
            </a:extLst>
          </p:cNvPr>
          <p:cNvCxnSpPr>
            <a:stCxn id="6" idx="2"/>
          </p:cNvCxnSpPr>
          <p:nvPr/>
        </p:nvCxnSpPr>
        <p:spPr>
          <a:xfrm>
            <a:off x="2822945" y="1988288"/>
            <a:ext cx="207334"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圆角 13">
            <a:extLst>
              <a:ext uri="{FF2B5EF4-FFF2-40B4-BE49-F238E27FC236}">
                <a16:creationId xmlns:a16="http://schemas.microsoft.com/office/drawing/2014/main" id="{78BE29DD-B25B-44B3-A4E8-46A33A117BDA}"/>
              </a:ext>
            </a:extLst>
          </p:cNvPr>
          <p:cNvSpPr/>
          <p:nvPr/>
        </p:nvSpPr>
        <p:spPr>
          <a:xfrm>
            <a:off x="4214037" y="850347"/>
            <a:ext cx="2420679" cy="43593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随机游走自适应采样</a:t>
            </a:r>
          </a:p>
        </p:txBody>
      </p:sp>
      <p:cxnSp>
        <p:nvCxnSpPr>
          <p:cNvPr id="12" name="直接箭头连接符 11">
            <a:extLst>
              <a:ext uri="{FF2B5EF4-FFF2-40B4-BE49-F238E27FC236}">
                <a16:creationId xmlns:a16="http://schemas.microsoft.com/office/drawing/2014/main" id="{3FB5B15B-3E3B-4012-A8FB-C7C3C9EE1881}"/>
              </a:ext>
            </a:extLst>
          </p:cNvPr>
          <p:cNvCxnSpPr>
            <a:stCxn id="14" idx="2"/>
          </p:cNvCxnSpPr>
          <p:nvPr/>
        </p:nvCxnSpPr>
        <p:spPr>
          <a:xfrm>
            <a:off x="5424377" y="1286281"/>
            <a:ext cx="19493" cy="266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70890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64236" y="268347"/>
            <a:ext cx="2368063" cy="707886"/>
          </a:xfrm>
          <a:prstGeom prst="rect">
            <a:avLst/>
          </a:prstGeom>
        </p:spPr>
        <p:txBody>
          <a:bodyPr wrap="square">
            <a:spAutoFit/>
          </a:bodyPr>
          <a:lstStyle/>
          <a:p>
            <a:r>
              <a:rPr lang="zh-CN" altLang="en-US" sz="2000" b="1" dirty="0">
                <a:solidFill>
                  <a:schemeClr val="tx1">
                    <a:lumMod val="75000"/>
                    <a:lumOff val="25000"/>
                  </a:schemeClr>
                </a:solidFill>
                <a:latin typeface="微软雅黑" panose="020B0503020204020204" charset="-122"/>
                <a:ea typeface="微软雅黑" panose="020B0503020204020204" charset="-122"/>
              </a:rPr>
              <a:t>动态滤波器和关系矩阵的联合学习</a:t>
            </a:r>
            <a:endParaRPr lang="zh-CN" sz="2000" b="1" dirty="0">
              <a:solidFill>
                <a:schemeClr val="tx1">
                  <a:lumMod val="75000"/>
                  <a:lumOff val="25000"/>
                </a:schemeClr>
              </a:solidFill>
              <a:latin typeface="微软雅黑" panose="020B0503020204020204" charset="-122"/>
              <a:ea typeface="微软雅黑" panose="020B0503020204020204" charset="-122"/>
            </a:endParaRPr>
          </a:p>
        </p:txBody>
      </p:sp>
      <p:sp>
        <p:nvSpPr>
          <p:cNvPr id="25" name="TextBox 24"/>
          <p:cNvSpPr txBox="1"/>
          <p:nvPr/>
        </p:nvSpPr>
        <p:spPr>
          <a:xfrm>
            <a:off x="3466214" y="268347"/>
            <a:ext cx="7861550" cy="584775"/>
          </a:xfrm>
          <a:prstGeom prst="rect">
            <a:avLst/>
          </a:prstGeom>
          <a:noFill/>
        </p:spPr>
        <p:txBody>
          <a:bodyPr wrap="square" rtlCol="0">
            <a:spAutoFit/>
          </a:bodyPr>
          <a:lstStyle/>
          <a:p>
            <a:r>
              <a:rPr lang="pt-BR" altLang="zh-CN" sz="1600" dirty="0">
                <a:solidFill>
                  <a:schemeClr val="bg2">
                    <a:lumMod val="50000"/>
                  </a:schemeClr>
                </a:solidFill>
              </a:rPr>
              <a:t>Zhang, L., Xu, D., Arnab, A., &amp; Torr, P. H. S. (2019). Dynamic Graph Message Passing Networks. </a:t>
            </a:r>
            <a:r>
              <a:rPr lang="pt-BR" altLang="zh-CN" sz="1600" i="1" dirty="0">
                <a:solidFill>
                  <a:schemeClr val="bg2">
                    <a:lumMod val="50000"/>
                  </a:schemeClr>
                </a:solidFill>
              </a:rPr>
              <a:t>arXiv e-prints</a:t>
            </a:r>
            <a:r>
              <a:rPr lang="en-US" altLang="zh-CN" sz="1600" dirty="0">
                <a:solidFill>
                  <a:schemeClr val="bg2">
                    <a:lumMod val="50000"/>
                  </a:schemeClr>
                </a:solidFill>
              </a:rPr>
              <a:t>. </a:t>
            </a:r>
            <a:endParaRPr lang="en-US" altLang="zh-CN" sz="1600" i="1" dirty="0">
              <a:solidFill>
                <a:schemeClr val="bg2">
                  <a:lumMod val="50000"/>
                </a:schemeClr>
              </a:solidFill>
            </a:endParaRPr>
          </a:p>
        </p:txBody>
      </p:sp>
      <p:pic>
        <p:nvPicPr>
          <p:cNvPr id="3" name="图片 2">
            <a:extLst>
              <a:ext uri="{FF2B5EF4-FFF2-40B4-BE49-F238E27FC236}">
                <a16:creationId xmlns:a16="http://schemas.microsoft.com/office/drawing/2014/main" id="{14B1C50F-8899-49B2-B622-693D2677855B}"/>
              </a:ext>
            </a:extLst>
          </p:cNvPr>
          <p:cNvPicPr>
            <a:picLocks noChangeAspect="1"/>
          </p:cNvPicPr>
          <p:nvPr/>
        </p:nvPicPr>
        <p:blipFill>
          <a:blip r:embed="rId2"/>
          <a:stretch>
            <a:fillRect/>
          </a:stretch>
        </p:blipFill>
        <p:spPr>
          <a:xfrm>
            <a:off x="2228850" y="1252538"/>
            <a:ext cx="7734300" cy="3438525"/>
          </a:xfrm>
          <a:prstGeom prst="rect">
            <a:avLst/>
          </a:prstGeom>
        </p:spPr>
      </p:pic>
      <p:pic>
        <p:nvPicPr>
          <p:cNvPr id="4" name="图片 3">
            <a:extLst>
              <a:ext uri="{FF2B5EF4-FFF2-40B4-BE49-F238E27FC236}">
                <a16:creationId xmlns:a16="http://schemas.microsoft.com/office/drawing/2014/main" id="{A2FCE287-24DF-4705-B0A4-2A99D97DDC01}"/>
              </a:ext>
            </a:extLst>
          </p:cNvPr>
          <p:cNvPicPr>
            <a:picLocks noChangeAspect="1"/>
          </p:cNvPicPr>
          <p:nvPr/>
        </p:nvPicPr>
        <p:blipFill>
          <a:blip r:embed="rId3"/>
          <a:stretch>
            <a:fillRect/>
          </a:stretch>
        </p:blipFill>
        <p:spPr>
          <a:xfrm>
            <a:off x="4029075" y="4861184"/>
            <a:ext cx="4133850" cy="1123950"/>
          </a:xfrm>
          <a:prstGeom prst="rect">
            <a:avLst/>
          </a:prstGeom>
        </p:spPr>
      </p:pic>
    </p:spTree>
    <p:extLst>
      <p:ext uri="{BB962C8B-B14F-4D97-AF65-F5344CB8AC3E}">
        <p14:creationId xmlns:p14="http://schemas.microsoft.com/office/powerpoint/2010/main" val="368341605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64235" y="360680"/>
            <a:ext cx="1210588" cy="400110"/>
          </a:xfrm>
          <a:prstGeom prst="rect">
            <a:avLst/>
          </a:prstGeom>
        </p:spPr>
        <p:txBody>
          <a:bodyPr wrap="none">
            <a:spAutoFit/>
          </a:bodyPr>
          <a:lstStyle/>
          <a:p>
            <a:r>
              <a:rPr lang="zh-CN" altLang="en-US" sz="2000" b="1" dirty="0">
                <a:solidFill>
                  <a:schemeClr val="tx1">
                    <a:lumMod val="75000"/>
                    <a:lumOff val="25000"/>
                  </a:schemeClr>
                </a:solidFill>
                <a:latin typeface="微软雅黑" panose="020B0503020204020204" charset="-122"/>
                <a:ea typeface="微软雅黑" panose="020B0503020204020204" charset="-122"/>
              </a:rPr>
              <a:t>实验结果</a:t>
            </a:r>
            <a:endParaRPr lang="zh-CN" sz="2000" b="1" dirty="0">
              <a:solidFill>
                <a:schemeClr val="tx1">
                  <a:lumMod val="75000"/>
                  <a:lumOff val="25000"/>
                </a:schemeClr>
              </a:solidFill>
              <a:latin typeface="微软雅黑" panose="020B0503020204020204" charset="-122"/>
              <a:ea typeface="微软雅黑" panose="020B0503020204020204" charset="-122"/>
            </a:endParaRPr>
          </a:p>
        </p:txBody>
      </p:sp>
      <p:sp>
        <p:nvSpPr>
          <p:cNvPr id="25" name="TextBox 24"/>
          <p:cNvSpPr txBox="1"/>
          <p:nvPr/>
        </p:nvSpPr>
        <p:spPr>
          <a:xfrm>
            <a:off x="2604977" y="268347"/>
            <a:ext cx="8722787" cy="584775"/>
          </a:xfrm>
          <a:prstGeom prst="rect">
            <a:avLst/>
          </a:prstGeom>
          <a:noFill/>
        </p:spPr>
        <p:txBody>
          <a:bodyPr wrap="square" rtlCol="0">
            <a:spAutoFit/>
          </a:bodyPr>
          <a:lstStyle/>
          <a:p>
            <a:r>
              <a:rPr lang="pt-BR" altLang="zh-CN" sz="1600" dirty="0">
                <a:solidFill>
                  <a:schemeClr val="bg2">
                    <a:lumMod val="50000"/>
                  </a:schemeClr>
                </a:solidFill>
              </a:rPr>
              <a:t>Zhang, L., Xu, D., Arnab, A., &amp; Torr, P. H. S. (2019). Dynamic Graph Message Passing Networks. </a:t>
            </a:r>
            <a:r>
              <a:rPr lang="pt-BR" altLang="zh-CN" sz="1600" i="1" dirty="0">
                <a:solidFill>
                  <a:schemeClr val="bg2">
                    <a:lumMod val="50000"/>
                  </a:schemeClr>
                </a:solidFill>
              </a:rPr>
              <a:t>arXiv e-prints</a:t>
            </a:r>
            <a:r>
              <a:rPr lang="en-US" altLang="zh-CN" sz="1600" dirty="0">
                <a:solidFill>
                  <a:schemeClr val="bg2">
                    <a:lumMod val="50000"/>
                  </a:schemeClr>
                </a:solidFill>
              </a:rPr>
              <a:t>. </a:t>
            </a:r>
            <a:endParaRPr lang="en-US" altLang="zh-CN" sz="1600" i="1" dirty="0">
              <a:solidFill>
                <a:schemeClr val="bg2">
                  <a:lumMod val="50000"/>
                </a:schemeClr>
              </a:solidFill>
            </a:endParaRPr>
          </a:p>
        </p:txBody>
      </p:sp>
      <p:pic>
        <p:nvPicPr>
          <p:cNvPr id="2" name="图片 1">
            <a:extLst>
              <a:ext uri="{FF2B5EF4-FFF2-40B4-BE49-F238E27FC236}">
                <a16:creationId xmlns:a16="http://schemas.microsoft.com/office/drawing/2014/main" id="{5668F973-3D1D-4FE1-8183-4FF241485D76}"/>
              </a:ext>
            </a:extLst>
          </p:cNvPr>
          <p:cNvPicPr>
            <a:picLocks noChangeAspect="1"/>
          </p:cNvPicPr>
          <p:nvPr/>
        </p:nvPicPr>
        <p:blipFill>
          <a:blip r:embed="rId2"/>
          <a:stretch>
            <a:fillRect/>
          </a:stretch>
        </p:blipFill>
        <p:spPr>
          <a:xfrm>
            <a:off x="1724313" y="1705030"/>
            <a:ext cx="8743374" cy="3447940"/>
          </a:xfrm>
          <a:prstGeom prst="rect">
            <a:avLst/>
          </a:prstGeom>
        </p:spPr>
      </p:pic>
    </p:spTree>
    <p:extLst>
      <p:ext uri="{BB962C8B-B14F-4D97-AF65-F5344CB8AC3E}">
        <p14:creationId xmlns:p14="http://schemas.microsoft.com/office/powerpoint/2010/main" val="3034925511"/>
      </p:ext>
    </p:extLst>
  </p:cSld>
  <p:clrMapOvr>
    <a:masterClrMapping/>
  </p:clrMapOvr>
  <p:transition/>
</p:sld>
</file>

<file path=ppt/theme/theme1.xml><?xml version="1.0" encoding="utf-8"?>
<a:theme xmlns:a="http://schemas.openxmlformats.org/drawingml/2006/main" name="更多作品请在稻壳儿搜索艺随风">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1346</TotalTime>
  <Words>561</Words>
  <Application>Microsoft Office PowerPoint</Application>
  <PresentationFormat>宽屏</PresentationFormat>
  <Paragraphs>41</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宋体</vt:lpstr>
      <vt:lpstr>微软雅黑</vt:lpstr>
      <vt:lpstr>Arial</vt:lpstr>
      <vt:lpstr>Calibri</vt:lpstr>
      <vt:lpstr>更多作品请在稻壳儿搜索艺随风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Lenovo</cp:lastModifiedBy>
  <cp:revision>188</cp:revision>
  <dcterms:created xsi:type="dcterms:W3CDTF">2017-03-07T08:54:00Z</dcterms:created>
  <dcterms:modified xsi:type="dcterms:W3CDTF">2019-09-04T02:21:52Z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