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77" r:id="rId5"/>
    <p:sldId id="261" r:id="rId6"/>
    <p:sldId id="275" r:id="rId7"/>
    <p:sldId id="269" r:id="rId8"/>
    <p:sldId id="270" r:id="rId9"/>
    <p:sldId id="271" r:id="rId10"/>
    <p:sldId id="272" r:id="rId11"/>
    <p:sldId id="273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C3AA-ACF8-4FC4-AA5C-C310E9641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Analysis of fake job postings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2D6CC-F4B8-4AB4-8613-532CC4D90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3636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BY</a:t>
            </a:r>
          </a:p>
          <a:p>
            <a:r>
              <a:rPr lang="en-US" b="1" dirty="0">
                <a:solidFill>
                  <a:srgbClr val="C00000"/>
                </a:solidFill>
              </a:rPr>
              <a:t>Jonathan </a:t>
            </a:r>
            <a:r>
              <a:rPr lang="en-US" b="1" dirty="0" err="1">
                <a:solidFill>
                  <a:srgbClr val="C00000"/>
                </a:solidFill>
              </a:rPr>
              <a:t>yoon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MAHA JAYAPAL</a:t>
            </a:r>
          </a:p>
          <a:p>
            <a:r>
              <a:rPr lang="en-US" b="1" dirty="0">
                <a:solidFill>
                  <a:srgbClr val="C00000"/>
                </a:solidFill>
              </a:rPr>
              <a:t>Yi wang</a:t>
            </a:r>
          </a:p>
        </p:txBody>
      </p:sp>
    </p:spTree>
    <p:extLst>
      <p:ext uri="{BB962C8B-B14F-4D97-AF65-F5344CB8AC3E}">
        <p14:creationId xmlns:p14="http://schemas.microsoft.com/office/powerpoint/2010/main" val="217101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7358-2DA0-4EBD-A009-371F287C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Has-company-logo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ECEE2-509A-48AD-84FE-5552C88B6F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Correlation coefficient to the target variable: -0.25</a:t>
            </a:r>
          </a:p>
          <a:p>
            <a:r>
              <a:rPr lang="en-US" dirty="0"/>
              <a:t>Moderate negative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7D7759-7A50-4E5C-AA33-082B4570590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305550" y="2436019"/>
            <a:ext cx="4838700" cy="3286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51EA2-BE20-41B5-A5F7-82DF8ABEF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611" y="3883507"/>
            <a:ext cx="24479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9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67CE-6146-4996-A275-E70D08A3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38FC-AA73-47FC-BD1D-3BDA103434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model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Random forest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DE3A1-C0EC-4376-AFFE-4708B6FFA69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F1 SCORE</a:t>
            </a:r>
          </a:p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Sensitivity</a:t>
            </a:r>
          </a:p>
          <a:p>
            <a:r>
              <a:rPr lang="en-US" dirty="0"/>
              <a:t>specificity</a:t>
            </a:r>
          </a:p>
        </p:txBody>
      </p:sp>
    </p:spTree>
    <p:extLst>
      <p:ext uri="{BB962C8B-B14F-4D97-AF65-F5344CB8AC3E}">
        <p14:creationId xmlns:p14="http://schemas.microsoft.com/office/powerpoint/2010/main" val="24224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7987-53D2-4514-9860-289E40CE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F640B-798F-443D-A624-834B41304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328" y="1988598"/>
            <a:ext cx="4873474" cy="790113"/>
          </a:xfrm>
        </p:spPr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E05C6-4767-4000-8612-616A845A88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Accuracy   – 0.94</a:t>
            </a:r>
          </a:p>
          <a:p>
            <a:r>
              <a:rPr lang="en-US" dirty="0"/>
              <a:t>F1 score     – 0.97</a:t>
            </a:r>
          </a:p>
          <a:p>
            <a:r>
              <a:rPr lang="en-US" dirty="0"/>
              <a:t>Precision    – 0.94</a:t>
            </a:r>
          </a:p>
          <a:p>
            <a:r>
              <a:rPr lang="en-US" dirty="0"/>
              <a:t>Recall          – 1.00</a:t>
            </a:r>
          </a:p>
          <a:p>
            <a:r>
              <a:rPr lang="en-US" dirty="0"/>
              <a:t>Sensitivity    - 1.00</a:t>
            </a:r>
          </a:p>
          <a:p>
            <a:r>
              <a:rPr lang="en-US" dirty="0"/>
              <a:t>Specificity    - 0.00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BA660-0E7F-467A-B616-B4BCA92A2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6423" y="2104008"/>
            <a:ext cx="4881804" cy="674703"/>
          </a:xfrm>
        </p:spPr>
        <p:txBody>
          <a:bodyPr/>
          <a:lstStyle/>
          <a:p>
            <a:r>
              <a:rPr lang="en-US" dirty="0"/>
              <a:t>Decision tree classifier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CDF7E-490D-4640-A334-A6E89F213C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Accuracy   – 0.93</a:t>
            </a:r>
          </a:p>
          <a:p>
            <a:r>
              <a:rPr lang="en-US" dirty="0"/>
              <a:t>F1 score     – </a:t>
            </a:r>
          </a:p>
          <a:p>
            <a:r>
              <a:rPr lang="en-US" dirty="0"/>
              <a:t>Precision    – </a:t>
            </a:r>
          </a:p>
          <a:p>
            <a:r>
              <a:rPr lang="en-US" dirty="0"/>
              <a:t>Recall          – </a:t>
            </a:r>
          </a:p>
          <a:p>
            <a:r>
              <a:rPr lang="en-US" dirty="0"/>
              <a:t>Sensitivity    - 0.99</a:t>
            </a:r>
          </a:p>
          <a:p>
            <a:r>
              <a:rPr lang="en-US" dirty="0"/>
              <a:t>Specificity    - 0.03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1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0020-8D1E-490F-BB92-270914E7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5C4A0-2902-488E-80CA-3421F9F6F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328" y="1961966"/>
            <a:ext cx="4873474" cy="763480"/>
          </a:xfrm>
        </p:spPr>
        <p:txBody>
          <a:bodyPr/>
          <a:lstStyle/>
          <a:p>
            <a:r>
              <a:rPr lang="en-US" dirty="0"/>
              <a:t>K-nearest neighbor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4492C-77D5-4379-BD86-7239D54280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Accuracy   – 0.92</a:t>
            </a:r>
          </a:p>
          <a:p>
            <a:r>
              <a:rPr lang="en-US" dirty="0"/>
              <a:t>F1 score     – </a:t>
            </a:r>
          </a:p>
          <a:p>
            <a:r>
              <a:rPr lang="en-US" dirty="0"/>
              <a:t>Precision    – </a:t>
            </a:r>
          </a:p>
          <a:p>
            <a:r>
              <a:rPr lang="en-US" dirty="0"/>
              <a:t>Recall          –</a:t>
            </a:r>
          </a:p>
          <a:p>
            <a:r>
              <a:rPr lang="en-US" dirty="0"/>
              <a:t>Sensitivity    -0.96</a:t>
            </a:r>
          </a:p>
          <a:p>
            <a:r>
              <a:rPr lang="en-US" dirty="0"/>
              <a:t>Specificity    -0.17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F494F-2251-48AA-B6B7-AFA0A669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6423" y="1961966"/>
            <a:ext cx="4881804" cy="76348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2A429-9BE1-411C-A9F1-6E9D0FEF5C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Accuracy   – 0.94 </a:t>
            </a:r>
          </a:p>
          <a:p>
            <a:r>
              <a:rPr lang="en-US" dirty="0"/>
              <a:t>F1 score     – </a:t>
            </a:r>
          </a:p>
          <a:p>
            <a:r>
              <a:rPr lang="en-US" dirty="0"/>
              <a:t>Precision    – </a:t>
            </a:r>
          </a:p>
          <a:p>
            <a:r>
              <a:rPr lang="en-US" dirty="0"/>
              <a:t>Recall          –</a:t>
            </a:r>
          </a:p>
          <a:p>
            <a:r>
              <a:rPr lang="en-US" dirty="0"/>
              <a:t>Sensitivity    - 0.99</a:t>
            </a:r>
          </a:p>
          <a:p>
            <a:r>
              <a:rPr lang="en-US" dirty="0"/>
              <a:t>Specificity    - 0.02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4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8323-A94D-44D7-9382-8B16D483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6C128-FA21-4A3E-BFCC-F6D349773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328" y="2024109"/>
            <a:ext cx="4873474" cy="763479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90C4C-1F16-4CA2-8A72-8691EBAEB6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Accuracy   –  0.94 </a:t>
            </a:r>
          </a:p>
          <a:p>
            <a:r>
              <a:rPr lang="en-US" dirty="0"/>
              <a:t>F1 score     – </a:t>
            </a:r>
          </a:p>
          <a:p>
            <a:r>
              <a:rPr lang="en-US" dirty="0"/>
              <a:t>Precision    – </a:t>
            </a:r>
          </a:p>
          <a:p>
            <a:r>
              <a:rPr lang="en-US" dirty="0"/>
              <a:t>Recall          –</a:t>
            </a:r>
          </a:p>
          <a:p>
            <a:r>
              <a:rPr lang="en-US" dirty="0"/>
              <a:t>Sensitivity    - 1.00</a:t>
            </a:r>
          </a:p>
          <a:p>
            <a:r>
              <a:rPr lang="en-US" dirty="0"/>
              <a:t>Specificity    -0.00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976D3-042E-41A7-9EB9-70E9D26B0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D77DE-5419-43D9-B961-F75BE1F6E34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5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66BD-3782-4B7F-990A-A2400411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FC12-A088-4AA8-B622-1AD53A1340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39518"/>
            <a:ext cx="4448339" cy="40038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JOB-ID                                                                     </a:t>
            </a:r>
          </a:p>
          <a:p>
            <a:r>
              <a:rPr lang="en-US" dirty="0"/>
              <a:t>TITLE                                                                         </a:t>
            </a:r>
          </a:p>
          <a:p>
            <a:r>
              <a:rPr lang="en-US" dirty="0"/>
              <a:t>LOCATION                                                                 </a:t>
            </a:r>
          </a:p>
          <a:p>
            <a:r>
              <a:rPr lang="en-US" dirty="0"/>
              <a:t>DEPARTMENT                                                              </a:t>
            </a:r>
          </a:p>
          <a:p>
            <a:r>
              <a:rPr lang="en-US" dirty="0"/>
              <a:t>SALARY-RANGE                                                         </a:t>
            </a:r>
          </a:p>
          <a:p>
            <a:r>
              <a:rPr lang="en-US" dirty="0"/>
              <a:t>COMPANY-PROFILE                                                    </a:t>
            </a:r>
          </a:p>
          <a:p>
            <a:r>
              <a:rPr lang="en-US" dirty="0"/>
              <a:t>DESCRIPTION                                                             </a:t>
            </a:r>
          </a:p>
          <a:p>
            <a:r>
              <a:rPr lang="en-US" dirty="0"/>
              <a:t>REQUIREMENTS                                                         </a:t>
            </a:r>
          </a:p>
          <a:p>
            <a:r>
              <a:rPr lang="en-US" dirty="0"/>
              <a:t> BENEFITS                                                         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E6B94-3D98-4CA9-92F6-8543EBF0EF2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68140" y="2139518"/>
            <a:ext cx="5409460" cy="400383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TELECOMMuTING</a:t>
            </a:r>
            <a:endParaRPr lang="en-US" dirty="0"/>
          </a:p>
          <a:p>
            <a:r>
              <a:rPr lang="en-US" dirty="0"/>
              <a:t>HAS-COMPANY-LOGO</a:t>
            </a:r>
          </a:p>
          <a:p>
            <a:r>
              <a:rPr lang="en-US" dirty="0"/>
              <a:t>HAS-QUESTIONS</a:t>
            </a:r>
          </a:p>
          <a:p>
            <a:r>
              <a:rPr lang="en-US" dirty="0"/>
              <a:t>EMPLOYMENT-TYPE</a:t>
            </a:r>
          </a:p>
          <a:p>
            <a:r>
              <a:rPr lang="en-US" dirty="0"/>
              <a:t>REQUIRED-EXPERIENCE</a:t>
            </a:r>
          </a:p>
          <a:p>
            <a:r>
              <a:rPr lang="en-US" dirty="0"/>
              <a:t>REQUIRED-EDUCATION</a:t>
            </a:r>
          </a:p>
          <a:p>
            <a:r>
              <a:rPr lang="en-US" dirty="0"/>
              <a:t>INDUSTRY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FRAUDULENT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830E-E2C3-4278-9F0E-3B46AD0E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A9778-8A76-45C3-9497-4B2E44B42C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17880 records with 18 attributes</a:t>
            </a:r>
          </a:p>
          <a:p>
            <a:r>
              <a:rPr lang="en-US" dirty="0"/>
              <a:t>Location of records spread across the world including us and </a:t>
            </a:r>
            <a:r>
              <a:rPr lang="en-US" dirty="0" err="1"/>
              <a:t>nz</a:t>
            </a:r>
            <a:endParaRPr lang="en-US" dirty="0"/>
          </a:p>
          <a:p>
            <a:r>
              <a:rPr lang="en-US" dirty="0"/>
              <a:t>Target attribute – fraudulent</a:t>
            </a:r>
          </a:p>
          <a:p>
            <a:r>
              <a:rPr lang="en-US" dirty="0"/>
              <a:t>More missing values in salary-range and department</a:t>
            </a:r>
          </a:p>
          <a:p>
            <a:r>
              <a:rPr lang="en-US" dirty="0"/>
              <a:t>No missing values in the target variable</a:t>
            </a:r>
          </a:p>
          <a:p>
            <a:r>
              <a:rPr lang="en-US" dirty="0"/>
              <a:t>Data types of the records are integers and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2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27B7-650C-44FE-86A0-E42D6706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7826E-42C4-44DF-885D-E2FD14D261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Employment-type</a:t>
            </a:r>
          </a:p>
          <a:p>
            <a:r>
              <a:rPr lang="en-US" dirty="0"/>
              <a:t>Required-education</a:t>
            </a:r>
          </a:p>
          <a:p>
            <a:r>
              <a:rPr lang="en-US" dirty="0"/>
              <a:t>Required-experience</a:t>
            </a:r>
          </a:p>
          <a:p>
            <a:r>
              <a:rPr lang="en-US" dirty="0"/>
              <a:t>Has-company-logo</a:t>
            </a:r>
          </a:p>
          <a:p>
            <a:r>
              <a:rPr lang="en-US" dirty="0"/>
              <a:t>Fraudulent</a:t>
            </a:r>
          </a:p>
          <a:p>
            <a:r>
              <a:rPr lang="en-US" dirty="0"/>
              <a:t>location – to select data only from united states</a:t>
            </a:r>
          </a:p>
        </p:txBody>
      </p:sp>
    </p:spTree>
    <p:extLst>
      <p:ext uri="{BB962C8B-B14F-4D97-AF65-F5344CB8AC3E}">
        <p14:creationId xmlns:p14="http://schemas.microsoft.com/office/powerpoint/2010/main" val="227636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577F-C58C-407B-B0CE-8818A029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CF02-FF2F-4723-989C-D273EDE041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15232"/>
            <a:ext cx="10363826" cy="3775968"/>
          </a:xfrm>
        </p:spPr>
        <p:txBody>
          <a:bodyPr/>
          <a:lstStyle/>
          <a:p>
            <a:r>
              <a:rPr lang="en-US" dirty="0"/>
              <a:t>Replace nan to “   “ to specify they are missing values</a:t>
            </a:r>
          </a:p>
          <a:p>
            <a:r>
              <a:rPr lang="en-US" dirty="0"/>
              <a:t>From the location attribute separate country, state and city</a:t>
            </a:r>
          </a:p>
          <a:p>
            <a:r>
              <a:rPr lang="en-US" dirty="0"/>
              <a:t>Separate the united states data from the dataset </a:t>
            </a:r>
          </a:p>
          <a:p>
            <a:r>
              <a:rPr lang="en-US" dirty="0"/>
              <a:t>10593 records in the us dataset</a:t>
            </a:r>
          </a:p>
          <a:p>
            <a:r>
              <a:rPr lang="en-US" dirty="0"/>
              <a:t>Replaced missing values with the mode of the attributes</a:t>
            </a:r>
          </a:p>
          <a:p>
            <a:r>
              <a:rPr lang="en-US" dirty="0"/>
              <a:t>Converting the categorical variables to numeric with </a:t>
            </a:r>
            <a:r>
              <a:rPr lang="en-US" dirty="0" err="1"/>
              <a:t>cat.code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8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F360-A800-4B9C-805A-F1D5E17D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C234-9AFC-4CE6-93A5-E290CEA90F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Replaced missing values with the modes of those attributes</a:t>
            </a:r>
          </a:p>
          <a:p>
            <a:pPr lvl="1"/>
            <a:r>
              <a:rPr lang="en-US" dirty="0"/>
              <a:t>Missing data in employment type with other</a:t>
            </a:r>
          </a:p>
          <a:p>
            <a:pPr lvl="1"/>
            <a:r>
              <a:rPr lang="en-US" dirty="0"/>
              <a:t>Missing data in required-experience with not-applicable</a:t>
            </a:r>
          </a:p>
          <a:p>
            <a:pPr lvl="1"/>
            <a:r>
              <a:rPr lang="en-US" dirty="0"/>
              <a:t>Missing data in required-education with unspecified</a:t>
            </a:r>
          </a:p>
          <a:p>
            <a:r>
              <a:rPr lang="en-US" dirty="0"/>
              <a:t>Dropped missing values in locations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3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91D8-86BB-4302-A4B9-DE8A2E66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Employment-type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F26D-24A0-45AC-8835-ADDFF22D93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Employment-type spreads from full-time to temporary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5D1497-497F-4412-A435-0A98CE057DE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172199" y="2389310"/>
            <a:ext cx="5317435" cy="3424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4389F2-CB41-421B-B21E-B62DB5D49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69" y="3243884"/>
            <a:ext cx="3182801" cy="256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0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028C-9658-4689-BE2F-F6A90021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experience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ABECBE-BC89-44AC-AFD8-808163AC93B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76462" y="2421731"/>
            <a:ext cx="2581275" cy="33147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C1412-DFD0-4302-9180-A617CB62F19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774336" y="2366963"/>
            <a:ext cx="3901128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23FD-67D4-455B-8E16-8582589D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Required-education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0BCBB8-C652-47A1-B2D4-5D477957E5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2635" y="1908313"/>
            <a:ext cx="4224130" cy="453224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6EDF20-EBA1-4D38-9C86-95226BAC035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096000" y="1908313"/>
            <a:ext cx="5443329" cy="45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316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674</TotalTime>
  <Words>336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Droplet</vt:lpstr>
      <vt:lpstr>Predictive Analysis of fake job postings in the us</vt:lpstr>
      <vt:lpstr>Attributes of the Dataset</vt:lpstr>
      <vt:lpstr>Preliminary analysis</vt:lpstr>
      <vt:lpstr>Interested attributes</vt:lpstr>
      <vt:lpstr>Data pre-processing</vt:lpstr>
      <vt:lpstr>Missing values</vt:lpstr>
      <vt:lpstr>Employment-type</vt:lpstr>
      <vt:lpstr>Required experience</vt:lpstr>
      <vt:lpstr>Required-education</vt:lpstr>
      <vt:lpstr>Has-company-logo</vt:lpstr>
      <vt:lpstr>Models and metrics</vt:lpstr>
      <vt:lpstr>Model metrics</vt:lpstr>
      <vt:lpstr>Model metrics</vt:lpstr>
      <vt:lpstr>Models and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of fake job postings</dc:title>
  <dc:creator>Maha Jayapal</dc:creator>
  <cp:lastModifiedBy>Maha Jayapal</cp:lastModifiedBy>
  <cp:revision>24</cp:revision>
  <dcterms:created xsi:type="dcterms:W3CDTF">2021-12-10T22:31:11Z</dcterms:created>
  <dcterms:modified xsi:type="dcterms:W3CDTF">2021-12-11T20:55:57Z</dcterms:modified>
</cp:coreProperties>
</file>