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0" r:id="rId3"/>
    <p:sldId id="262" r:id="rId4"/>
    <p:sldId id="277" r:id="rId5"/>
    <p:sldId id="261" r:id="rId6"/>
    <p:sldId id="275" r:id="rId7"/>
    <p:sldId id="269" r:id="rId8"/>
    <p:sldId id="270" r:id="rId9"/>
    <p:sldId id="271" r:id="rId10"/>
    <p:sldId id="272" r:id="rId11"/>
    <p:sldId id="273" r:id="rId12"/>
    <p:sldId id="278"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7437"/>
  </p:normalViewPr>
  <p:slideViewPr>
    <p:cSldViewPr snapToGrid="0">
      <p:cViewPr varScale="1">
        <p:scale>
          <a:sx n="83" d="100"/>
          <a:sy n="83" d="100"/>
        </p:scale>
        <p:origin x="1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59216-F91D-3049-91AC-DB46DCEE8D80}" type="datetimeFigureOut">
              <a:rPr lang="en-US" smtClean="0"/>
              <a:t>12/12/21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8BA7C-F53B-5843-BFD1-F2A378DDFB22}" type="slidenum">
              <a:rPr lang="en-US" smtClean="0"/>
              <a:t>‹#›</a:t>
            </a:fld>
            <a:endParaRPr lang="en-US"/>
          </a:p>
        </p:txBody>
      </p:sp>
    </p:spTree>
    <p:extLst>
      <p:ext uri="{BB962C8B-B14F-4D97-AF65-F5344CB8AC3E}">
        <p14:creationId xmlns:p14="http://schemas.microsoft.com/office/powerpoint/2010/main" val="48404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goal is to see what patterns we can detect on the surface of the data, and to get the data ready for machine learning tools that can unpack the deeper patterns.</a:t>
            </a:r>
          </a:p>
          <a:p>
            <a:r>
              <a:rPr lang="en-US" sz="1200" b="0" i="0" u="none" strike="noStrike" kern="1200" dirty="0">
                <a:solidFill>
                  <a:schemeClr val="tx1"/>
                </a:solidFill>
                <a:effectLst/>
                <a:latin typeface="+mn-lt"/>
                <a:ea typeface="+mn-ea"/>
                <a:cs typeface="+mn-cs"/>
              </a:rPr>
              <a:t>First, we will read the data set to the program. We get that there are a lot of null values and textual data which needs to be cleaned. We can see that missing values are present as </a:t>
            </a:r>
            <a:r>
              <a:rPr lang="en-US" sz="1200" b="0" i="1" u="none" strike="noStrike" kern="1200" dirty="0" err="1">
                <a:solidFill>
                  <a:schemeClr val="tx1"/>
                </a:solidFill>
                <a:effectLst/>
                <a:latin typeface="+mn-lt"/>
                <a:ea typeface="+mn-ea"/>
                <a:cs typeface="+mn-cs"/>
              </a:rPr>
              <a:t>NaN</a:t>
            </a:r>
            <a:r>
              <a:rPr lang="en-US" sz="1200" b="0" i="0" u="none" strike="noStrike" kern="1200" dirty="0">
                <a:solidFill>
                  <a:schemeClr val="tx1"/>
                </a:solidFill>
                <a:effectLst/>
                <a:latin typeface="+mn-lt"/>
                <a:ea typeface="+mn-ea"/>
                <a:cs typeface="+mn-cs"/>
              </a:rPr>
              <a:t>. We will check all the Nan values and replace them with blank. </a:t>
            </a:r>
          </a:p>
          <a:p>
            <a:r>
              <a:rPr lang="en-US" sz="1200" b="0" i="0" u="none" strike="noStrike" kern="1200" dirty="0">
                <a:solidFill>
                  <a:schemeClr val="tx1"/>
                </a:solidFill>
                <a:effectLst/>
                <a:latin typeface="+mn-lt"/>
                <a:ea typeface="+mn-ea"/>
                <a:cs typeface="+mn-cs"/>
              </a:rPr>
              <a:t>Second, we delete the unnecessary columns such as, </a:t>
            </a:r>
            <a:r>
              <a:rPr lang="en-US" sz="1200" b="0" i="0" u="none" strike="noStrike" kern="1200" dirty="0" err="1">
                <a:solidFill>
                  <a:schemeClr val="tx1"/>
                </a:solidFill>
                <a:effectLst/>
                <a:latin typeface="+mn-lt"/>
                <a:ea typeface="+mn-ea"/>
                <a:cs typeface="+mn-cs"/>
              </a:rPr>
              <a:t>job_id</a:t>
            </a:r>
            <a:r>
              <a:rPr lang="en-US" sz="1200" b="0" i="0" u="none" strike="noStrike" kern="1200" dirty="0">
                <a:solidFill>
                  <a:schemeClr val="tx1"/>
                </a:solidFill>
                <a:effectLst/>
                <a:latin typeface="+mn-lt"/>
                <a:ea typeface="+mn-ea"/>
                <a:cs typeface="+mn-cs"/>
              </a:rPr>
              <a:t>, telecommuting, </a:t>
            </a:r>
            <a:r>
              <a:rPr lang="en-US" sz="1200" b="0" i="0" u="none" strike="noStrike" kern="1200" dirty="0" err="1">
                <a:solidFill>
                  <a:schemeClr val="tx1"/>
                </a:solidFill>
                <a:effectLst/>
                <a:latin typeface="+mn-lt"/>
                <a:ea typeface="+mn-ea"/>
                <a:cs typeface="+mn-cs"/>
              </a:rPr>
              <a:t>has_questions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salary_range</a:t>
            </a:r>
            <a:r>
              <a:rPr lang="en-US" sz="1200" b="0" i="0" u="none" strike="noStrike" kern="1200" dirty="0">
                <a:solidFill>
                  <a:schemeClr val="tx1"/>
                </a:solidFill>
                <a:effectLst/>
                <a:latin typeface="+mn-lt"/>
                <a:ea typeface="+mn-ea"/>
                <a:cs typeface="+mn-cs"/>
              </a:rPr>
              <a:t>. We want employment type, required experience, required education, and has company logo.</a:t>
            </a:r>
          </a:p>
          <a:p>
            <a:r>
              <a:rPr lang="en-US" sz="1200" b="0" i="0" u="none" strike="noStrike" kern="1200" dirty="0">
                <a:solidFill>
                  <a:schemeClr val="tx1"/>
                </a:solidFill>
                <a:effectLst/>
                <a:latin typeface="+mn-lt"/>
                <a:ea typeface="+mn-ea"/>
                <a:cs typeface="+mn-cs"/>
              </a:rPr>
              <a:t>Third, we only need the data set in US, which there are 10,593 records in the US data set. Replaced missing values with the mode of the attributes and converting the categorical variables to numeric with CAT.CODE.</a:t>
            </a:r>
            <a:endParaRPr lang="en-US" dirty="0"/>
          </a:p>
        </p:txBody>
      </p:sp>
      <p:sp>
        <p:nvSpPr>
          <p:cNvPr id="4" name="Slide Number Placeholder 3"/>
          <p:cNvSpPr>
            <a:spLocks noGrp="1"/>
          </p:cNvSpPr>
          <p:nvPr>
            <p:ph type="sldNum" sz="quarter" idx="5"/>
          </p:nvPr>
        </p:nvSpPr>
        <p:spPr/>
        <p:txBody>
          <a:bodyPr/>
          <a:lstStyle/>
          <a:p>
            <a:fld id="{3988BA7C-F53B-5843-BFD1-F2A378DDFB22}" type="slidenum">
              <a:rPr lang="en-US" smtClean="0"/>
              <a:t>5</a:t>
            </a:fld>
            <a:endParaRPr lang="en-US"/>
          </a:p>
        </p:txBody>
      </p:sp>
    </p:spTree>
    <p:extLst>
      <p:ext uri="{BB962C8B-B14F-4D97-AF65-F5344CB8AC3E}">
        <p14:creationId xmlns:p14="http://schemas.microsoft.com/office/powerpoint/2010/main" val="374538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replace different missing data from different variables to different attributes such as, we replace missing data in employment type with other, missing data in required experience with not-applicable, missing data in required-education with unspecified, and dropped missing values in locations.</a:t>
            </a:r>
          </a:p>
        </p:txBody>
      </p:sp>
      <p:sp>
        <p:nvSpPr>
          <p:cNvPr id="4" name="Slide Number Placeholder 3"/>
          <p:cNvSpPr>
            <a:spLocks noGrp="1"/>
          </p:cNvSpPr>
          <p:nvPr>
            <p:ph type="sldNum" sz="quarter" idx="5"/>
          </p:nvPr>
        </p:nvSpPr>
        <p:spPr/>
        <p:txBody>
          <a:bodyPr/>
          <a:lstStyle/>
          <a:p>
            <a:fld id="{3988BA7C-F53B-5843-BFD1-F2A378DDFB22}" type="slidenum">
              <a:rPr lang="en-US" smtClean="0"/>
              <a:t>6</a:t>
            </a:fld>
            <a:endParaRPr lang="en-US"/>
          </a:p>
        </p:txBody>
      </p:sp>
    </p:spTree>
    <p:extLst>
      <p:ext uri="{BB962C8B-B14F-4D97-AF65-F5344CB8AC3E}">
        <p14:creationId xmlns:p14="http://schemas.microsoft.com/office/powerpoint/2010/main" val="3251053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set is now free from the missing values. Now, we will visualize the number of employment-type. There are two graphs showing employment type. The left graph shows how many real and fake jobs in different type of employments. The right graph shows how many jobs in different type of employments. As you can see from the left graph, there are 725 posting jobs are fake, and 9,871 posting jobs are real. It also shows most fake posting jobs appear in full-time. However, from the ratio rate between real and fake, the “Other” type of employment has 0.12 which is the highest ratio rate in these type of employments.</a:t>
            </a:r>
          </a:p>
        </p:txBody>
      </p:sp>
      <p:sp>
        <p:nvSpPr>
          <p:cNvPr id="4" name="Slide Number Placeholder 3"/>
          <p:cNvSpPr>
            <a:spLocks noGrp="1"/>
          </p:cNvSpPr>
          <p:nvPr>
            <p:ph type="sldNum" sz="quarter" idx="5"/>
          </p:nvPr>
        </p:nvSpPr>
        <p:spPr/>
        <p:txBody>
          <a:bodyPr/>
          <a:lstStyle/>
          <a:p>
            <a:fld id="{3988BA7C-F53B-5843-BFD1-F2A378DDFB22}" type="slidenum">
              <a:rPr lang="en-US" smtClean="0"/>
              <a:t>7</a:t>
            </a:fld>
            <a:endParaRPr lang="en-US"/>
          </a:p>
        </p:txBody>
      </p:sp>
    </p:spTree>
    <p:extLst>
      <p:ext uri="{BB962C8B-B14F-4D97-AF65-F5344CB8AC3E}">
        <p14:creationId xmlns:p14="http://schemas.microsoft.com/office/powerpoint/2010/main" val="365189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Visualize the required experience in the jobs. The left graph shows how many real and fake jobs in different working experience, and the right graph shows how many jobs in different working experience. Most fake jobs appear in unspecified experience. But “Not Applicable” has the highest real and fake ratio rate 0.1. Executive has the less real and fake ratio rate which is 0.03.</a:t>
            </a:r>
          </a:p>
        </p:txBody>
      </p:sp>
      <p:sp>
        <p:nvSpPr>
          <p:cNvPr id="4" name="Slide Number Placeholder 3"/>
          <p:cNvSpPr>
            <a:spLocks noGrp="1"/>
          </p:cNvSpPr>
          <p:nvPr>
            <p:ph type="sldNum" sz="quarter" idx="5"/>
          </p:nvPr>
        </p:nvSpPr>
        <p:spPr/>
        <p:txBody>
          <a:bodyPr/>
          <a:lstStyle/>
          <a:p>
            <a:fld id="{3988BA7C-F53B-5843-BFD1-F2A378DDFB22}" type="slidenum">
              <a:rPr lang="en-US" smtClean="0"/>
              <a:t>8</a:t>
            </a:fld>
            <a:endParaRPr lang="en-US"/>
          </a:p>
        </p:txBody>
      </p:sp>
    </p:spTree>
    <p:extLst>
      <p:ext uri="{BB962C8B-B14F-4D97-AF65-F5344CB8AC3E}">
        <p14:creationId xmlns:p14="http://schemas.microsoft.com/office/powerpoint/2010/main" val="112376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Visualize the required education in the jobs. The right graph shows how many real and fake jobs in different required education, and the left graph shows how many jobs in different required education. The interesting thing is almost half jobs do not require any education. Most fake jobs appear in not applicable, but “some high school coursework” has the highest real and fake ratio rate which is 5. The second highest real and fake ratio rate is “Certification” which is 0.216.</a:t>
            </a:r>
          </a:p>
          <a:p>
            <a:endParaRPr lang="en-US" dirty="0"/>
          </a:p>
        </p:txBody>
      </p:sp>
      <p:sp>
        <p:nvSpPr>
          <p:cNvPr id="4" name="Slide Number Placeholder 3"/>
          <p:cNvSpPr>
            <a:spLocks noGrp="1"/>
          </p:cNvSpPr>
          <p:nvPr>
            <p:ph type="sldNum" sz="quarter" idx="5"/>
          </p:nvPr>
        </p:nvSpPr>
        <p:spPr/>
        <p:txBody>
          <a:bodyPr/>
          <a:lstStyle/>
          <a:p>
            <a:fld id="{3988BA7C-F53B-5843-BFD1-F2A378DDFB22}" type="slidenum">
              <a:rPr lang="en-US" smtClean="0"/>
              <a:t>9</a:t>
            </a:fld>
            <a:endParaRPr lang="en-US"/>
          </a:p>
        </p:txBody>
      </p:sp>
    </p:spTree>
    <p:extLst>
      <p:ext uri="{BB962C8B-B14F-4D97-AF65-F5344CB8AC3E}">
        <p14:creationId xmlns:p14="http://schemas.microsoft.com/office/powerpoint/2010/main" val="2272921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Visualize the has company logo in the jobs. The left graph shows how many real and fake jobs in “has company logo”, and the left graph shows how many jobs in “has company logo”. Most fake jobs appear in no company logo, which it has 0.22 real and fake ratio rate. </a:t>
            </a:r>
          </a:p>
          <a:p>
            <a:endParaRPr lang="en-US" dirty="0"/>
          </a:p>
          <a:p>
            <a:r>
              <a:rPr lang="en-US" dirty="0"/>
              <a:t>Okay, Jonathan is going to talk about what models and metrics we used in the project.</a:t>
            </a:r>
          </a:p>
        </p:txBody>
      </p:sp>
      <p:sp>
        <p:nvSpPr>
          <p:cNvPr id="4" name="Slide Number Placeholder 3"/>
          <p:cNvSpPr>
            <a:spLocks noGrp="1"/>
          </p:cNvSpPr>
          <p:nvPr>
            <p:ph type="sldNum" sz="quarter" idx="5"/>
          </p:nvPr>
        </p:nvSpPr>
        <p:spPr/>
        <p:txBody>
          <a:bodyPr/>
          <a:lstStyle/>
          <a:p>
            <a:fld id="{3988BA7C-F53B-5843-BFD1-F2A378DDFB22}" type="slidenum">
              <a:rPr lang="en-US" smtClean="0"/>
              <a:t>10</a:t>
            </a:fld>
            <a:endParaRPr lang="en-US"/>
          </a:p>
        </p:txBody>
      </p:sp>
    </p:spTree>
    <p:extLst>
      <p:ext uri="{BB962C8B-B14F-4D97-AF65-F5344CB8AC3E}">
        <p14:creationId xmlns:p14="http://schemas.microsoft.com/office/powerpoint/2010/main" val="424433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12/12/21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C3AA-ACF8-4FC4-AA5C-C310E964178A}"/>
              </a:ext>
            </a:extLst>
          </p:cNvPr>
          <p:cNvSpPr>
            <a:spLocks noGrp="1"/>
          </p:cNvSpPr>
          <p:nvPr>
            <p:ph type="ctrTitle"/>
          </p:nvPr>
        </p:nvSpPr>
        <p:spPr/>
        <p:txBody>
          <a:bodyPr/>
          <a:lstStyle/>
          <a:p>
            <a:r>
              <a:rPr lang="en-US" dirty="0"/>
              <a:t>Predictive Analysis of fake job postings in the us</a:t>
            </a:r>
          </a:p>
        </p:txBody>
      </p:sp>
      <p:sp>
        <p:nvSpPr>
          <p:cNvPr id="3" name="Subtitle 2">
            <a:extLst>
              <a:ext uri="{FF2B5EF4-FFF2-40B4-BE49-F238E27FC236}">
                <a16:creationId xmlns:a16="http://schemas.microsoft.com/office/drawing/2014/main" id="{7132D6CC-F4B8-4AB4-8613-532CC4D9012B}"/>
              </a:ext>
            </a:extLst>
          </p:cNvPr>
          <p:cNvSpPr>
            <a:spLocks noGrp="1"/>
          </p:cNvSpPr>
          <p:nvPr>
            <p:ph type="subTitle" idx="1"/>
          </p:nvPr>
        </p:nvSpPr>
        <p:spPr>
          <a:xfrm>
            <a:off x="1751012" y="3886200"/>
            <a:ext cx="8689976" cy="2363680"/>
          </a:xfrm>
        </p:spPr>
        <p:txBody>
          <a:bodyPr>
            <a:normAutofit/>
          </a:bodyPr>
          <a:lstStyle/>
          <a:p>
            <a:r>
              <a:rPr lang="en-US" b="1" dirty="0">
                <a:solidFill>
                  <a:srgbClr val="C00000"/>
                </a:solidFill>
              </a:rPr>
              <a:t>BY</a:t>
            </a:r>
          </a:p>
          <a:p>
            <a:r>
              <a:rPr lang="en-US" b="1" dirty="0">
                <a:solidFill>
                  <a:srgbClr val="C00000"/>
                </a:solidFill>
              </a:rPr>
              <a:t>Jonathan </a:t>
            </a:r>
            <a:r>
              <a:rPr lang="en-US" b="1" dirty="0" err="1">
                <a:solidFill>
                  <a:srgbClr val="C00000"/>
                </a:solidFill>
              </a:rPr>
              <a:t>yoon</a:t>
            </a:r>
            <a:endParaRPr lang="en-US" b="1" dirty="0">
              <a:solidFill>
                <a:srgbClr val="C00000"/>
              </a:solidFill>
            </a:endParaRPr>
          </a:p>
          <a:p>
            <a:r>
              <a:rPr lang="en-US" b="1" dirty="0">
                <a:solidFill>
                  <a:srgbClr val="C00000"/>
                </a:solidFill>
              </a:rPr>
              <a:t>MAHA JAYAPAL</a:t>
            </a:r>
          </a:p>
          <a:p>
            <a:r>
              <a:rPr lang="en-US" b="1" dirty="0">
                <a:solidFill>
                  <a:srgbClr val="C00000"/>
                </a:solidFill>
              </a:rPr>
              <a:t>Yi wang</a:t>
            </a:r>
          </a:p>
        </p:txBody>
      </p:sp>
    </p:spTree>
    <p:extLst>
      <p:ext uri="{BB962C8B-B14F-4D97-AF65-F5344CB8AC3E}">
        <p14:creationId xmlns:p14="http://schemas.microsoft.com/office/powerpoint/2010/main" val="217101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7358-2DA0-4EBD-A009-371F287CBFA5}"/>
              </a:ext>
            </a:extLst>
          </p:cNvPr>
          <p:cNvSpPr>
            <a:spLocks noGrp="1"/>
          </p:cNvSpPr>
          <p:nvPr>
            <p:ph type="title"/>
          </p:nvPr>
        </p:nvSpPr>
        <p:spPr/>
        <p:txBody>
          <a:bodyPr/>
          <a:lstStyle/>
          <a:p>
            <a:r>
              <a:rPr lang="en-US" dirty="0"/>
              <a:t>Has-company-logo</a:t>
            </a:r>
          </a:p>
        </p:txBody>
      </p:sp>
      <p:sp>
        <p:nvSpPr>
          <p:cNvPr id="3" name="Content Placeholder 2">
            <a:extLst>
              <a:ext uri="{FF2B5EF4-FFF2-40B4-BE49-F238E27FC236}">
                <a16:creationId xmlns:a16="http://schemas.microsoft.com/office/drawing/2014/main" id="{8C9ECEE2-509A-48AD-84FE-5552C88B6F1B}"/>
              </a:ext>
            </a:extLst>
          </p:cNvPr>
          <p:cNvSpPr>
            <a:spLocks noGrp="1"/>
          </p:cNvSpPr>
          <p:nvPr>
            <p:ph sz="quarter" idx="13"/>
          </p:nvPr>
        </p:nvSpPr>
        <p:spPr/>
        <p:txBody>
          <a:bodyPr/>
          <a:lstStyle/>
          <a:p>
            <a:r>
              <a:rPr lang="en-US" dirty="0"/>
              <a:t>Correlation coefficient to the target variable: -0.25</a:t>
            </a:r>
          </a:p>
          <a:p>
            <a:r>
              <a:rPr lang="en-US" dirty="0"/>
              <a:t>Moderate negative correlation</a:t>
            </a:r>
          </a:p>
          <a:p>
            <a:endParaRPr lang="en-US" dirty="0"/>
          </a:p>
          <a:p>
            <a:endParaRPr lang="en-US" dirty="0"/>
          </a:p>
          <a:p>
            <a:endParaRPr lang="en-US" dirty="0"/>
          </a:p>
          <a:p>
            <a:endParaRPr lang="en-US" dirty="0"/>
          </a:p>
          <a:p>
            <a:endParaRPr lang="en-US" dirty="0"/>
          </a:p>
        </p:txBody>
      </p:sp>
      <p:pic>
        <p:nvPicPr>
          <p:cNvPr id="6" name="Content Placeholder 5">
            <a:extLst>
              <a:ext uri="{FF2B5EF4-FFF2-40B4-BE49-F238E27FC236}">
                <a16:creationId xmlns:a16="http://schemas.microsoft.com/office/drawing/2014/main" id="{807D7759-7A50-4E5C-AA33-082B45705902}"/>
              </a:ext>
            </a:extLst>
          </p:cNvPr>
          <p:cNvPicPr>
            <a:picLocks noGrp="1" noChangeAspect="1"/>
          </p:cNvPicPr>
          <p:nvPr>
            <p:ph sz="quarter" idx="14"/>
          </p:nvPr>
        </p:nvPicPr>
        <p:blipFill>
          <a:blip r:embed="rId5"/>
          <a:stretch>
            <a:fillRect/>
          </a:stretch>
        </p:blipFill>
        <p:spPr>
          <a:xfrm>
            <a:off x="6305550" y="2436019"/>
            <a:ext cx="4838700" cy="3286125"/>
          </a:xfrm>
          <a:prstGeom prst="rect">
            <a:avLst/>
          </a:prstGeom>
        </p:spPr>
      </p:pic>
      <p:pic>
        <p:nvPicPr>
          <p:cNvPr id="5" name="Picture 4">
            <a:extLst>
              <a:ext uri="{FF2B5EF4-FFF2-40B4-BE49-F238E27FC236}">
                <a16:creationId xmlns:a16="http://schemas.microsoft.com/office/drawing/2014/main" id="{57651EA2-BE20-41B5-A5F7-82DF8ABEFE6E}"/>
              </a:ext>
            </a:extLst>
          </p:cNvPr>
          <p:cNvPicPr>
            <a:picLocks noChangeAspect="1"/>
          </p:cNvPicPr>
          <p:nvPr/>
        </p:nvPicPr>
        <p:blipFill>
          <a:blip r:embed="rId6"/>
          <a:stretch>
            <a:fillRect/>
          </a:stretch>
        </p:blipFill>
        <p:spPr>
          <a:xfrm>
            <a:off x="1512611" y="3883507"/>
            <a:ext cx="2447925" cy="1476375"/>
          </a:xfrm>
          <a:prstGeom prst="rect">
            <a:avLst/>
          </a:prstGeom>
        </p:spPr>
      </p:pic>
      <p:pic>
        <p:nvPicPr>
          <p:cNvPr id="4" name="Audio 3">
            <a:hlinkClick r:id="" action="ppaction://media"/>
            <a:extLst>
              <a:ext uri="{FF2B5EF4-FFF2-40B4-BE49-F238E27FC236}">
                <a16:creationId xmlns:a16="http://schemas.microsoft.com/office/drawing/2014/main" id="{2867ADE3-C1D6-2947-A140-E1EA888A29F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657199537"/>
      </p:ext>
    </p:extLst>
  </p:cSld>
  <p:clrMapOvr>
    <a:masterClrMapping/>
  </p:clrMapOvr>
  <mc:AlternateContent xmlns:mc="http://schemas.openxmlformats.org/markup-compatibility/2006">
    <mc:Choice xmlns:p14="http://schemas.microsoft.com/office/powerpoint/2010/main" Requires="p14">
      <p:transition spd="slow" p14:dur="2000" advTm="32650"/>
    </mc:Choice>
    <mc:Fallback>
      <p:transition spd="slow" advTm="326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7CE-6146-4996-A275-E70D08A3DA7E}"/>
              </a:ext>
            </a:extLst>
          </p:cNvPr>
          <p:cNvSpPr>
            <a:spLocks noGrp="1"/>
          </p:cNvSpPr>
          <p:nvPr>
            <p:ph type="title"/>
          </p:nvPr>
        </p:nvSpPr>
        <p:spPr/>
        <p:txBody>
          <a:bodyPr/>
          <a:lstStyle/>
          <a:p>
            <a:r>
              <a:rPr lang="en-US" dirty="0"/>
              <a:t>Models and metrics</a:t>
            </a:r>
          </a:p>
        </p:txBody>
      </p:sp>
      <p:sp>
        <p:nvSpPr>
          <p:cNvPr id="3" name="Content Placeholder 2">
            <a:extLst>
              <a:ext uri="{FF2B5EF4-FFF2-40B4-BE49-F238E27FC236}">
                <a16:creationId xmlns:a16="http://schemas.microsoft.com/office/drawing/2014/main" id="{0EDF38FC-AA73-47FC-BD1D-3BDA1034344D}"/>
              </a:ext>
            </a:extLst>
          </p:cNvPr>
          <p:cNvSpPr>
            <a:spLocks noGrp="1"/>
          </p:cNvSpPr>
          <p:nvPr>
            <p:ph sz="quarter" idx="13"/>
          </p:nvPr>
        </p:nvSpPr>
        <p:spPr/>
        <p:txBody>
          <a:bodyPr/>
          <a:lstStyle/>
          <a:p>
            <a:r>
              <a:rPr lang="en-US" dirty="0"/>
              <a:t>Naïve </a:t>
            </a:r>
            <a:r>
              <a:rPr lang="en-US" dirty="0" err="1"/>
              <a:t>bayes</a:t>
            </a:r>
            <a:r>
              <a:rPr lang="en-US" dirty="0"/>
              <a:t> model</a:t>
            </a:r>
          </a:p>
          <a:p>
            <a:r>
              <a:rPr lang="en-US" dirty="0"/>
              <a:t>Decision tree classifier</a:t>
            </a:r>
          </a:p>
          <a:p>
            <a:r>
              <a:rPr lang="en-US" dirty="0"/>
              <a:t>K-nearest neighbors</a:t>
            </a:r>
          </a:p>
          <a:p>
            <a:r>
              <a:rPr lang="en-US" dirty="0"/>
              <a:t>Random forest</a:t>
            </a:r>
          </a:p>
          <a:p>
            <a:pPr marL="0" indent="0">
              <a:buNone/>
            </a:pPr>
            <a:endParaRPr lang="en-US" dirty="0"/>
          </a:p>
        </p:txBody>
      </p:sp>
      <p:sp>
        <p:nvSpPr>
          <p:cNvPr id="4" name="Content Placeholder 3">
            <a:extLst>
              <a:ext uri="{FF2B5EF4-FFF2-40B4-BE49-F238E27FC236}">
                <a16:creationId xmlns:a16="http://schemas.microsoft.com/office/drawing/2014/main" id="{6BFDE3A1-C0EC-4376-AFFE-4708B6FFA693}"/>
              </a:ext>
            </a:extLst>
          </p:cNvPr>
          <p:cNvSpPr>
            <a:spLocks noGrp="1"/>
          </p:cNvSpPr>
          <p:nvPr>
            <p:ph sz="quarter" idx="14"/>
          </p:nvPr>
        </p:nvSpPr>
        <p:spPr/>
        <p:txBody>
          <a:bodyPr/>
          <a:lstStyle/>
          <a:p>
            <a:r>
              <a:rPr lang="en-US" dirty="0"/>
              <a:t>ACCURACY</a:t>
            </a:r>
          </a:p>
          <a:p>
            <a:r>
              <a:rPr lang="en-US" dirty="0"/>
              <a:t>F1 SCORE</a:t>
            </a:r>
          </a:p>
          <a:p>
            <a:r>
              <a:rPr lang="en-US" dirty="0"/>
              <a:t>PRECISION</a:t>
            </a:r>
          </a:p>
          <a:p>
            <a:r>
              <a:rPr lang="en-US" dirty="0"/>
              <a:t>RECALL</a:t>
            </a:r>
          </a:p>
          <a:p>
            <a:r>
              <a:rPr lang="en-US" dirty="0"/>
              <a:t>Sensitivity</a:t>
            </a:r>
          </a:p>
          <a:p>
            <a:r>
              <a:rPr lang="en-US" dirty="0"/>
              <a:t>specificity</a:t>
            </a:r>
          </a:p>
        </p:txBody>
      </p:sp>
    </p:spTree>
    <p:extLst>
      <p:ext uri="{BB962C8B-B14F-4D97-AF65-F5344CB8AC3E}">
        <p14:creationId xmlns:p14="http://schemas.microsoft.com/office/powerpoint/2010/main" val="2422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7987-53D2-4514-9860-289E40CE40A2}"/>
              </a:ext>
            </a:extLst>
          </p:cNvPr>
          <p:cNvSpPr>
            <a:spLocks noGrp="1"/>
          </p:cNvSpPr>
          <p:nvPr>
            <p:ph type="title"/>
          </p:nvPr>
        </p:nvSpPr>
        <p:spPr/>
        <p:txBody>
          <a:bodyPr/>
          <a:lstStyle/>
          <a:p>
            <a:r>
              <a:rPr lang="en-US" dirty="0"/>
              <a:t>Model metrics</a:t>
            </a:r>
          </a:p>
        </p:txBody>
      </p:sp>
      <p:sp>
        <p:nvSpPr>
          <p:cNvPr id="3" name="Text Placeholder 2">
            <a:extLst>
              <a:ext uri="{FF2B5EF4-FFF2-40B4-BE49-F238E27FC236}">
                <a16:creationId xmlns:a16="http://schemas.microsoft.com/office/drawing/2014/main" id="{940F640B-798F-443D-A624-834B413040C7}"/>
              </a:ext>
            </a:extLst>
          </p:cNvPr>
          <p:cNvSpPr>
            <a:spLocks noGrp="1"/>
          </p:cNvSpPr>
          <p:nvPr>
            <p:ph type="body" idx="1"/>
          </p:nvPr>
        </p:nvSpPr>
        <p:spPr>
          <a:xfrm>
            <a:off x="1146328" y="1988598"/>
            <a:ext cx="4873474" cy="790113"/>
          </a:xfrm>
        </p:spPr>
        <p:txBody>
          <a:bodyPr/>
          <a:lstStyle/>
          <a:p>
            <a:r>
              <a:rPr lang="en-US" dirty="0"/>
              <a:t>Naïve </a:t>
            </a:r>
            <a:r>
              <a:rPr lang="en-US" dirty="0" err="1"/>
              <a:t>bayes</a:t>
            </a:r>
            <a:r>
              <a:rPr lang="en-US" dirty="0"/>
              <a:t> model</a:t>
            </a:r>
          </a:p>
        </p:txBody>
      </p:sp>
      <p:sp>
        <p:nvSpPr>
          <p:cNvPr id="4" name="Content Placeholder 3">
            <a:extLst>
              <a:ext uri="{FF2B5EF4-FFF2-40B4-BE49-F238E27FC236}">
                <a16:creationId xmlns:a16="http://schemas.microsoft.com/office/drawing/2014/main" id="{7B0E05C6-4767-4000-8612-616A845A8892}"/>
              </a:ext>
            </a:extLst>
          </p:cNvPr>
          <p:cNvSpPr>
            <a:spLocks noGrp="1"/>
          </p:cNvSpPr>
          <p:nvPr>
            <p:ph sz="quarter" idx="13"/>
          </p:nvPr>
        </p:nvSpPr>
        <p:spPr/>
        <p:txBody>
          <a:bodyPr>
            <a:normAutofit lnSpcReduction="10000"/>
          </a:bodyPr>
          <a:lstStyle/>
          <a:p>
            <a:r>
              <a:rPr lang="en-US" dirty="0"/>
              <a:t>Accuracy   – 0.94</a:t>
            </a:r>
          </a:p>
          <a:p>
            <a:r>
              <a:rPr lang="en-US" dirty="0"/>
              <a:t>F1 score     – 0.97</a:t>
            </a:r>
          </a:p>
          <a:p>
            <a:r>
              <a:rPr lang="en-US" dirty="0"/>
              <a:t>Precision    – 0.94</a:t>
            </a:r>
          </a:p>
          <a:p>
            <a:r>
              <a:rPr lang="en-US" dirty="0"/>
              <a:t>Recall          – 1.00</a:t>
            </a:r>
          </a:p>
          <a:p>
            <a:r>
              <a:rPr lang="en-US" dirty="0"/>
              <a:t>Sensitivity    - 1.00</a:t>
            </a:r>
          </a:p>
          <a:p>
            <a:r>
              <a:rPr lang="en-US" dirty="0"/>
              <a:t>Specificity    - 0.00</a:t>
            </a:r>
          </a:p>
        </p:txBody>
      </p:sp>
      <p:sp>
        <p:nvSpPr>
          <p:cNvPr id="5" name="Text Placeholder 4">
            <a:extLst>
              <a:ext uri="{FF2B5EF4-FFF2-40B4-BE49-F238E27FC236}">
                <a16:creationId xmlns:a16="http://schemas.microsoft.com/office/drawing/2014/main" id="{A59BA660-0E7F-467A-B616-B4BCA92A2E39}"/>
              </a:ext>
            </a:extLst>
          </p:cNvPr>
          <p:cNvSpPr>
            <a:spLocks noGrp="1"/>
          </p:cNvSpPr>
          <p:nvPr>
            <p:ph type="body" sz="quarter" idx="3"/>
          </p:nvPr>
        </p:nvSpPr>
        <p:spPr>
          <a:xfrm>
            <a:off x="6396423" y="2104008"/>
            <a:ext cx="4881804" cy="674703"/>
          </a:xfrm>
        </p:spPr>
        <p:txBody>
          <a:bodyPr/>
          <a:lstStyle/>
          <a:p>
            <a:r>
              <a:rPr lang="en-US" dirty="0"/>
              <a:t>Decision tree classifier</a:t>
            </a:r>
          </a:p>
        </p:txBody>
      </p:sp>
      <p:sp>
        <p:nvSpPr>
          <p:cNvPr id="6" name="Content Placeholder 5">
            <a:extLst>
              <a:ext uri="{FF2B5EF4-FFF2-40B4-BE49-F238E27FC236}">
                <a16:creationId xmlns:a16="http://schemas.microsoft.com/office/drawing/2014/main" id="{BF9CDF7E-490D-4640-A334-A6E89F213C18}"/>
              </a:ext>
            </a:extLst>
          </p:cNvPr>
          <p:cNvSpPr>
            <a:spLocks noGrp="1"/>
          </p:cNvSpPr>
          <p:nvPr>
            <p:ph sz="quarter" idx="14"/>
          </p:nvPr>
        </p:nvSpPr>
        <p:spPr/>
        <p:txBody>
          <a:bodyPr>
            <a:normAutofit lnSpcReduction="10000"/>
          </a:bodyPr>
          <a:lstStyle/>
          <a:p>
            <a:r>
              <a:rPr lang="en-US" dirty="0"/>
              <a:t>Accuracy   – 0.93</a:t>
            </a:r>
          </a:p>
          <a:p>
            <a:r>
              <a:rPr lang="en-US" dirty="0"/>
              <a:t>F1 score     – </a:t>
            </a:r>
          </a:p>
          <a:p>
            <a:r>
              <a:rPr lang="en-US" dirty="0"/>
              <a:t>Precision    – </a:t>
            </a:r>
          </a:p>
          <a:p>
            <a:r>
              <a:rPr lang="en-US" dirty="0"/>
              <a:t>Recall          – </a:t>
            </a:r>
          </a:p>
          <a:p>
            <a:r>
              <a:rPr lang="en-US" dirty="0"/>
              <a:t>Sensitivity    - 0.99</a:t>
            </a:r>
          </a:p>
          <a:p>
            <a:r>
              <a:rPr lang="en-US" dirty="0"/>
              <a:t>Specificity    - 0.03</a:t>
            </a:r>
          </a:p>
          <a:p>
            <a:endParaRPr lang="en-US" dirty="0"/>
          </a:p>
        </p:txBody>
      </p:sp>
    </p:spTree>
    <p:extLst>
      <p:ext uri="{BB962C8B-B14F-4D97-AF65-F5344CB8AC3E}">
        <p14:creationId xmlns:p14="http://schemas.microsoft.com/office/powerpoint/2010/main" val="418131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0020-8D1E-490F-BB92-270914E71716}"/>
              </a:ext>
            </a:extLst>
          </p:cNvPr>
          <p:cNvSpPr>
            <a:spLocks noGrp="1"/>
          </p:cNvSpPr>
          <p:nvPr>
            <p:ph type="title"/>
          </p:nvPr>
        </p:nvSpPr>
        <p:spPr/>
        <p:txBody>
          <a:bodyPr/>
          <a:lstStyle/>
          <a:p>
            <a:r>
              <a:rPr lang="en-US" dirty="0"/>
              <a:t>Model metrics</a:t>
            </a:r>
          </a:p>
        </p:txBody>
      </p:sp>
      <p:sp>
        <p:nvSpPr>
          <p:cNvPr id="3" name="Text Placeholder 2">
            <a:extLst>
              <a:ext uri="{FF2B5EF4-FFF2-40B4-BE49-F238E27FC236}">
                <a16:creationId xmlns:a16="http://schemas.microsoft.com/office/drawing/2014/main" id="{B235C4A0-2902-488E-80CA-3421F9F6F246}"/>
              </a:ext>
            </a:extLst>
          </p:cNvPr>
          <p:cNvSpPr>
            <a:spLocks noGrp="1"/>
          </p:cNvSpPr>
          <p:nvPr>
            <p:ph type="body" idx="1"/>
          </p:nvPr>
        </p:nvSpPr>
        <p:spPr>
          <a:xfrm>
            <a:off x="1146328" y="1961966"/>
            <a:ext cx="4873474" cy="763480"/>
          </a:xfrm>
        </p:spPr>
        <p:txBody>
          <a:bodyPr/>
          <a:lstStyle/>
          <a:p>
            <a:r>
              <a:rPr lang="en-US" dirty="0"/>
              <a:t>K-nearest neighbor</a:t>
            </a:r>
          </a:p>
        </p:txBody>
      </p:sp>
      <p:sp>
        <p:nvSpPr>
          <p:cNvPr id="4" name="Content Placeholder 3">
            <a:extLst>
              <a:ext uri="{FF2B5EF4-FFF2-40B4-BE49-F238E27FC236}">
                <a16:creationId xmlns:a16="http://schemas.microsoft.com/office/drawing/2014/main" id="{E804492C-77D5-4379-BD86-7239D54280C4}"/>
              </a:ext>
            </a:extLst>
          </p:cNvPr>
          <p:cNvSpPr>
            <a:spLocks noGrp="1"/>
          </p:cNvSpPr>
          <p:nvPr>
            <p:ph sz="quarter" idx="13"/>
          </p:nvPr>
        </p:nvSpPr>
        <p:spPr/>
        <p:txBody>
          <a:bodyPr>
            <a:normAutofit lnSpcReduction="10000"/>
          </a:bodyPr>
          <a:lstStyle/>
          <a:p>
            <a:r>
              <a:rPr lang="en-US" dirty="0"/>
              <a:t>Accuracy   – 0.92</a:t>
            </a:r>
          </a:p>
          <a:p>
            <a:r>
              <a:rPr lang="en-US" dirty="0"/>
              <a:t>F1 score     – </a:t>
            </a:r>
          </a:p>
          <a:p>
            <a:r>
              <a:rPr lang="en-US" dirty="0"/>
              <a:t>Precision    – </a:t>
            </a:r>
          </a:p>
          <a:p>
            <a:r>
              <a:rPr lang="en-US" dirty="0"/>
              <a:t>Recall          –</a:t>
            </a:r>
          </a:p>
          <a:p>
            <a:r>
              <a:rPr lang="en-US" dirty="0"/>
              <a:t>Sensitivity    -0.96</a:t>
            </a:r>
          </a:p>
          <a:p>
            <a:r>
              <a:rPr lang="en-US" dirty="0"/>
              <a:t>Specificity    -0.17</a:t>
            </a:r>
          </a:p>
          <a:p>
            <a:endParaRPr lang="en-US" dirty="0"/>
          </a:p>
        </p:txBody>
      </p:sp>
      <p:sp>
        <p:nvSpPr>
          <p:cNvPr id="5" name="Text Placeholder 4">
            <a:extLst>
              <a:ext uri="{FF2B5EF4-FFF2-40B4-BE49-F238E27FC236}">
                <a16:creationId xmlns:a16="http://schemas.microsoft.com/office/drawing/2014/main" id="{E96F494F-2251-48AA-B6B7-AFA0A669EED3}"/>
              </a:ext>
            </a:extLst>
          </p:cNvPr>
          <p:cNvSpPr>
            <a:spLocks noGrp="1"/>
          </p:cNvSpPr>
          <p:nvPr>
            <p:ph type="body" sz="quarter" idx="3"/>
          </p:nvPr>
        </p:nvSpPr>
        <p:spPr>
          <a:xfrm>
            <a:off x="6396423" y="1961966"/>
            <a:ext cx="4881804" cy="763480"/>
          </a:xfrm>
        </p:spPr>
        <p:txBody>
          <a:bodyPr/>
          <a:lstStyle/>
          <a:p>
            <a:r>
              <a:rPr lang="en-US" dirty="0"/>
              <a:t>Random forest</a:t>
            </a:r>
          </a:p>
        </p:txBody>
      </p:sp>
      <p:sp>
        <p:nvSpPr>
          <p:cNvPr id="6" name="Content Placeholder 5">
            <a:extLst>
              <a:ext uri="{FF2B5EF4-FFF2-40B4-BE49-F238E27FC236}">
                <a16:creationId xmlns:a16="http://schemas.microsoft.com/office/drawing/2014/main" id="{5F12A429-9BE1-411C-A9F1-6E9D0FEF5C20}"/>
              </a:ext>
            </a:extLst>
          </p:cNvPr>
          <p:cNvSpPr>
            <a:spLocks noGrp="1"/>
          </p:cNvSpPr>
          <p:nvPr>
            <p:ph sz="quarter" idx="14"/>
          </p:nvPr>
        </p:nvSpPr>
        <p:spPr/>
        <p:txBody>
          <a:bodyPr>
            <a:normAutofit lnSpcReduction="10000"/>
          </a:bodyPr>
          <a:lstStyle/>
          <a:p>
            <a:r>
              <a:rPr lang="en-US" dirty="0"/>
              <a:t>Accuracy   – 0.94 </a:t>
            </a:r>
          </a:p>
          <a:p>
            <a:r>
              <a:rPr lang="en-US" dirty="0"/>
              <a:t>F1 score     – </a:t>
            </a:r>
          </a:p>
          <a:p>
            <a:r>
              <a:rPr lang="en-US" dirty="0"/>
              <a:t>Precision    – </a:t>
            </a:r>
          </a:p>
          <a:p>
            <a:r>
              <a:rPr lang="en-US" dirty="0"/>
              <a:t>Recall          –</a:t>
            </a:r>
          </a:p>
          <a:p>
            <a:r>
              <a:rPr lang="en-US" dirty="0"/>
              <a:t>Sensitivity    - 0.99</a:t>
            </a:r>
          </a:p>
          <a:p>
            <a:r>
              <a:rPr lang="en-US" dirty="0"/>
              <a:t>Specificity    - 0.02</a:t>
            </a:r>
          </a:p>
          <a:p>
            <a:endParaRPr lang="en-US" dirty="0"/>
          </a:p>
        </p:txBody>
      </p:sp>
    </p:spTree>
    <p:extLst>
      <p:ext uri="{BB962C8B-B14F-4D97-AF65-F5344CB8AC3E}">
        <p14:creationId xmlns:p14="http://schemas.microsoft.com/office/powerpoint/2010/main" val="84464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8323-A94D-44D7-9382-8B16D48355A0}"/>
              </a:ext>
            </a:extLst>
          </p:cNvPr>
          <p:cNvSpPr>
            <a:spLocks noGrp="1"/>
          </p:cNvSpPr>
          <p:nvPr>
            <p:ph type="title"/>
          </p:nvPr>
        </p:nvSpPr>
        <p:spPr/>
        <p:txBody>
          <a:bodyPr/>
          <a:lstStyle/>
          <a:p>
            <a:r>
              <a:rPr lang="en-US" dirty="0"/>
              <a:t>Models and metrics</a:t>
            </a:r>
          </a:p>
        </p:txBody>
      </p:sp>
      <p:sp>
        <p:nvSpPr>
          <p:cNvPr id="3" name="Text Placeholder 2">
            <a:extLst>
              <a:ext uri="{FF2B5EF4-FFF2-40B4-BE49-F238E27FC236}">
                <a16:creationId xmlns:a16="http://schemas.microsoft.com/office/drawing/2014/main" id="{4D96C128-FA21-4A3E-BFCC-F6D349773D10}"/>
              </a:ext>
            </a:extLst>
          </p:cNvPr>
          <p:cNvSpPr>
            <a:spLocks noGrp="1"/>
          </p:cNvSpPr>
          <p:nvPr>
            <p:ph type="body" idx="1"/>
          </p:nvPr>
        </p:nvSpPr>
        <p:spPr>
          <a:xfrm>
            <a:off x="1146328" y="2024109"/>
            <a:ext cx="4873474" cy="763479"/>
          </a:xfrm>
        </p:spPr>
        <p:txBody>
          <a:bodyPr/>
          <a:lstStyle/>
          <a:p>
            <a:r>
              <a:rPr lang="en-US" dirty="0"/>
              <a:t>Logistic regression</a:t>
            </a:r>
          </a:p>
        </p:txBody>
      </p:sp>
      <p:sp>
        <p:nvSpPr>
          <p:cNvPr id="4" name="Content Placeholder 3">
            <a:extLst>
              <a:ext uri="{FF2B5EF4-FFF2-40B4-BE49-F238E27FC236}">
                <a16:creationId xmlns:a16="http://schemas.microsoft.com/office/drawing/2014/main" id="{C2890C4C-1F16-4CA2-8A72-8691EBAEB654}"/>
              </a:ext>
            </a:extLst>
          </p:cNvPr>
          <p:cNvSpPr>
            <a:spLocks noGrp="1"/>
          </p:cNvSpPr>
          <p:nvPr>
            <p:ph sz="quarter" idx="13"/>
          </p:nvPr>
        </p:nvSpPr>
        <p:spPr/>
        <p:txBody>
          <a:bodyPr>
            <a:normAutofit lnSpcReduction="10000"/>
          </a:bodyPr>
          <a:lstStyle/>
          <a:p>
            <a:r>
              <a:rPr lang="en-US" dirty="0"/>
              <a:t>Accuracy   –  0.94 </a:t>
            </a:r>
          </a:p>
          <a:p>
            <a:r>
              <a:rPr lang="en-US" dirty="0"/>
              <a:t>F1 score     – </a:t>
            </a:r>
          </a:p>
          <a:p>
            <a:r>
              <a:rPr lang="en-US" dirty="0"/>
              <a:t>Precision    – </a:t>
            </a:r>
          </a:p>
          <a:p>
            <a:r>
              <a:rPr lang="en-US" dirty="0"/>
              <a:t>Recall          –</a:t>
            </a:r>
          </a:p>
          <a:p>
            <a:r>
              <a:rPr lang="en-US" dirty="0"/>
              <a:t>Sensitivity    - 1.00</a:t>
            </a:r>
          </a:p>
          <a:p>
            <a:r>
              <a:rPr lang="en-US" dirty="0"/>
              <a:t>Specificity    -0.00</a:t>
            </a:r>
          </a:p>
          <a:p>
            <a:endParaRPr lang="en-US" dirty="0"/>
          </a:p>
        </p:txBody>
      </p:sp>
      <p:sp>
        <p:nvSpPr>
          <p:cNvPr id="5" name="Text Placeholder 4">
            <a:extLst>
              <a:ext uri="{FF2B5EF4-FFF2-40B4-BE49-F238E27FC236}">
                <a16:creationId xmlns:a16="http://schemas.microsoft.com/office/drawing/2014/main" id="{EE1976D3-042E-41A7-9EB9-70E9D26B054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1DD77DE-5419-43D9-B961-F75BE1F6E340}"/>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17515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66BD-3782-4B7F-990A-A24004111E89}"/>
              </a:ext>
            </a:extLst>
          </p:cNvPr>
          <p:cNvSpPr>
            <a:spLocks noGrp="1"/>
          </p:cNvSpPr>
          <p:nvPr>
            <p:ph type="title"/>
          </p:nvPr>
        </p:nvSpPr>
        <p:spPr/>
        <p:txBody>
          <a:bodyPr/>
          <a:lstStyle/>
          <a:p>
            <a:r>
              <a:rPr lang="en-US" dirty="0"/>
              <a:t>Attributes of the Dataset</a:t>
            </a:r>
          </a:p>
        </p:txBody>
      </p:sp>
      <p:sp>
        <p:nvSpPr>
          <p:cNvPr id="3" name="Content Placeholder 2">
            <a:extLst>
              <a:ext uri="{FF2B5EF4-FFF2-40B4-BE49-F238E27FC236}">
                <a16:creationId xmlns:a16="http://schemas.microsoft.com/office/drawing/2014/main" id="{5C85FC12-A088-4AA8-B622-1AD53A134007}"/>
              </a:ext>
            </a:extLst>
          </p:cNvPr>
          <p:cNvSpPr>
            <a:spLocks noGrp="1"/>
          </p:cNvSpPr>
          <p:nvPr>
            <p:ph sz="quarter" idx="13"/>
          </p:nvPr>
        </p:nvSpPr>
        <p:spPr>
          <a:xfrm>
            <a:off x="913774" y="2139518"/>
            <a:ext cx="4448339" cy="4003830"/>
          </a:xfrm>
        </p:spPr>
        <p:txBody>
          <a:bodyPr>
            <a:normAutofit fontScale="92500" lnSpcReduction="10000"/>
          </a:bodyPr>
          <a:lstStyle/>
          <a:p>
            <a:r>
              <a:rPr lang="en-US" dirty="0"/>
              <a:t>JOB-ID                                                                     </a:t>
            </a:r>
          </a:p>
          <a:p>
            <a:r>
              <a:rPr lang="en-US" dirty="0"/>
              <a:t>TITLE                                                                         </a:t>
            </a:r>
          </a:p>
          <a:p>
            <a:r>
              <a:rPr lang="en-US" dirty="0"/>
              <a:t>LOCATION                                                                 </a:t>
            </a:r>
          </a:p>
          <a:p>
            <a:r>
              <a:rPr lang="en-US" dirty="0"/>
              <a:t>DEPARTMENT                                                              </a:t>
            </a:r>
          </a:p>
          <a:p>
            <a:r>
              <a:rPr lang="en-US" dirty="0"/>
              <a:t>SALARY-RANGE                                                         </a:t>
            </a:r>
          </a:p>
          <a:p>
            <a:r>
              <a:rPr lang="en-US" dirty="0"/>
              <a:t>COMPANY-PROFILE                                                    </a:t>
            </a:r>
          </a:p>
          <a:p>
            <a:r>
              <a:rPr lang="en-US" dirty="0"/>
              <a:t>DESCRIPTION                                                             </a:t>
            </a:r>
          </a:p>
          <a:p>
            <a:r>
              <a:rPr lang="en-US" dirty="0"/>
              <a:t>REQUIREMENTS                                                         </a:t>
            </a:r>
          </a:p>
          <a:p>
            <a:r>
              <a:rPr lang="en-US" dirty="0"/>
              <a:t> BENEFITS                                                                 </a:t>
            </a:r>
          </a:p>
        </p:txBody>
      </p:sp>
      <p:sp>
        <p:nvSpPr>
          <p:cNvPr id="4" name="Content Placeholder 3">
            <a:extLst>
              <a:ext uri="{FF2B5EF4-FFF2-40B4-BE49-F238E27FC236}">
                <a16:creationId xmlns:a16="http://schemas.microsoft.com/office/drawing/2014/main" id="{542E6B94-3D98-4CA9-92F6-8543EBF0EF24}"/>
              </a:ext>
            </a:extLst>
          </p:cNvPr>
          <p:cNvSpPr>
            <a:spLocks noGrp="1"/>
          </p:cNvSpPr>
          <p:nvPr>
            <p:ph sz="quarter" idx="14"/>
          </p:nvPr>
        </p:nvSpPr>
        <p:spPr>
          <a:xfrm>
            <a:off x="5868140" y="2139518"/>
            <a:ext cx="5409460" cy="4003830"/>
          </a:xfrm>
        </p:spPr>
        <p:txBody>
          <a:bodyPr>
            <a:normAutofit fontScale="92500" lnSpcReduction="10000"/>
          </a:bodyPr>
          <a:lstStyle/>
          <a:p>
            <a:r>
              <a:rPr lang="en-US" dirty="0" err="1"/>
              <a:t>TELECOMMuTING</a:t>
            </a:r>
            <a:endParaRPr lang="en-US" dirty="0"/>
          </a:p>
          <a:p>
            <a:r>
              <a:rPr lang="en-US" dirty="0"/>
              <a:t>HAS-COMPANY-LOGO</a:t>
            </a:r>
          </a:p>
          <a:p>
            <a:r>
              <a:rPr lang="en-US" dirty="0"/>
              <a:t>HAS-QUESTIONS</a:t>
            </a:r>
          </a:p>
          <a:p>
            <a:r>
              <a:rPr lang="en-US" dirty="0"/>
              <a:t>EMPLOYMENT-TYPE</a:t>
            </a:r>
          </a:p>
          <a:p>
            <a:r>
              <a:rPr lang="en-US" dirty="0"/>
              <a:t>REQUIRED-EXPERIENCE</a:t>
            </a:r>
          </a:p>
          <a:p>
            <a:r>
              <a:rPr lang="en-US" dirty="0"/>
              <a:t>REQUIRED-EDUCATION</a:t>
            </a:r>
          </a:p>
          <a:p>
            <a:r>
              <a:rPr lang="en-US" dirty="0"/>
              <a:t>INDUSTRY</a:t>
            </a:r>
          </a:p>
          <a:p>
            <a:r>
              <a:rPr lang="en-US" dirty="0"/>
              <a:t>FUNCTION</a:t>
            </a:r>
          </a:p>
          <a:p>
            <a:r>
              <a:rPr lang="en-US" dirty="0"/>
              <a:t>FRAUDULENT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36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830E-E2C3-4278-9F0E-3B46AD0E7A1B}"/>
              </a:ext>
            </a:extLst>
          </p:cNvPr>
          <p:cNvSpPr>
            <a:spLocks noGrp="1"/>
          </p:cNvSpPr>
          <p:nvPr>
            <p:ph type="title"/>
          </p:nvPr>
        </p:nvSpPr>
        <p:spPr/>
        <p:txBody>
          <a:bodyPr/>
          <a:lstStyle/>
          <a:p>
            <a:r>
              <a:rPr lang="en-US" dirty="0"/>
              <a:t>Preliminary analysis</a:t>
            </a:r>
          </a:p>
        </p:txBody>
      </p:sp>
      <p:sp>
        <p:nvSpPr>
          <p:cNvPr id="3" name="Content Placeholder 2">
            <a:extLst>
              <a:ext uri="{FF2B5EF4-FFF2-40B4-BE49-F238E27FC236}">
                <a16:creationId xmlns:a16="http://schemas.microsoft.com/office/drawing/2014/main" id="{AA8A9778-8A76-45C3-9497-4B2E44B42CF5}"/>
              </a:ext>
            </a:extLst>
          </p:cNvPr>
          <p:cNvSpPr>
            <a:spLocks noGrp="1"/>
          </p:cNvSpPr>
          <p:nvPr>
            <p:ph sz="quarter" idx="13"/>
          </p:nvPr>
        </p:nvSpPr>
        <p:spPr/>
        <p:txBody>
          <a:bodyPr/>
          <a:lstStyle/>
          <a:p>
            <a:r>
              <a:rPr lang="en-US" dirty="0"/>
              <a:t>17880 records with 18 attributes</a:t>
            </a:r>
          </a:p>
          <a:p>
            <a:r>
              <a:rPr lang="en-US" dirty="0"/>
              <a:t>Location of records spread across the world including us and </a:t>
            </a:r>
            <a:r>
              <a:rPr lang="en-US" dirty="0" err="1"/>
              <a:t>nz</a:t>
            </a:r>
            <a:endParaRPr lang="en-US" dirty="0"/>
          </a:p>
          <a:p>
            <a:r>
              <a:rPr lang="en-US" dirty="0"/>
              <a:t>Target attribute – fraudulent</a:t>
            </a:r>
          </a:p>
          <a:p>
            <a:r>
              <a:rPr lang="en-US" dirty="0"/>
              <a:t>More missing values in salary-range and department</a:t>
            </a:r>
          </a:p>
          <a:p>
            <a:r>
              <a:rPr lang="en-US" dirty="0"/>
              <a:t>No missing values in the target variable</a:t>
            </a:r>
          </a:p>
          <a:p>
            <a:r>
              <a:rPr lang="en-US" dirty="0"/>
              <a:t>Data types of the records are integers and objects</a:t>
            </a:r>
          </a:p>
          <a:p>
            <a:endParaRPr lang="en-US" dirty="0"/>
          </a:p>
        </p:txBody>
      </p:sp>
    </p:spTree>
    <p:extLst>
      <p:ext uri="{BB962C8B-B14F-4D97-AF65-F5344CB8AC3E}">
        <p14:creationId xmlns:p14="http://schemas.microsoft.com/office/powerpoint/2010/main" val="337812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27B7-650C-44FE-86A0-E42D6706C3BE}"/>
              </a:ext>
            </a:extLst>
          </p:cNvPr>
          <p:cNvSpPr>
            <a:spLocks noGrp="1"/>
          </p:cNvSpPr>
          <p:nvPr>
            <p:ph type="title"/>
          </p:nvPr>
        </p:nvSpPr>
        <p:spPr/>
        <p:txBody>
          <a:bodyPr/>
          <a:lstStyle/>
          <a:p>
            <a:r>
              <a:rPr lang="en-US" dirty="0"/>
              <a:t>Interested attributes</a:t>
            </a:r>
          </a:p>
        </p:txBody>
      </p:sp>
      <p:sp>
        <p:nvSpPr>
          <p:cNvPr id="3" name="Content Placeholder 2">
            <a:extLst>
              <a:ext uri="{FF2B5EF4-FFF2-40B4-BE49-F238E27FC236}">
                <a16:creationId xmlns:a16="http://schemas.microsoft.com/office/drawing/2014/main" id="{7BD7826E-42C4-44DF-885D-E2FD14D2611D}"/>
              </a:ext>
            </a:extLst>
          </p:cNvPr>
          <p:cNvSpPr>
            <a:spLocks noGrp="1"/>
          </p:cNvSpPr>
          <p:nvPr>
            <p:ph sz="quarter" idx="13"/>
          </p:nvPr>
        </p:nvSpPr>
        <p:spPr/>
        <p:txBody>
          <a:bodyPr/>
          <a:lstStyle/>
          <a:p>
            <a:r>
              <a:rPr lang="en-US" dirty="0"/>
              <a:t>Employment-type</a:t>
            </a:r>
          </a:p>
          <a:p>
            <a:r>
              <a:rPr lang="en-US" dirty="0"/>
              <a:t>Required-education</a:t>
            </a:r>
          </a:p>
          <a:p>
            <a:r>
              <a:rPr lang="en-US" dirty="0"/>
              <a:t>Required-experience</a:t>
            </a:r>
          </a:p>
          <a:p>
            <a:r>
              <a:rPr lang="en-US" dirty="0"/>
              <a:t>Has-company-logo</a:t>
            </a:r>
          </a:p>
          <a:p>
            <a:r>
              <a:rPr lang="en-US" dirty="0"/>
              <a:t>Fraudulent</a:t>
            </a:r>
          </a:p>
          <a:p>
            <a:r>
              <a:rPr lang="en-US" dirty="0"/>
              <a:t>location – to select data only from united states</a:t>
            </a:r>
          </a:p>
        </p:txBody>
      </p:sp>
    </p:spTree>
    <p:extLst>
      <p:ext uri="{BB962C8B-B14F-4D97-AF65-F5344CB8AC3E}">
        <p14:creationId xmlns:p14="http://schemas.microsoft.com/office/powerpoint/2010/main" val="227636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577F-C58C-407B-B0CE-8818A029A07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2D5CF02-FF2F-4723-989C-D273EDE04151}"/>
              </a:ext>
            </a:extLst>
          </p:cNvPr>
          <p:cNvSpPr>
            <a:spLocks noGrp="1"/>
          </p:cNvSpPr>
          <p:nvPr>
            <p:ph sz="quarter" idx="13"/>
          </p:nvPr>
        </p:nvSpPr>
        <p:spPr>
          <a:xfrm>
            <a:off x="913774" y="2015232"/>
            <a:ext cx="10363826" cy="3775968"/>
          </a:xfrm>
        </p:spPr>
        <p:txBody>
          <a:bodyPr/>
          <a:lstStyle/>
          <a:p>
            <a:r>
              <a:rPr lang="en-US" dirty="0"/>
              <a:t>Replace nan to “   “ to specify they are missing values</a:t>
            </a:r>
          </a:p>
          <a:p>
            <a:r>
              <a:rPr lang="en-US" dirty="0"/>
              <a:t>From the location attribute separate country, state and city</a:t>
            </a:r>
          </a:p>
          <a:p>
            <a:r>
              <a:rPr lang="en-US" dirty="0"/>
              <a:t>Separate the united states data from the dataset </a:t>
            </a:r>
          </a:p>
          <a:p>
            <a:r>
              <a:rPr lang="en-US" dirty="0"/>
              <a:t>10593 records in the us dataset</a:t>
            </a:r>
          </a:p>
          <a:p>
            <a:r>
              <a:rPr lang="en-US" dirty="0"/>
              <a:t>Replaced missing values with the mode of the attributes</a:t>
            </a:r>
          </a:p>
          <a:p>
            <a:r>
              <a:rPr lang="en-US" dirty="0"/>
              <a:t>Converting the categorical variables to numeric with </a:t>
            </a:r>
            <a:r>
              <a:rPr lang="en-US" dirty="0" err="1"/>
              <a:t>cat.code</a:t>
            </a:r>
            <a:endParaRPr lang="en-US" dirty="0"/>
          </a:p>
          <a:p>
            <a:endParaRPr lang="en-US" dirty="0"/>
          </a:p>
          <a:p>
            <a:endParaRPr lang="en-US" dirty="0"/>
          </a:p>
        </p:txBody>
      </p:sp>
      <p:pic>
        <p:nvPicPr>
          <p:cNvPr id="4" name="Audio 3">
            <a:hlinkClick r:id="" action="ppaction://media"/>
            <a:extLst>
              <a:ext uri="{FF2B5EF4-FFF2-40B4-BE49-F238E27FC236}">
                <a16:creationId xmlns:a16="http://schemas.microsoft.com/office/drawing/2014/main" id="{71C3DC99-E6E4-244D-AD4C-B8499FBAA64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38387152"/>
      </p:ext>
    </p:extLst>
  </p:cSld>
  <p:clrMapOvr>
    <a:masterClrMapping/>
  </p:clrMapOvr>
  <mc:AlternateContent xmlns:mc="http://schemas.openxmlformats.org/markup-compatibility/2006">
    <mc:Choice xmlns:p14="http://schemas.microsoft.com/office/powerpoint/2010/main" Requires="p14">
      <p:transition spd="slow" p14:dur="2000" advTm="64790"/>
    </mc:Choice>
    <mc:Fallback>
      <p:transition spd="slow" advTm="647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F360-A800-4B9C-805A-F1D5E17D8AF2}"/>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B20EC234-9AFC-4CE6-93A5-E290CEA90F11}"/>
              </a:ext>
            </a:extLst>
          </p:cNvPr>
          <p:cNvSpPr>
            <a:spLocks noGrp="1"/>
          </p:cNvSpPr>
          <p:nvPr>
            <p:ph sz="quarter" idx="13"/>
          </p:nvPr>
        </p:nvSpPr>
        <p:spPr/>
        <p:txBody>
          <a:bodyPr/>
          <a:lstStyle/>
          <a:p>
            <a:r>
              <a:rPr lang="en-US" dirty="0"/>
              <a:t>Replaced missing values with the modes of those attributes</a:t>
            </a:r>
          </a:p>
          <a:p>
            <a:pPr lvl="1"/>
            <a:r>
              <a:rPr lang="en-US" dirty="0"/>
              <a:t>Missing data in employment type with other</a:t>
            </a:r>
          </a:p>
          <a:p>
            <a:pPr lvl="1"/>
            <a:r>
              <a:rPr lang="en-US" dirty="0"/>
              <a:t>Missing data in required-experience with not-applicable</a:t>
            </a:r>
          </a:p>
          <a:p>
            <a:pPr lvl="1"/>
            <a:r>
              <a:rPr lang="en-US" dirty="0"/>
              <a:t>Missing data in required-education with unspecified</a:t>
            </a:r>
          </a:p>
          <a:p>
            <a:r>
              <a:rPr lang="en-US" dirty="0"/>
              <a:t>Dropped missing values in locations</a:t>
            </a:r>
          </a:p>
          <a:p>
            <a:pPr lvl="1"/>
            <a:endParaRPr lang="en-US" dirty="0"/>
          </a:p>
          <a:p>
            <a:pPr lvl="1"/>
            <a:endParaRPr lang="en-US" dirty="0"/>
          </a:p>
        </p:txBody>
      </p:sp>
      <p:pic>
        <p:nvPicPr>
          <p:cNvPr id="4" name="Audio 3">
            <a:hlinkClick r:id="" action="ppaction://media"/>
            <a:extLst>
              <a:ext uri="{FF2B5EF4-FFF2-40B4-BE49-F238E27FC236}">
                <a16:creationId xmlns:a16="http://schemas.microsoft.com/office/drawing/2014/main" id="{CFC9C0F3-0DF6-A040-88FC-EAC44A96D0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65138355"/>
      </p:ext>
    </p:extLst>
  </p:cSld>
  <p:clrMapOvr>
    <a:masterClrMapping/>
  </p:clrMapOvr>
  <mc:AlternateContent xmlns:mc="http://schemas.openxmlformats.org/markup-compatibility/2006">
    <mc:Choice xmlns:p14="http://schemas.microsoft.com/office/powerpoint/2010/main" Requires="p14">
      <p:transition spd="slow" p14:dur="2000" advTm="24548"/>
    </mc:Choice>
    <mc:Fallback>
      <p:transition spd="slow" advTm="245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91D8-86BB-4302-A4B9-DE8A2E662226}"/>
              </a:ext>
            </a:extLst>
          </p:cNvPr>
          <p:cNvSpPr>
            <a:spLocks noGrp="1"/>
          </p:cNvSpPr>
          <p:nvPr>
            <p:ph type="title"/>
          </p:nvPr>
        </p:nvSpPr>
        <p:spPr/>
        <p:txBody>
          <a:bodyPr/>
          <a:lstStyle/>
          <a:p>
            <a:r>
              <a:rPr lang="en-US" dirty="0"/>
              <a:t>Employment-type</a:t>
            </a:r>
          </a:p>
        </p:txBody>
      </p:sp>
      <p:sp>
        <p:nvSpPr>
          <p:cNvPr id="3" name="Content Placeholder 2">
            <a:extLst>
              <a:ext uri="{FF2B5EF4-FFF2-40B4-BE49-F238E27FC236}">
                <a16:creationId xmlns:a16="http://schemas.microsoft.com/office/drawing/2014/main" id="{2330F26D-24A0-45AC-8835-ADDFF22D93E1}"/>
              </a:ext>
            </a:extLst>
          </p:cNvPr>
          <p:cNvSpPr>
            <a:spLocks noGrp="1"/>
          </p:cNvSpPr>
          <p:nvPr>
            <p:ph sz="quarter" idx="13"/>
          </p:nvPr>
        </p:nvSpPr>
        <p:spPr/>
        <p:txBody>
          <a:bodyPr/>
          <a:lstStyle/>
          <a:p>
            <a:r>
              <a:rPr lang="en-US" dirty="0"/>
              <a:t>Employment-type spreads from full-time to temporary</a:t>
            </a:r>
          </a:p>
          <a:p>
            <a:endParaRPr lang="en-US" dirty="0"/>
          </a:p>
        </p:txBody>
      </p:sp>
      <p:pic>
        <p:nvPicPr>
          <p:cNvPr id="7" name="Content Placeholder 6">
            <a:extLst>
              <a:ext uri="{FF2B5EF4-FFF2-40B4-BE49-F238E27FC236}">
                <a16:creationId xmlns:a16="http://schemas.microsoft.com/office/drawing/2014/main" id="{D15D1497-497F-4412-A435-0A98CE057DE7}"/>
              </a:ext>
            </a:extLst>
          </p:cNvPr>
          <p:cNvPicPr>
            <a:picLocks noGrp="1" noChangeAspect="1"/>
          </p:cNvPicPr>
          <p:nvPr>
            <p:ph sz="quarter" idx="14"/>
          </p:nvPr>
        </p:nvPicPr>
        <p:blipFill>
          <a:blip r:embed="rId5"/>
          <a:stretch>
            <a:fillRect/>
          </a:stretch>
        </p:blipFill>
        <p:spPr>
          <a:xfrm>
            <a:off x="6172199" y="2389310"/>
            <a:ext cx="5317435" cy="3424107"/>
          </a:xfrm>
          <a:prstGeom prst="rect">
            <a:avLst/>
          </a:prstGeom>
        </p:spPr>
      </p:pic>
      <p:pic>
        <p:nvPicPr>
          <p:cNvPr id="9" name="Picture 8">
            <a:extLst>
              <a:ext uri="{FF2B5EF4-FFF2-40B4-BE49-F238E27FC236}">
                <a16:creationId xmlns:a16="http://schemas.microsoft.com/office/drawing/2014/main" id="{C84389F2-CB41-421B-B21E-B62DB5D49DB2}"/>
              </a:ext>
            </a:extLst>
          </p:cNvPr>
          <p:cNvPicPr>
            <a:picLocks noChangeAspect="1"/>
          </p:cNvPicPr>
          <p:nvPr/>
        </p:nvPicPr>
        <p:blipFill>
          <a:blip r:embed="rId6"/>
          <a:stretch>
            <a:fillRect/>
          </a:stretch>
        </p:blipFill>
        <p:spPr>
          <a:xfrm>
            <a:off x="1508469" y="3243884"/>
            <a:ext cx="3182801" cy="2569533"/>
          </a:xfrm>
          <a:prstGeom prst="rect">
            <a:avLst/>
          </a:prstGeom>
        </p:spPr>
      </p:pic>
      <p:pic>
        <p:nvPicPr>
          <p:cNvPr id="5" name="Audio 4">
            <a:hlinkClick r:id="" action="ppaction://media"/>
            <a:extLst>
              <a:ext uri="{FF2B5EF4-FFF2-40B4-BE49-F238E27FC236}">
                <a16:creationId xmlns:a16="http://schemas.microsoft.com/office/drawing/2014/main" id="{E76CFEE2-291C-C84D-8727-1A96D8CD188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18409995"/>
      </p:ext>
    </p:extLst>
  </p:cSld>
  <p:clrMapOvr>
    <a:masterClrMapping/>
  </p:clrMapOvr>
  <mc:AlternateContent xmlns:mc="http://schemas.openxmlformats.org/markup-compatibility/2006">
    <mc:Choice xmlns:p14="http://schemas.microsoft.com/office/powerpoint/2010/main" Requires="p14">
      <p:transition spd="slow" p14:dur="2000" advTm="51641"/>
    </mc:Choice>
    <mc:Fallback>
      <p:transition spd="slow" advTm="516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028C-9658-4689-BE2F-F6A90021F243}"/>
              </a:ext>
            </a:extLst>
          </p:cNvPr>
          <p:cNvSpPr>
            <a:spLocks noGrp="1"/>
          </p:cNvSpPr>
          <p:nvPr>
            <p:ph type="title"/>
          </p:nvPr>
        </p:nvSpPr>
        <p:spPr/>
        <p:txBody>
          <a:bodyPr/>
          <a:lstStyle/>
          <a:p>
            <a:r>
              <a:rPr lang="en-US" dirty="0"/>
              <a:t>Required experience</a:t>
            </a:r>
          </a:p>
        </p:txBody>
      </p:sp>
      <p:pic>
        <p:nvPicPr>
          <p:cNvPr id="7" name="Content Placeholder 6">
            <a:extLst>
              <a:ext uri="{FF2B5EF4-FFF2-40B4-BE49-F238E27FC236}">
                <a16:creationId xmlns:a16="http://schemas.microsoft.com/office/drawing/2014/main" id="{C8ABECBE-BC89-44AC-AFD8-808163AC93BA}"/>
              </a:ext>
            </a:extLst>
          </p:cNvPr>
          <p:cNvPicPr>
            <a:picLocks noGrp="1" noChangeAspect="1"/>
          </p:cNvPicPr>
          <p:nvPr>
            <p:ph sz="quarter" idx="13"/>
          </p:nvPr>
        </p:nvPicPr>
        <p:blipFill>
          <a:blip r:embed="rId5"/>
          <a:stretch>
            <a:fillRect/>
          </a:stretch>
        </p:blipFill>
        <p:spPr>
          <a:xfrm>
            <a:off x="2176462" y="2421731"/>
            <a:ext cx="2581275" cy="3314700"/>
          </a:xfrm>
          <a:prstGeom prst="rect">
            <a:avLst/>
          </a:prstGeom>
        </p:spPr>
      </p:pic>
      <p:pic>
        <p:nvPicPr>
          <p:cNvPr id="5" name="Content Placeholder 4">
            <a:extLst>
              <a:ext uri="{FF2B5EF4-FFF2-40B4-BE49-F238E27FC236}">
                <a16:creationId xmlns:a16="http://schemas.microsoft.com/office/drawing/2014/main" id="{987C1412-DFD0-4302-9180-A617CB62F198}"/>
              </a:ext>
            </a:extLst>
          </p:cNvPr>
          <p:cNvPicPr>
            <a:picLocks noGrp="1" noChangeAspect="1"/>
          </p:cNvPicPr>
          <p:nvPr>
            <p:ph sz="quarter" idx="14"/>
          </p:nvPr>
        </p:nvPicPr>
        <p:blipFill>
          <a:blip r:embed="rId6"/>
          <a:stretch>
            <a:fillRect/>
          </a:stretch>
        </p:blipFill>
        <p:spPr>
          <a:xfrm>
            <a:off x="6774336" y="2366963"/>
            <a:ext cx="3901128" cy="3424237"/>
          </a:xfrm>
          <a:prstGeom prst="rect">
            <a:avLst/>
          </a:prstGeom>
        </p:spPr>
      </p:pic>
      <p:pic>
        <p:nvPicPr>
          <p:cNvPr id="4" name="Audio 3">
            <a:hlinkClick r:id="" action="ppaction://media"/>
            <a:extLst>
              <a:ext uri="{FF2B5EF4-FFF2-40B4-BE49-F238E27FC236}">
                <a16:creationId xmlns:a16="http://schemas.microsoft.com/office/drawing/2014/main" id="{F86D936D-5374-3F41-B9D8-6D35069A8E6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5195931"/>
      </p:ext>
    </p:extLst>
  </p:cSld>
  <p:clrMapOvr>
    <a:masterClrMapping/>
  </p:clrMapOvr>
  <mc:AlternateContent xmlns:mc="http://schemas.openxmlformats.org/markup-compatibility/2006">
    <mc:Choice xmlns:p14="http://schemas.microsoft.com/office/powerpoint/2010/main" Requires="p14">
      <p:transition spd="slow" p14:dur="2000" advTm="31764"/>
    </mc:Choice>
    <mc:Fallback>
      <p:transition spd="slow" advTm="31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23FD-67D4-455B-8E16-8582589D6AE4}"/>
              </a:ext>
            </a:extLst>
          </p:cNvPr>
          <p:cNvSpPr>
            <a:spLocks noGrp="1"/>
          </p:cNvSpPr>
          <p:nvPr>
            <p:ph type="title"/>
          </p:nvPr>
        </p:nvSpPr>
        <p:spPr/>
        <p:txBody>
          <a:bodyPr/>
          <a:lstStyle/>
          <a:p>
            <a:r>
              <a:rPr lang="en-US" dirty="0"/>
              <a:t>Required-education</a:t>
            </a:r>
          </a:p>
        </p:txBody>
      </p:sp>
      <p:pic>
        <p:nvPicPr>
          <p:cNvPr id="6" name="Content Placeholder 5">
            <a:extLst>
              <a:ext uri="{FF2B5EF4-FFF2-40B4-BE49-F238E27FC236}">
                <a16:creationId xmlns:a16="http://schemas.microsoft.com/office/drawing/2014/main" id="{E20BCBB8-C652-47A1-B2D4-5D477957E554}"/>
              </a:ext>
            </a:extLst>
          </p:cNvPr>
          <p:cNvPicPr>
            <a:picLocks noGrp="1" noChangeAspect="1"/>
          </p:cNvPicPr>
          <p:nvPr>
            <p:ph sz="quarter" idx="13"/>
          </p:nvPr>
        </p:nvPicPr>
        <p:blipFill>
          <a:blip r:embed="rId5"/>
          <a:stretch>
            <a:fillRect/>
          </a:stretch>
        </p:blipFill>
        <p:spPr>
          <a:xfrm>
            <a:off x="1202635" y="1908313"/>
            <a:ext cx="4224130" cy="4532244"/>
          </a:xfrm>
          <a:prstGeom prst="rect">
            <a:avLst/>
          </a:prstGeom>
        </p:spPr>
      </p:pic>
      <p:pic>
        <p:nvPicPr>
          <p:cNvPr id="5" name="Content Placeholder 4">
            <a:extLst>
              <a:ext uri="{FF2B5EF4-FFF2-40B4-BE49-F238E27FC236}">
                <a16:creationId xmlns:a16="http://schemas.microsoft.com/office/drawing/2014/main" id="{BF6EDF20-EBA1-4D38-9C86-95226BAC035B}"/>
              </a:ext>
            </a:extLst>
          </p:cNvPr>
          <p:cNvPicPr>
            <a:picLocks noGrp="1" noChangeAspect="1"/>
          </p:cNvPicPr>
          <p:nvPr>
            <p:ph sz="quarter" idx="14"/>
          </p:nvPr>
        </p:nvPicPr>
        <p:blipFill>
          <a:blip r:embed="rId6"/>
          <a:stretch>
            <a:fillRect/>
          </a:stretch>
        </p:blipFill>
        <p:spPr>
          <a:xfrm>
            <a:off x="6096000" y="1908313"/>
            <a:ext cx="5443329" cy="4532244"/>
          </a:xfrm>
          <a:prstGeom prst="rect">
            <a:avLst/>
          </a:prstGeom>
        </p:spPr>
      </p:pic>
      <p:pic>
        <p:nvPicPr>
          <p:cNvPr id="4" name="Audio 3">
            <a:hlinkClick r:id="" action="ppaction://media"/>
            <a:extLst>
              <a:ext uri="{FF2B5EF4-FFF2-40B4-BE49-F238E27FC236}">
                <a16:creationId xmlns:a16="http://schemas.microsoft.com/office/drawing/2014/main" id="{F3B1FB7D-DD77-BA40-8F8B-19319D6D5B5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140331604"/>
      </p:ext>
    </p:extLst>
  </p:cSld>
  <p:clrMapOvr>
    <a:masterClrMapping/>
  </p:clrMapOvr>
  <mc:AlternateContent xmlns:mc="http://schemas.openxmlformats.org/markup-compatibility/2006">
    <mc:Choice xmlns:p14="http://schemas.microsoft.com/office/powerpoint/2010/main" Requires="p14">
      <p:transition spd="slow" p14:dur="2000" advTm="39016"/>
    </mc:Choice>
    <mc:Fallback>
      <p:transition spd="slow" advTm="390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790</TotalTime>
  <Words>925</Words>
  <Application>Microsoft Macintosh PowerPoint</Application>
  <PresentationFormat>Widescreen</PresentationFormat>
  <Paragraphs>132</Paragraphs>
  <Slides>14</Slides>
  <Notes>6</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Predictive Analysis of fake job postings in the us</vt:lpstr>
      <vt:lpstr>Attributes of the Dataset</vt:lpstr>
      <vt:lpstr>Preliminary analysis</vt:lpstr>
      <vt:lpstr>Interested attributes</vt:lpstr>
      <vt:lpstr>Data pre-processing</vt:lpstr>
      <vt:lpstr>Missing values</vt:lpstr>
      <vt:lpstr>Employment-type</vt:lpstr>
      <vt:lpstr>Required experience</vt:lpstr>
      <vt:lpstr>Required-education</vt:lpstr>
      <vt:lpstr>Has-company-logo</vt:lpstr>
      <vt:lpstr>Models and metrics</vt:lpstr>
      <vt:lpstr>Model metrics</vt:lpstr>
      <vt:lpstr>Model metrics</vt:lpstr>
      <vt:lpstr>Models and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fake job postings</dc:title>
  <dc:creator>Maha Jayapal</dc:creator>
  <cp:lastModifiedBy>wang yi</cp:lastModifiedBy>
  <cp:revision>29</cp:revision>
  <dcterms:created xsi:type="dcterms:W3CDTF">2021-12-10T22:31:11Z</dcterms:created>
  <dcterms:modified xsi:type="dcterms:W3CDTF">2021-12-13T00:26:03Z</dcterms:modified>
</cp:coreProperties>
</file>