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33" r:id="rId3"/>
    <p:sldId id="319" r:id="rId4"/>
    <p:sldId id="318" r:id="rId5"/>
    <p:sldId id="320" r:id="rId6"/>
    <p:sldId id="269" r:id="rId7"/>
    <p:sldId id="272" r:id="rId8"/>
    <p:sldId id="281" r:id="rId9"/>
    <p:sldId id="303" r:id="rId10"/>
    <p:sldId id="284" r:id="rId11"/>
    <p:sldId id="334" r:id="rId12"/>
    <p:sldId id="316" r:id="rId13"/>
    <p:sldId id="317" r:id="rId14"/>
    <p:sldId id="341" r:id="rId15"/>
    <p:sldId id="336" r:id="rId16"/>
    <p:sldId id="338" r:id="rId17"/>
    <p:sldId id="337" r:id="rId18"/>
    <p:sldId id="310" r:id="rId19"/>
    <p:sldId id="339" r:id="rId20"/>
    <p:sldId id="323" r:id="rId21"/>
    <p:sldId id="324" r:id="rId22"/>
    <p:sldId id="325" r:id="rId23"/>
    <p:sldId id="326" r:id="rId24"/>
    <p:sldId id="327" r:id="rId25"/>
    <p:sldId id="328" r:id="rId26"/>
    <p:sldId id="329" r:id="rId27"/>
    <p:sldId id="331" r:id="rId2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5.66265" units="1/cm"/>
          <inkml:channelProperty channel="Y" name="resolution" value="58.06452" units="1/cm"/>
          <inkml:channelProperty channel="T" name="resolution" value="1" units="1/dev"/>
        </inkml:channelProperties>
      </inkml:inkSource>
      <inkml:timestamp xml:id="ts0" timeString="2019-01-16T05:05:41.015"/>
    </inkml:context>
    <inkml:brush xml:id="br0">
      <inkml:brushProperty name="width" value="0.07938" units="cm"/>
      <inkml:brushProperty name="height" value="0.15875" units="cm"/>
      <inkml:brushProperty name="color" value="#FFFF00"/>
      <inkml:brushProperty name="tip" value="rectangle"/>
      <inkml:brushProperty name="rasterOp" value="maskPen"/>
      <inkml:brushProperty name="fitToCurve" value="1"/>
    </inkml:brush>
  </inkml:definitions>
  <inkml:trace contextRef="#ctx0" brushRef="#br0">1-1 0,'73'0'172,"-25"0"-172,-23 0 15,47 0-15,-23 0 16,-1 0 0,25 0-16,-25 0 0,0 0 15,25 0-15,-49 0 16,0 0-16,0 0 15,49 24 1,-49-24-16,0 0 16,1 0-16,-1 0 15,0 0 1,24 0 0,1 0-1,-1 0 1,25 0-16,-25 0 0,-24 0 15,49 0-15,-49 0 16,49 0-16,-25 0 16,0 24-16,1-24 15,23 0-15,25 0 16,-49 0 0,-23 0-1,-1 0-15,0 0 16,0 0-16,0 0 15,25 0-15,-1 0 32,-24 0-32,25 0 0,-25 0 15,0 0-15,73 0 16,-73 0-16,0 0 16,73 0-16,-49 0 15,1 0 1,23 0-16,1 0 0,-49 0 15,49 0-15,23 0 16,1 0 0,-48 0-16,-25 0 15,48 0-15,-47 0 16,-1 0 0,48 0-16,-48 0 0,1 0 15,23 0-15,0 0 16,1 0-16,-1 0 15,1 0-15,-1 0 16,25 0 0,-1 0-16,1 0 0,-25 0 15,0 0-15,25 0 16,-25 0-16,1 0 16,-25 0-16,24 0 15,25 0 1,-49 0-16,24 0 15,-23 0 1,-1 0-16,0 0 16,0 0-1,25 0-15,-1 0 16,-24 0 0,0 0-16,1 0 0,23 0 15,25 0-15,-1 0 16,1 0-16,-25 0 15,0 0-15,25 0 16,-25 0 0,1 0-16,-1 0 0,-24 0 15,49 0-15,-49 0 16,49 0-16,-49 0 16,48 0-16,1 0 15,24 0-15,-49 0 16,25 0-16,-49 0 15,48 0-15,1 0 16,-49 0-16,73 0 16,-24 0-16,-25 0 15,25 0-15,-25 0 16,-24 0 0,24 0-16,1 0 15,-25 0 1,24 0-1,49 0-15,-73 0 16,1 0 0,47 0-16,-48 0 0,49 0 15,-49 0-15,0 0 16,25 0-16,-1 0 16,-24 0-1,0 0 1,25 0-16,-25 0 15,24 0-15,25 0 0,-25 0 16,1 0 0,-1 0-1,0 0 1,-23 0 0,23 0-16,-24 0 0,0 0 15,49 0-15,-25 0 16,1 0-1,-25 0-15,49 0 16,-25 0 0,-24 0-16,73 0 0,-25 0 15,25 0 1,-48 0-16,-25 0 16,0 0-16,0 0 31,25 0-16,120 0 17,-97 0-32,49 0 15,-24 0-15,24 0 16,-48 0 0,23 0-16,-23 0 0,0 0 15,-1 0 1,-48 0 31,25 0 46,-25 0-77,48 0-16,-47 0 16,-1 0-16,0 0 15,0 0 1,0 0 15,1 0-15,23 0-1,-24 0 1,0 0 0,1 24-1,-1-24 1,0 0 0,0 0 15,0 0 16,1 0 0,23 0-32,-24 0 16</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5.66265" units="1/cm"/>
          <inkml:channelProperty channel="Y" name="resolution" value="58.06452" units="1/cm"/>
          <inkml:channelProperty channel="T" name="resolution" value="1" units="1/dev"/>
        </inkml:channelProperties>
      </inkml:inkSource>
      <inkml:timestamp xml:id="ts0" timeString="2019-01-16T05:05:41.015"/>
    </inkml:context>
    <inkml:brush xml:id="br0">
      <inkml:brushProperty name="width" value="0.07938" units="cm"/>
      <inkml:brushProperty name="height" value="0.15875" units="cm"/>
      <inkml:brushProperty name="color" value="#FFFF00"/>
      <inkml:brushProperty name="tip" value="rectangle"/>
      <inkml:brushProperty name="rasterOp" value="maskPen"/>
      <inkml:brushProperty name="fitToCurve" value="1"/>
    </inkml:brush>
  </inkml:definitions>
  <inkml:trace contextRef="#ctx0" brushRef="#br0">1-1 0,'73'0'172,"-25"0"-172,-23 0 15,47 0-15,-23 0 16,-1 0 0,25 0-16,-25 0 0,0 0 15,25 0-15,-49 0 16,0 0-16,0 0 15,49 24 1,-49-24-16,0 0 16,1 0-16,-1 0 15,0 0 1,24 0 0,1 0-1,-1 0 1,25 0-16,-25 0 0,-24 0 15,49 0-15,-49 0 16,49 0-16,-25 0 16,0 24-16,1-24 15,23 0-15,25 0 16,-49 0 0,-23 0-1,-1 0-15,0 0 16,0 0-16,0 0 15,25 0-15,-1 0 32,-24 0-32,25 0 0,-25 0 15,0 0-15,73 0 16,-73 0-16,0 0 16,73 0-16,-49 0 15,1 0 1,23 0-16,1 0 0,-49 0 15,49 0-15,23 0 16,1 0 0,-48 0-16,-25 0 15,48 0-15,-47 0 16,-1 0 0,48 0-16,-48 0 0,1 0 15,23 0-15,0 0 16,1 0-16,-1 0 15,1 0-15,-1 0 16,25 0 0,-1 0-16,1 0 0,-25 0 15,0 0-15,25 0 16,-25 0-16,1 0 16,-25 0-16,24 0 15,25 0 1,-49 0-16,24 0 15,-23 0 1,-1 0-16,0 0 16,0 0-1,25 0-15,-1 0 16,-24 0 0,0 0-16,1 0 0,23 0 15,25 0-15,-1 0 16,1 0-16,-25 0 15,0 0-15,25 0 16,-25 0 0,1 0-16,-1 0 0,-24 0 15,49 0-15,-49 0 16,49 0-16,-49 0 16,48 0-16,1 0 15,24 0-15,-49 0 16,25 0-16,-49 0 15,48 0-15,1 0 16,-49 0-16,73 0 16,-24 0-16,-25 0 15,25 0-15,-25 0 16,-24 0 0,24 0-16,1 0 15,-25 0 1,24 0-1,49 0-15,-73 0 16,1 0 0,47 0-16,-48 0 0,49 0 15,-49 0-15,0 0 16,25 0-16,-1 0 16,-24 0-1,0 0 1,25 0-16,-25 0 15,24 0-15,25 0 0,-25 0 16,1 0 0,-1 0-1,0 0 1,-23 0 0,23 0-16,-24 0 0,0 0 15,49 0-15,-25 0 16,1 0-1,-25 0-15,49 0 16,-25 0 0,-24 0-16,73 0 0,-25 0 15,25 0 1,-48 0-16,-25 0 16,0 0-16,0 0 31,25 0-16,120 0 17,-97 0-32,49 0 15,-24 0-15,24 0 16,-48 0 0,23 0-16,-23 0 0,0 0 15,-1 0 1,-48 0 31,25 0 46,-25 0-77,48 0-16,-47 0 16,-1 0-16,0 0 15,0 0 1,0 0 15,1 0-15,23 0-1,-24 0 1,0 0 0,1 24-1,-1-24 1,0 0 0,0 0 15,0 0 16,1 0 0,23 0-32,-24 0 16</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5.66265" units="1/cm"/>
          <inkml:channelProperty channel="Y" name="resolution" value="58.06452" units="1/cm"/>
          <inkml:channelProperty channel="T" name="resolution" value="1" units="1/dev"/>
        </inkml:channelProperties>
      </inkml:inkSource>
      <inkml:timestamp xml:id="ts0" timeString="2019-01-16T05:06:23.209"/>
    </inkml:context>
    <inkml:brush xml:id="br0">
      <inkml:brushProperty name="width" value="0.05292" units="cm"/>
      <inkml:brushProperty name="height" value="0.10583" units="cm"/>
      <inkml:brushProperty name="color" value="#FFFF00"/>
      <inkml:brushProperty name="tip" value="rectangle"/>
      <inkml:brushProperty name="rasterOp" value="maskPen"/>
      <inkml:brushProperty name="fitToCurve" value="1"/>
    </inkml:brush>
  </inkml:definitions>
  <inkml:trace contextRef="#ctx0" brushRef="#br0">1185 0 0,'25'48'78,"-25"-24"-78,0 25 15,0-25-15,0 48 16,0 25-16,0-48 16,0-1-16,0 24 15,0-23-15,0-1 16,0-24-16,0 25 16,0-1-16,0-24 15,0 1-15,0-1 16,0 24 109,0 25-110,0-49 1,0 24-16,0-24 16,0 1-16,0-1 15,0 0 1,-25-24 218,-144 0-218,48 24 0,0-24-16,24 0 15,-23 0-15,23 24 16,-24-24-16,0 0 15,48 0-15,1 0 16,48 25-16,-1-25 16,1 0-1,169 24 95,-48 0-110,0-24 15,72 48-15,-24-23 16,-48-1-16,121 24 16,-97-24-16,-25 25 15,-23-25-15,-49 0 16,0 0-1,1-24 1,-25 121 593,0-48-593,0 24-16,0-49 16,0 25-16,0-1 15,0-48-15,0 49 16,0-49-16,0 0 16,0 0-16,0 1 15,0 23 1,0-24-16,0 0 15,0 25-15,0-25 16,24 24-16,-24-23 16,0-1-16,0 48 15,24-23-15,-24-1 16,0-24 0,24 25-16,-24-25 15,0 48-15,0-23 16,24 48-1,-24-49-15,0 0 16,25 25-16,-25-49 16,0 49-16,0-1 15,0-48-15,0 1 16,0 47-16,0-48 16,0 49-16,0-49 15,0 49-15,0-25 16,0 25-16,24-1 15,-24 1-15,0-1 16,0-47-16,0 47 16,0-48-16,0 49 15,0-1-15,0-47 16,0 47-16,0 25 16,0-49-16,0 1 15,0 23-15,0-23 16,0 47-16,0-23 15,0-25-15,0 25 16,0 24-16,0-25 16,0-23-16,0 23 15,0-23-15,0-1 16,0 0-16,0 25 16,0-49-16,-24 49 15,24-49-15,0 0 16,0 49-16,0-49 15,0 0-15,0 24 16,0-23-16,0 47 16,0-48-16,0 1 15,0 23-15,0 25 16,0-1-16,0-24 16,0 1-16,0-1 15,0 25-15,0-49 16,-25 49-16,25 23 15,0-47-15,0-25 16,-24 48-16,24 1 16,0 24-16,0-73 15,-24 24-15,24 25 16,0-49-16,0 49 16,0-25-16,0 0 15,0 1 1,0-1-1,0 1 1,0-25-16,0 24 16,0-24-16,0 49 15,0-25-15,0-23 16,0 23 0,0-24-16,0 0 15,0 0-15,0 25 16,0 48-16,0-73 15,0 48-15,0-47 16,0 23-16,0 0 16,0 1-1,0-25-15,0 24 16,-24 25-16,24-25 16,0-24-1,0 1-15,0 23 16,0-24-16,0 25 15,0 23-15,0-23 16,0-25 0,0 0-16,0 48 15,-24-47-15,24 23 16,0 25-16,0-49 16,0 24-16,0 1 15,0-1-15,0 0 16,-25 25-1,25-49-15,0 0 16,0 0-16,0 25 16,0-25-16,0 0 15,-24 49-15,24-49 16,0 0 0,0 0-1,0 1 1,0 23-16,0-24 15,0 0 1,-24 1 0,24 23-1,0 0 1,0 1 0,0-25-1,0 0-15,0 0 16,0 0-1,0 1 1,0 47-16,0-48 16,-24 49-1,24-49 1,0 0-16,0 1 16,0-1-1,0 24 1,-24-24-16,24 0 15,0 25-15,0-25 16,0 0-16,-25 25 16,25-25-16,0 0 15,0 24-15,-24 25 16,24 0-16,0-25 16,0 0-16,-24 25 15,24-49-15,0 0 16,0 0 31,0 1-32,0-1 32,0 24-31,0 1 31,0-25-32,0 0 1,-24 24 0,24-23-1,0 23 1,0-24-1,0 0 1,0 25 31,0-1 0,0-24-16,0-48 141,-24-49-110,0 49-46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5.66265" units="1/cm"/>
          <inkml:channelProperty channel="Y" name="resolution" value="58.06452" units="1/cm"/>
          <inkml:channelProperty channel="T" name="resolution" value="1" units="1/dev"/>
        </inkml:channelProperties>
      </inkml:inkSource>
      <inkml:timestamp xml:id="ts0" timeString="2019-01-16T05:05:41.015"/>
    </inkml:context>
    <inkml:brush xml:id="br0">
      <inkml:brushProperty name="width" value="0.07938" units="cm"/>
      <inkml:brushProperty name="height" value="0.15875" units="cm"/>
      <inkml:brushProperty name="color" value="#FFFF00"/>
      <inkml:brushProperty name="tip" value="rectangle"/>
      <inkml:brushProperty name="rasterOp" value="maskPen"/>
      <inkml:brushProperty name="fitToCurve" value="1"/>
    </inkml:brush>
  </inkml:definitions>
  <inkml:trace contextRef="#ctx0" brushRef="#br0">1-1 0,'73'0'172,"-25"0"-172,-23 0 15,47 0-15,-23 0 16,-1 0 0,25 0-16,-25 0 0,0 0 15,25 0-15,-49 0 16,0 0-16,0 0 15,49 24 1,-49-24-16,0 0 16,1 0-16,-1 0 15,0 0 1,24 0 0,1 0-1,-1 0 1,25 0-16,-25 0 0,-24 0 15,49 0-15,-49 0 16,49 0-16,-25 0 16,0 24-16,1-24 15,23 0-15,25 0 16,-49 0 0,-23 0-1,-1 0-15,0 0 16,0 0-16,0 0 15,25 0-15,-1 0 32,-24 0-32,25 0 0,-25 0 15,0 0-15,73 0 16,-73 0-16,0 0 16,73 0-16,-49 0 15,1 0 1,23 0-16,1 0 0,-49 0 15,49 0-15,23 0 16,1 0 0,-48 0-16,-25 0 15,48 0-15,-47 0 16,-1 0 0,48 0-16,-48 0 0,1 0 15,23 0-15,0 0 16,1 0-16,-1 0 15,1 0-15,-1 0 16,25 0 0,-1 0-16,1 0 0,-25 0 15,0 0-15,25 0 16,-25 0-16,1 0 16,-25 0-16,24 0 15,25 0 1,-49 0-16,24 0 15,-23 0 1,-1 0-16,0 0 16,0 0-1,25 0-15,-1 0 16,-24 0 0,0 0-16,1 0 0,23 0 15,25 0-15,-1 0 16,1 0-16,-25 0 15,0 0-15,25 0 16,-25 0 0,1 0-16,-1 0 0,-24 0 15,49 0-15,-49 0 16,49 0-16,-49 0 16,48 0-16,1 0 15,24 0-15,-49 0 16,25 0-16,-49 0 15,48 0-15,1 0 16,-49 0-16,73 0 16,-24 0-16,-25 0 15,25 0-15,-25 0 16,-24 0 0,24 0-16,1 0 15,-25 0 1,24 0-1,49 0-15,-73 0 16,1 0 0,47 0-16,-48 0 0,49 0 15,-49 0-15,0 0 16,25 0-16,-1 0 16,-24 0-1,0 0 1,25 0-16,-25 0 15,24 0-15,25 0 0,-25 0 16,1 0 0,-1 0-1,0 0 1,-23 0 0,23 0-16,-24 0 0,0 0 15,49 0-15,-25 0 16,1 0-1,-25 0-15,49 0 16,-25 0 0,-24 0-16,73 0 0,-25 0 15,25 0 1,-48 0-16,-25 0 16,0 0-16,0 0 31,25 0-16,120 0 17,-97 0-32,49 0 15,-24 0-15,24 0 16,-48 0 0,23 0-16,-23 0 0,0 0 15,-1 0 1,-48 0 31,25 0 46,-25 0-77,48 0-16,-47 0 16,-1 0-16,0 0 15,0 0 1,0 0 15,1 0-15,23 0-1,-24 0 1,0 0 0,1 24-1,-1-24 1,0 0 0,0 0 15,0 0 16,1 0 0,23 0-32,-24 0 16</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5.66265" units="1/cm"/>
          <inkml:channelProperty channel="Y" name="resolution" value="58.06452" units="1/cm"/>
          <inkml:channelProperty channel="T" name="resolution" value="1" units="1/dev"/>
        </inkml:channelProperties>
      </inkml:inkSource>
      <inkml:timestamp xml:id="ts0" timeString="2019-01-16T05:06:38.331"/>
    </inkml:context>
    <inkml:brush xml:id="br0">
      <inkml:brushProperty name="width" value="0.05292" units="cm"/>
      <inkml:brushProperty name="height" value="0.10583" units="cm"/>
      <inkml:brushProperty name="color" value="#FFFF00"/>
      <inkml:brushProperty name="tip" value="rectangle"/>
      <inkml:brushProperty name="rasterOp" value="maskPen"/>
      <inkml:brushProperty name="fitToCurve" value="1"/>
    </inkml:brush>
  </inkml:definitions>
  <inkml:trace contextRef="#ctx0" brushRef="#br0">895 0 0,'24'0'78,"0"48"-31,-24 25-32,0-49 1,0 24-16,0-24 15,0 1-15,0-1 16,0 0-16,0 24 16,0-23-1,0 23-15,0-24 0,0 0 16,0 25 0,0-1-1,0-24 1,0 25 15,0-1-15,0-24-1,0 25-15,0-25 16,0 0 0,0 24-16,0-23 31,0-1-16,0 0 17,0 0-17,0 0 220,-96-24-220,23 24-15,25 1 16,-49-25-16,24 24 16,1-24-16,-1 24 15,1-24-15,-1 0 16,25 0 390,-25 24-406,25-24 16,24 0-1,-1 0-15,1 0 16,0 0 0,48 24 202,25 1-202,-1-1-16,-24-24 16,25 0-16,-25 0 15,48 24-15,25-24 16,-73 24-16,25 0 15,-1-24-15,-24 25 16,0-25 0,1 0 15,-1 0-15,0 24 30,0-24-30,25 24 0,23-24-1,-48 24-15,0-24 16,1 0-16,-1 0 16,0 24 390,0-24-375,-24 25-15,24-1 15,-24 72 438,0-71-469,0 23 15,0 0-15,0 1 16,0-25-16,0 49 16,0-49-16,0 0 15,0 0-15,0 0 16,0 1-1,0-1 1,0 0 0,0 0-1,0 24 17,0-23-32,0 23 15,0 0-15,0 49 16,0-48-1,0-25 1,0 0-16,0 0 16,0 0-1,25 25 1,-25-25-16,0 0 16,0 24-16,0-23 15,0 23 1,0-24-16,0 0 15,0 1-15,24 23 16,-24-24-16,0 0 16,0 1-16,0 71 15,0-47-15,0-1 16,0 49-16,0-25 16,0 1-16,0 0 15,24-49 1,-24 24-16,0-24 15,0 1-15,0 23 16,0 0-16,0 1 16,0 23-16,0-48 15,0 25-15,0 23 16,0-47-16,0 47 16,0-48-16,0 25 15,0-1-15,0 0 31,0-23-31,0-1 16,0 24-16,0-24 16,0 25-16,0-25 15,0 49-15,24-25 16,-24 0-16,0 1 16,0-25-16,0 24 15,0 1-15,0-25 16,0 0-16,0 24 15,0 1 1,0-25-16,0 0 16,0 0-16,0 1 15,0 23 1,0 49-16,0-73 16,0 0-16,0 49 15,0-49-15,0 48 16,0-47-16,0 47 15,0-48-15,0 1 16,0 47-16,0 25 16,0-25-16,0-47 15,0 47-15,0-23 16,0 47-16,0-23 16,0-49-16,0 49 15,0-49-15,0 24 16,0 1-16,0-1 15,0-24 1,0 49-16,0-25 16,0 1-1,0-25-15,0 24 16,0 1 0,0-25-1,0 72-15,0-71 16,0-1-16,0 0 15,0 0-15,0 25 16,0 23-16,0-48 16,0 25-16,0-25 15,0 0-15,0 49 16,0-49-16,0 48 16,0-23-16,24 23 15,-24-47 1,0 23-16,0-24 15,0 0-15,0 25 16,0-25-16,0 0 16,0 0-16,0 1 15,0 23-15,0-24 16,0 0-16,0 25 16,0-1-1,0 0-15,0 49 16,0-48-1,0-25 1,0 0-16,0 24 16,0-23-16,0-1 15,0 0-15,0 48 16,0-23-16,0-1 16,0-24-1,0 1-15,0 23 16,0 0-1,0 1 1,0-25-16,0 0 16,0 0-16,0 25 15,0-25-15,0 0 16,0 24-16,0 1 16,0-25-1,0 0-15,0 25 16,-24-1-16,24 0 15,0-23 1,0-1-16,0 24 16,0 1-1,0-25-15,0 24 16,0-24-16,0 0 16,-24 73-16,24-73 15,0 1-15,0 47 16,0-23-16,0-1 15,0-24 1,0 49-16,0-25 16,0 0-1,-24-23-15,24-1 16,0 24-16,0 1 31,0-25-31,0 0 16,0 0-16,0 0 15,0 1 1,0 23 0,0-24-16,0 0 15,0 25 1,0-25-16,0 24 16,0 1-1,0-25 1,0 24-1,0-24 1,0 25 0,0-1-1,0-24-15,0 1 16,0-1-16,0 0 16,0 0-1,0 0 1,0 25 15,0-1-15,0-24-16,0 0 15,0 1 1,0-1 15,0 24 0,0-24-15,0 1 0,0-1 15,0 24-15,0 1 15,0-25 0,0 24-31,0-24 16,0 1-1,0-1 1,0 48 15,0-48-15,24 25-16,-24-1 15,0-24-15,0 1 16,0 23-16,0 0 47,0-23-31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705CB-30E4-44C3-9DAD-ECE3D6C2F428}" type="datetimeFigureOut">
              <a:rPr lang="ko-KR" altLang="en-US" smtClean="0"/>
              <a:t>2019-01-17</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DA8D6-4B28-49B1-BFAB-D1D354049B9F}" type="slidenum">
              <a:rPr lang="ko-KR" altLang="en-US" smtClean="0"/>
              <a:t>‹#›</a:t>
            </a:fld>
            <a:endParaRPr lang="ko-KR" altLang="en-US"/>
          </a:p>
        </p:txBody>
      </p:sp>
    </p:spTree>
    <p:extLst>
      <p:ext uri="{BB962C8B-B14F-4D97-AF65-F5344CB8AC3E}">
        <p14:creationId xmlns:p14="http://schemas.microsoft.com/office/powerpoint/2010/main" val="30367468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0" i="0" kern="1200" dirty="0" smtClean="0">
                <a:solidFill>
                  <a:schemeClr val="tx1"/>
                </a:solidFill>
                <a:effectLst/>
                <a:latin typeface="+mn-lt"/>
                <a:ea typeface="+mn-ea"/>
                <a:cs typeface="+mn-cs"/>
              </a:rPr>
              <a:t>There is one last detail we need to be careful about. If you look at figure 7, you can see that we can't use the intersection distance to the bounding volumes to decide for certain which ones of these volumes contain the visible object. Even though the distance to the bounding volume of B </a:t>
            </a:r>
            <a:r>
              <a:rPr lang="en-US" altLang="ko-KR" sz="1200" b="0" i="0" u="none" strike="noStrike" kern="1200" dirty="0" err="1" smtClean="0">
                <a:solidFill>
                  <a:schemeClr val="tx1"/>
                </a:solidFill>
                <a:effectLst/>
                <a:latin typeface="+mn-lt"/>
                <a:ea typeface="+mn-ea"/>
                <a:cs typeface="+mn-cs"/>
              </a:rPr>
              <a:t>tVBtVB</a:t>
            </a:r>
            <a:r>
              <a:rPr lang="en-US" altLang="ko-KR" sz="1200" b="0" i="0" kern="1200" dirty="0" smtClean="0">
                <a:solidFill>
                  <a:schemeClr val="tx1"/>
                </a:solidFill>
                <a:effectLst/>
                <a:latin typeface="+mn-lt"/>
                <a:ea typeface="+mn-ea"/>
                <a:cs typeface="+mn-cs"/>
              </a:rPr>
              <a:t> is lower than the distance to the bounding volume of C </a:t>
            </a:r>
            <a:r>
              <a:rPr lang="en-US" altLang="ko-KR" sz="1200" b="0" i="0" u="none" strike="noStrike" kern="1200" dirty="0" err="1" smtClean="0">
                <a:solidFill>
                  <a:schemeClr val="tx1"/>
                </a:solidFill>
                <a:effectLst/>
                <a:latin typeface="+mn-lt"/>
                <a:ea typeface="+mn-ea"/>
                <a:cs typeface="+mn-cs"/>
              </a:rPr>
              <a:t>tVCtVC</a:t>
            </a:r>
            <a:r>
              <a:rPr lang="en-US" altLang="ko-KR" sz="1200" b="0" i="0" kern="1200" dirty="0" smtClean="0">
                <a:solidFill>
                  <a:schemeClr val="tx1"/>
                </a:solidFill>
                <a:effectLst/>
                <a:latin typeface="+mn-lt"/>
                <a:ea typeface="+mn-ea"/>
                <a:cs typeface="+mn-cs"/>
              </a:rPr>
              <a:t>, the object that the ray will intersect is C and not B. We only know for certain that we can stop the traversal of the hierarchy when the distance to the intersected object, is lower than the intersection distance to the bounding volume of the next node in the list. As illustrated in figure 7, the nodes in the priority list should be in the following order VB, VC, VA (because </a:t>
            </a:r>
            <a:r>
              <a:rPr lang="en-US" altLang="ko-KR" sz="1200" b="0" i="0" u="none" strike="noStrike" kern="1200" dirty="0" err="1" smtClean="0">
                <a:solidFill>
                  <a:schemeClr val="tx1"/>
                </a:solidFill>
                <a:effectLst/>
                <a:latin typeface="+mn-lt"/>
                <a:ea typeface="+mn-ea"/>
                <a:cs typeface="+mn-cs"/>
              </a:rPr>
              <a:t>tVBtVB</a:t>
            </a:r>
            <a:r>
              <a:rPr lang="en-US" altLang="ko-KR" sz="1200" b="0" i="0" kern="1200" dirty="0" smtClean="0">
                <a:solidFill>
                  <a:schemeClr val="tx1"/>
                </a:solidFill>
                <a:effectLst/>
                <a:latin typeface="+mn-lt"/>
                <a:ea typeface="+mn-ea"/>
                <a:cs typeface="+mn-cs"/>
              </a:rPr>
              <a:t>&lt; </a:t>
            </a:r>
            <a:r>
              <a:rPr lang="en-US" altLang="ko-KR" sz="1200" b="0" i="0" u="none" strike="noStrike" kern="1200" dirty="0" err="1" smtClean="0">
                <a:solidFill>
                  <a:schemeClr val="tx1"/>
                </a:solidFill>
                <a:effectLst/>
                <a:latin typeface="+mn-lt"/>
                <a:ea typeface="+mn-ea"/>
                <a:cs typeface="+mn-cs"/>
              </a:rPr>
              <a:t>tVCtVC</a:t>
            </a:r>
            <a:r>
              <a:rPr lang="en-US" altLang="ko-KR" sz="1200" b="0" i="0" kern="1200" dirty="0" smtClean="0">
                <a:solidFill>
                  <a:schemeClr val="tx1"/>
                </a:solidFill>
                <a:effectLst/>
                <a:latin typeface="+mn-lt"/>
                <a:ea typeface="+mn-ea"/>
                <a:cs typeface="+mn-cs"/>
              </a:rPr>
              <a:t> &lt; </a:t>
            </a:r>
            <a:r>
              <a:rPr lang="en-US" altLang="ko-KR" sz="1200" b="0" i="0" u="none" strike="noStrike" kern="1200" dirty="0" err="1" smtClean="0">
                <a:solidFill>
                  <a:schemeClr val="tx1"/>
                </a:solidFill>
                <a:effectLst/>
                <a:latin typeface="+mn-lt"/>
                <a:ea typeface="+mn-ea"/>
                <a:cs typeface="+mn-cs"/>
              </a:rPr>
              <a:t>tVAtVA</a:t>
            </a:r>
            <a:r>
              <a:rPr lang="en-US" altLang="ko-KR" sz="1200" b="0" i="0" kern="1200" dirty="0" smtClean="0">
                <a:solidFill>
                  <a:schemeClr val="tx1"/>
                </a:solidFill>
                <a:effectLst/>
                <a:latin typeface="+mn-lt"/>
                <a:ea typeface="+mn-ea"/>
                <a:cs typeface="+mn-cs"/>
              </a:rPr>
              <a:t>). When we intersect the object contained by VB (the bounding volume for B) we find the intersection distance </a:t>
            </a:r>
            <a:r>
              <a:rPr lang="en-US" altLang="ko-KR" sz="1200" b="0" i="0" u="none" strike="noStrike" kern="1200" dirty="0" err="1" smtClean="0">
                <a:solidFill>
                  <a:schemeClr val="tx1"/>
                </a:solidFill>
                <a:effectLst/>
                <a:latin typeface="+mn-lt"/>
                <a:ea typeface="+mn-ea"/>
                <a:cs typeface="+mn-cs"/>
              </a:rPr>
              <a:t>tBtB</a:t>
            </a:r>
            <a:r>
              <a:rPr lang="en-US" altLang="ko-KR" sz="1200" b="0" i="0" kern="1200" dirty="0" smtClean="0">
                <a:solidFill>
                  <a:schemeClr val="tx1"/>
                </a:solidFill>
                <a:effectLst/>
                <a:latin typeface="+mn-lt"/>
                <a:ea typeface="+mn-ea"/>
                <a:cs typeface="+mn-cs"/>
              </a:rPr>
              <a:t> for the object B. However </a:t>
            </a:r>
            <a:r>
              <a:rPr lang="en-US" altLang="ko-KR" sz="1200" b="0" i="0" u="none" strike="noStrike" kern="1200" dirty="0" err="1" smtClean="0">
                <a:solidFill>
                  <a:schemeClr val="tx1"/>
                </a:solidFill>
                <a:effectLst/>
                <a:latin typeface="+mn-lt"/>
                <a:ea typeface="+mn-ea"/>
                <a:cs typeface="+mn-cs"/>
              </a:rPr>
              <a:t>tBtB</a:t>
            </a:r>
            <a:r>
              <a:rPr lang="en-US" altLang="ko-KR" sz="1200" b="0" i="0" kern="1200" dirty="0" smtClean="0">
                <a:solidFill>
                  <a:schemeClr val="tx1"/>
                </a:solidFill>
                <a:effectLst/>
                <a:latin typeface="+mn-lt"/>
                <a:ea typeface="+mn-ea"/>
                <a:cs typeface="+mn-cs"/>
              </a:rPr>
              <a:t> is not smaller than </a:t>
            </a:r>
            <a:r>
              <a:rPr lang="en-US" altLang="ko-KR" sz="1200" b="0" i="0" u="none" strike="noStrike" kern="1200" dirty="0" err="1" smtClean="0">
                <a:solidFill>
                  <a:schemeClr val="tx1"/>
                </a:solidFill>
                <a:effectLst/>
                <a:latin typeface="+mn-lt"/>
                <a:ea typeface="+mn-ea"/>
                <a:cs typeface="+mn-cs"/>
              </a:rPr>
              <a:t>tVCtVC</a:t>
            </a:r>
            <a:r>
              <a:rPr lang="en-US" altLang="ko-KR" sz="1200" b="0" i="0" kern="1200" dirty="0" err="1" smtClean="0">
                <a:solidFill>
                  <a:schemeClr val="tx1"/>
                </a:solidFill>
                <a:effectLst/>
                <a:latin typeface="+mn-lt"/>
                <a:ea typeface="+mn-ea"/>
                <a:cs typeface="+mn-cs"/>
              </a:rPr>
              <a:t>therefore</a:t>
            </a:r>
            <a:r>
              <a:rPr lang="en-US" altLang="ko-KR" sz="1200" b="0" i="0" kern="1200" dirty="0" smtClean="0">
                <a:solidFill>
                  <a:schemeClr val="tx1"/>
                </a:solidFill>
                <a:effectLst/>
                <a:latin typeface="+mn-lt"/>
                <a:ea typeface="+mn-ea"/>
                <a:cs typeface="+mn-cs"/>
              </a:rPr>
              <a:t> we also have to test for the intersection with the object C and we find that </a:t>
            </a:r>
            <a:r>
              <a:rPr lang="en-US" altLang="ko-KR" sz="1200" b="0" i="0" u="none" strike="noStrike" kern="1200" dirty="0" err="1" smtClean="0">
                <a:solidFill>
                  <a:schemeClr val="tx1"/>
                </a:solidFill>
                <a:effectLst/>
                <a:latin typeface="+mn-lt"/>
                <a:ea typeface="+mn-ea"/>
                <a:cs typeface="+mn-cs"/>
              </a:rPr>
              <a:t>tCtC</a:t>
            </a:r>
            <a:r>
              <a:rPr lang="en-US" altLang="ko-KR" sz="1200" b="0" i="0" kern="1200" dirty="0" smtClean="0">
                <a:solidFill>
                  <a:schemeClr val="tx1"/>
                </a:solidFill>
                <a:effectLst/>
                <a:latin typeface="+mn-lt"/>
                <a:ea typeface="+mn-ea"/>
                <a:cs typeface="+mn-cs"/>
              </a:rPr>
              <a:t> is lower than </a:t>
            </a:r>
            <a:r>
              <a:rPr lang="en-US" altLang="ko-KR" sz="1200" b="0" i="0" u="none" strike="noStrike" kern="1200" dirty="0" err="1" smtClean="0">
                <a:solidFill>
                  <a:schemeClr val="tx1"/>
                </a:solidFill>
                <a:effectLst/>
                <a:latin typeface="+mn-lt"/>
                <a:ea typeface="+mn-ea"/>
                <a:cs typeface="+mn-cs"/>
              </a:rPr>
              <a:t>tBtB</a:t>
            </a:r>
            <a:r>
              <a:rPr lang="en-US" altLang="ko-KR" sz="1200" b="0" i="0" kern="1200" dirty="0" smtClean="0">
                <a:solidFill>
                  <a:schemeClr val="tx1"/>
                </a:solidFill>
                <a:effectLst/>
                <a:latin typeface="+mn-lt"/>
                <a:ea typeface="+mn-ea"/>
                <a:cs typeface="+mn-cs"/>
              </a:rPr>
              <a:t> therefore C becomes the potential intersected object instead of B. But because </a:t>
            </a:r>
            <a:r>
              <a:rPr lang="en-US" altLang="ko-KR" sz="1200" b="0" i="0" u="none" strike="noStrike" kern="1200" dirty="0" err="1" smtClean="0">
                <a:solidFill>
                  <a:schemeClr val="tx1"/>
                </a:solidFill>
                <a:effectLst/>
                <a:latin typeface="+mn-lt"/>
                <a:ea typeface="+mn-ea"/>
                <a:cs typeface="+mn-cs"/>
              </a:rPr>
              <a:t>tCtC</a:t>
            </a:r>
            <a:r>
              <a:rPr lang="en-US" altLang="ko-KR" sz="1200" b="0" i="0" kern="1200" dirty="0" smtClean="0">
                <a:solidFill>
                  <a:schemeClr val="tx1"/>
                </a:solidFill>
                <a:effectLst/>
                <a:latin typeface="+mn-lt"/>
                <a:ea typeface="+mn-ea"/>
                <a:cs typeface="+mn-cs"/>
              </a:rPr>
              <a:t> is lower than </a:t>
            </a:r>
            <a:r>
              <a:rPr lang="en-US" altLang="ko-KR" sz="1200" b="0" i="0" u="none" strike="noStrike" kern="1200" dirty="0" err="1" smtClean="0">
                <a:solidFill>
                  <a:schemeClr val="tx1"/>
                </a:solidFill>
                <a:effectLst/>
                <a:latin typeface="+mn-lt"/>
                <a:ea typeface="+mn-ea"/>
                <a:cs typeface="+mn-cs"/>
              </a:rPr>
              <a:t>tVAtVA</a:t>
            </a:r>
            <a:r>
              <a:rPr lang="en-US" altLang="ko-KR" sz="1200" b="0" i="0" kern="1200" dirty="0" smtClean="0">
                <a:solidFill>
                  <a:schemeClr val="tx1"/>
                </a:solidFill>
                <a:effectLst/>
                <a:latin typeface="+mn-lt"/>
                <a:ea typeface="+mn-ea"/>
                <a:cs typeface="+mn-cs"/>
              </a:rPr>
              <a:t> we don't need to test for an intersection with A nor do we need to test for an intersection with any of the nodes which might be in the list after VA. We can therefore stop the hierarchal traversal and return B as the visible object.</a:t>
            </a:r>
            <a:endParaRPr lang="ko-KR" altLang="en-US" dirty="0"/>
          </a:p>
        </p:txBody>
      </p:sp>
      <p:sp>
        <p:nvSpPr>
          <p:cNvPr id="4" name="Slide Number Placeholder 3"/>
          <p:cNvSpPr>
            <a:spLocks noGrp="1"/>
          </p:cNvSpPr>
          <p:nvPr>
            <p:ph type="sldNum" sz="quarter" idx="10"/>
          </p:nvPr>
        </p:nvSpPr>
        <p:spPr/>
        <p:txBody>
          <a:bodyPr/>
          <a:lstStyle/>
          <a:p>
            <a:fld id="{E25DA8D6-4B28-49B1-BFAB-D1D354049B9F}" type="slidenum">
              <a:rPr lang="ko-KR" altLang="en-US" smtClean="0"/>
              <a:t>13</a:t>
            </a:fld>
            <a:endParaRPr lang="ko-KR" altLang="en-US"/>
          </a:p>
        </p:txBody>
      </p:sp>
    </p:spTree>
    <p:extLst>
      <p:ext uri="{BB962C8B-B14F-4D97-AF65-F5344CB8AC3E}">
        <p14:creationId xmlns:p14="http://schemas.microsoft.com/office/powerpoint/2010/main" val="329599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E25DA8D6-4B28-49B1-BFAB-D1D354049B9F}" type="slidenum">
              <a:rPr lang="ko-KR" altLang="en-US" smtClean="0"/>
              <a:t>15</a:t>
            </a:fld>
            <a:endParaRPr lang="ko-KR" altLang="en-US"/>
          </a:p>
        </p:txBody>
      </p:sp>
    </p:spTree>
    <p:extLst>
      <p:ext uri="{BB962C8B-B14F-4D97-AF65-F5344CB8AC3E}">
        <p14:creationId xmlns:p14="http://schemas.microsoft.com/office/powerpoint/2010/main" val="344097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E25DA8D6-4B28-49B1-BFAB-D1D354049B9F}" type="slidenum">
              <a:rPr lang="ko-KR" altLang="en-US" smtClean="0"/>
              <a:t>16</a:t>
            </a:fld>
            <a:endParaRPr lang="ko-KR" altLang="en-US"/>
          </a:p>
        </p:txBody>
      </p:sp>
    </p:spTree>
    <p:extLst>
      <p:ext uri="{BB962C8B-B14F-4D97-AF65-F5344CB8AC3E}">
        <p14:creationId xmlns:p14="http://schemas.microsoft.com/office/powerpoint/2010/main" val="151413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3486654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87222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411462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356801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Edit Master text styles</a:t>
            </a:r>
          </a:p>
        </p:txBody>
      </p:sp>
      <p:sp>
        <p:nvSpPr>
          <p:cNvPr id="4" name="Date Placeholder 3"/>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11070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25877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91464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44328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325376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16593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E81E8581-2646-41F2-9655-E0798B5E90E9}" type="datetimeFigureOut">
              <a:rPr lang="ko-KR" altLang="en-US" smtClean="0"/>
              <a:t>2019-01-16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179975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E8581-2646-41F2-9655-E0798B5E90E9}" type="datetimeFigureOut">
              <a:rPr lang="ko-KR" altLang="en-US" smtClean="0"/>
              <a:t>2019-01-16</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9864C-1778-46B8-9CE0-C0808C25DB9D}" type="slidenum">
              <a:rPr lang="ko-KR" altLang="en-US" smtClean="0"/>
              <a:t>‹#›</a:t>
            </a:fld>
            <a:endParaRPr lang="ko-KR" altLang="en-US"/>
          </a:p>
        </p:txBody>
      </p:sp>
    </p:spTree>
    <p:extLst>
      <p:ext uri="{BB962C8B-B14F-4D97-AF65-F5344CB8AC3E}">
        <p14:creationId xmlns:p14="http://schemas.microsoft.com/office/powerpoint/2010/main" val="1344642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kesen.realtimerender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38.emf"/><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7.png"/><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40.emf"/><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39.png"/><Relationship Id="rId4" Type="http://schemas.openxmlformats.org/officeDocument/2006/relationships/image" Target="../media/image36.emf"/></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5.bin"/><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9.wmf"/><Relationship Id="rId4" Type="http://schemas.openxmlformats.org/officeDocument/2006/relationships/image" Target="../media/image11.png"/><Relationship Id="rId9"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ko-KR" altLang="en-US" dirty="0" smtClean="0"/>
              <a:t>인턴십에서 배운 것</a:t>
            </a:r>
            <a:endParaRPr lang="ko-KR" altLang="en-US" dirty="0"/>
          </a:p>
        </p:txBody>
      </p:sp>
      <p:sp>
        <p:nvSpPr>
          <p:cNvPr id="3" name="Subtitle 2"/>
          <p:cNvSpPr>
            <a:spLocks noGrp="1"/>
          </p:cNvSpPr>
          <p:nvPr>
            <p:ph type="subTitle" idx="1"/>
          </p:nvPr>
        </p:nvSpPr>
        <p:spPr/>
        <p:txBody>
          <a:bodyPr anchor="ctr"/>
          <a:lstStyle/>
          <a:p>
            <a:r>
              <a:rPr lang="en-US" altLang="ko-KR" dirty="0" smtClean="0"/>
              <a:t>2019 01 02 ~ 2019 01 18</a:t>
            </a:r>
            <a:endParaRPr lang="ko-KR" altLang="en-US" dirty="0"/>
          </a:p>
        </p:txBody>
      </p:sp>
    </p:spTree>
    <p:extLst>
      <p:ext uri="{BB962C8B-B14F-4D97-AF65-F5344CB8AC3E}">
        <p14:creationId xmlns:p14="http://schemas.microsoft.com/office/powerpoint/2010/main" val="3649033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Normal vector, Bunny.obj </a:t>
            </a:r>
            <a:r>
              <a:rPr lang="en-US" altLang="ko-KR" dirty="0" smtClean="0"/>
              <a:t>rendering</a:t>
            </a:r>
            <a:endParaRPr lang="ko-KR" altLang="en-US" dirty="0"/>
          </a:p>
        </p:txBody>
      </p:sp>
      <p:pic>
        <p:nvPicPr>
          <p:cNvPr id="7" name="Picture 6"/>
          <p:cNvPicPr>
            <a:picLocks noChangeAspect="1"/>
          </p:cNvPicPr>
          <p:nvPr/>
        </p:nvPicPr>
        <p:blipFill>
          <a:blip r:embed="rId2"/>
          <a:stretch>
            <a:fillRect/>
          </a:stretch>
        </p:blipFill>
        <p:spPr>
          <a:xfrm>
            <a:off x="5526425" y="1986780"/>
            <a:ext cx="6047267" cy="3717335"/>
          </a:xfrm>
          <a:prstGeom prst="rect">
            <a:avLst/>
          </a:prstGeom>
        </p:spPr>
      </p:pic>
      <p:pic>
        <p:nvPicPr>
          <p:cNvPr id="10" name="Picture 9"/>
          <p:cNvPicPr>
            <a:picLocks noChangeAspect="1"/>
          </p:cNvPicPr>
          <p:nvPr/>
        </p:nvPicPr>
        <p:blipFill>
          <a:blip r:embed="rId3"/>
          <a:stretch>
            <a:fillRect/>
          </a:stretch>
        </p:blipFill>
        <p:spPr>
          <a:xfrm>
            <a:off x="526795" y="1986779"/>
            <a:ext cx="4844017" cy="3717335"/>
          </a:xfrm>
          <a:prstGeom prst="rect">
            <a:avLst/>
          </a:prstGeom>
        </p:spPr>
      </p:pic>
    </p:spTree>
    <p:extLst>
      <p:ext uri="{BB962C8B-B14F-4D97-AF65-F5344CB8AC3E}">
        <p14:creationId xmlns:p14="http://schemas.microsoft.com/office/powerpoint/2010/main" val="1248102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Bounding volume hierarchy</a:t>
            </a:r>
            <a:endParaRPr lang="ko-KR" altLang="en-US" dirty="0"/>
          </a:p>
        </p:txBody>
      </p:sp>
      <p:pic>
        <p:nvPicPr>
          <p:cNvPr id="4" name="Picture 3"/>
          <p:cNvPicPr>
            <a:picLocks noChangeAspect="1"/>
          </p:cNvPicPr>
          <p:nvPr/>
        </p:nvPicPr>
        <p:blipFill>
          <a:blip r:embed="rId2"/>
          <a:stretch>
            <a:fillRect/>
          </a:stretch>
        </p:blipFill>
        <p:spPr>
          <a:xfrm>
            <a:off x="498565" y="1690688"/>
            <a:ext cx="3829050" cy="3352800"/>
          </a:xfrm>
          <a:prstGeom prst="rect">
            <a:avLst/>
          </a:prstGeom>
        </p:spPr>
      </p:pic>
      <p:sp>
        <p:nvSpPr>
          <p:cNvPr id="6" name="Content Placeholder 2"/>
          <p:cNvSpPr txBox="1">
            <a:spLocks/>
          </p:cNvSpPr>
          <p:nvPr/>
        </p:nvSpPr>
        <p:spPr>
          <a:xfrm>
            <a:off x="7698377" y="2020390"/>
            <a:ext cx="3655423" cy="415657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smtClean="0"/>
              <a:t>Hierarchical data structure that enables fast ray intersection computations involving very large numbers of triangles</a:t>
            </a:r>
          </a:p>
          <a:p>
            <a:r>
              <a:rPr lang="en-US" altLang="ko-KR" sz="2000" dirty="0" smtClean="0"/>
              <a:t>Traversing 500K triangles for every ray in an image is not going to work, so we'll need a way to organize them more intelligently.</a:t>
            </a:r>
            <a:endParaRPr lang="ko-KR" altLang="en-US" sz="2000" dirty="0" smtClean="0"/>
          </a:p>
          <a:p>
            <a:endParaRPr lang="ko-KR" altLang="en-US" sz="2000" dirty="0"/>
          </a:p>
        </p:txBody>
      </p:sp>
      <p:pic>
        <p:nvPicPr>
          <p:cNvPr id="5" name="Picture 4"/>
          <p:cNvPicPr>
            <a:picLocks noChangeAspect="1"/>
          </p:cNvPicPr>
          <p:nvPr/>
        </p:nvPicPr>
        <p:blipFill>
          <a:blip r:embed="rId3"/>
          <a:stretch>
            <a:fillRect/>
          </a:stretch>
        </p:blipFill>
        <p:spPr>
          <a:xfrm>
            <a:off x="4478565" y="1855441"/>
            <a:ext cx="2939552" cy="4321523"/>
          </a:xfrm>
          <a:prstGeom prst="rect">
            <a:avLst/>
          </a:prstGeom>
        </p:spPr>
      </p:pic>
    </p:spTree>
    <p:extLst>
      <p:ext uri="{BB962C8B-B14F-4D97-AF65-F5344CB8AC3E}">
        <p14:creationId xmlns:p14="http://schemas.microsoft.com/office/powerpoint/2010/main" val="1683315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Octree</a:t>
            </a:r>
            <a:endParaRPr lang="ko-KR" altLang="en-US" dirty="0"/>
          </a:p>
        </p:txBody>
      </p:sp>
      <p:sp>
        <p:nvSpPr>
          <p:cNvPr id="8" name="Rectangle 3"/>
          <p:cNvSpPr txBox="1">
            <a:spLocks noChangeArrowheads="1"/>
          </p:cNvSpPr>
          <p:nvPr/>
        </p:nvSpPr>
        <p:spPr>
          <a:xfrm>
            <a:off x="6317045" y="4298474"/>
            <a:ext cx="5410200" cy="472440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sz="1800" dirty="0" smtClean="0"/>
              <a:t>Hierarchical tree structure</a:t>
            </a:r>
          </a:p>
          <a:p>
            <a:pPr lvl="1"/>
            <a:r>
              <a:rPr lang="en-US" altLang="ko-KR" sz="1800" dirty="0" smtClean="0"/>
              <a:t>Each node represents a region of 3D space</a:t>
            </a:r>
          </a:p>
          <a:p>
            <a:pPr lvl="1"/>
            <a:r>
              <a:rPr lang="en-US" altLang="ko-KR" sz="1800" dirty="0" err="1" smtClean="0"/>
              <a:t>Quadtree</a:t>
            </a:r>
            <a:r>
              <a:rPr lang="en-US" altLang="ko-KR" sz="1800" dirty="0" smtClean="0"/>
              <a:t> in 2D</a:t>
            </a:r>
            <a:endParaRPr lang="en-US" altLang="ko-KR" sz="1800" dirty="0" smtClean="0"/>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5357" y="1849892"/>
            <a:ext cx="4101224" cy="228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descr="octree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9438"/>
            <a:ext cx="5814085" cy="333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25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Octree traversal</a:t>
            </a:r>
            <a:endParaRPr lang="ko-KR" altLang="en-US" dirty="0"/>
          </a:p>
        </p:txBody>
      </p:sp>
      <p:sp>
        <p:nvSpPr>
          <p:cNvPr id="4" name="Rectangle 3"/>
          <p:cNvSpPr txBox="1">
            <a:spLocks noChangeArrowheads="1"/>
          </p:cNvSpPr>
          <p:nvPr/>
        </p:nvSpPr>
        <p:spPr>
          <a:xfrm>
            <a:off x="5712822" y="1785222"/>
            <a:ext cx="5195615" cy="507277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800" dirty="0" smtClean="0"/>
              <a:t>Octree nodes are traversed in a front-to-back order by performing depth first traversal on an octree</a:t>
            </a:r>
            <a:endParaRPr lang="en-US" altLang="ko-KR" sz="1800"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302" y="2791369"/>
            <a:ext cx="2886621" cy="33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1552303" y="1860094"/>
            <a:ext cx="3707674" cy="4240159"/>
          </a:xfrm>
          <a:prstGeom prst="rect">
            <a:avLst/>
          </a:prstGeom>
        </p:spPr>
      </p:pic>
    </p:spTree>
    <p:extLst>
      <p:ext uri="{BB962C8B-B14F-4D97-AF65-F5344CB8AC3E}">
        <p14:creationId xmlns:p14="http://schemas.microsoft.com/office/powerpoint/2010/main" val="304319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228437"/>
            <a:ext cx="10515600" cy="1089602"/>
          </a:xfrm>
        </p:spPr>
        <p:txBody>
          <a:bodyPr/>
          <a:lstStyle/>
          <a:p>
            <a:r>
              <a:rPr lang="ko-KR" altLang="en-US" dirty="0" smtClean="0">
                <a:solidFill>
                  <a:schemeClr val="bg2">
                    <a:lumMod val="90000"/>
                  </a:schemeClr>
                </a:solidFill>
              </a:rPr>
              <a:t>공부한 내용</a:t>
            </a:r>
            <a:endParaRPr lang="ko-KR" altLang="en-US" dirty="0">
              <a:solidFill>
                <a:schemeClr val="bg2">
                  <a:lumMod val="90000"/>
                </a:schemeClr>
              </a:solidFill>
            </a:endParaRPr>
          </a:p>
        </p:txBody>
      </p:sp>
      <p:sp>
        <p:nvSpPr>
          <p:cNvPr id="3" name="Content Placeholder 2"/>
          <p:cNvSpPr>
            <a:spLocks noGrp="1"/>
          </p:cNvSpPr>
          <p:nvPr>
            <p:ph type="body" idx="1"/>
          </p:nvPr>
        </p:nvSpPr>
        <p:spPr>
          <a:xfrm>
            <a:off x="831850" y="2345027"/>
            <a:ext cx="10515600" cy="1500187"/>
          </a:xfrm>
        </p:spPr>
        <p:txBody>
          <a:bodyPr/>
          <a:lstStyle/>
          <a:p>
            <a:r>
              <a:rPr lang="en-US" altLang="ko-KR" dirty="0" err="1" smtClean="0">
                <a:solidFill>
                  <a:schemeClr val="bg2">
                    <a:lumMod val="90000"/>
                  </a:schemeClr>
                </a:solidFill>
              </a:rPr>
              <a:t>Scratchapixel</a:t>
            </a:r>
            <a:r>
              <a:rPr lang="en-US" altLang="ko-KR" dirty="0" smtClean="0">
                <a:solidFill>
                  <a:schemeClr val="bg2">
                    <a:lumMod val="90000"/>
                  </a:schemeClr>
                </a:solidFill>
              </a:rPr>
              <a:t> : </a:t>
            </a:r>
            <a:r>
              <a:rPr lang="en-US" altLang="ko-KR" sz="2000" dirty="0" smtClean="0">
                <a:solidFill>
                  <a:schemeClr val="bg2">
                    <a:lumMod val="90000"/>
                  </a:schemeClr>
                </a:solidFill>
              </a:rPr>
              <a:t>ray tracing? How to find intersection of a ray with geometry? BVH?</a:t>
            </a:r>
          </a:p>
          <a:p>
            <a:r>
              <a:rPr lang="en-US" altLang="ko-KR" dirty="0" err="1" smtClean="0">
                <a:solidFill>
                  <a:schemeClr val="bg2">
                    <a:lumMod val="90000"/>
                  </a:schemeClr>
                </a:solidFill>
              </a:rPr>
              <a:t>Nori</a:t>
            </a:r>
            <a:r>
              <a:rPr lang="en-US" altLang="ko-KR" dirty="0" smtClean="0">
                <a:solidFill>
                  <a:schemeClr val="bg2">
                    <a:lumMod val="90000"/>
                  </a:schemeClr>
                </a:solidFill>
              </a:rPr>
              <a:t>: </a:t>
            </a:r>
            <a:r>
              <a:rPr lang="en-US" altLang="ko-KR" sz="2000" dirty="0" smtClean="0">
                <a:solidFill>
                  <a:schemeClr val="bg2">
                    <a:lumMod val="90000"/>
                  </a:schemeClr>
                </a:solidFill>
              </a:rPr>
              <a:t>Octree construction, Octree traversal</a:t>
            </a:r>
            <a:endParaRPr lang="ko-KR" altLang="en-US" dirty="0">
              <a:solidFill>
                <a:schemeClr val="bg2">
                  <a:lumMod val="90000"/>
                </a:schemeClr>
              </a:solidFill>
            </a:endParaRPr>
          </a:p>
        </p:txBody>
      </p:sp>
      <p:sp>
        <p:nvSpPr>
          <p:cNvPr id="6" name="Title 3"/>
          <p:cNvSpPr txBox="1">
            <a:spLocks/>
          </p:cNvSpPr>
          <p:nvPr/>
        </p:nvSpPr>
        <p:spPr>
          <a:xfrm>
            <a:off x="831850" y="3962400"/>
            <a:ext cx="10515600" cy="1052657"/>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dirty="0" smtClean="0"/>
              <a:t>느낀점</a:t>
            </a:r>
            <a:endParaRPr lang="ko-KR" altLang="en-US" dirty="0"/>
          </a:p>
        </p:txBody>
      </p:sp>
      <p:sp>
        <p:nvSpPr>
          <p:cNvPr id="7" name="Text Placeholder 4"/>
          <p:cNvSpPr txBox="1">
            <a:spLocks/>
          </p:cNvSpPr>
          <p:nvPr/>
        </p:nvSpPr>
        <p:spPr>
          <a:xfrm>
            <a:off x="831850" y="5042045"/>
            <a:ext cx="10515600" cy="1500187"/>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ko-KR" altLang="en-US" dirty="0" smtClean="0"/>
              <a:t>노리</a:t>
            </a:r>
            <a:r>
              <a:rPr lang="en-US" altLang="ko-KR" dirty="0"/>
              <a:t> </a:t>
            </a:r>
            <a:r>
              <a:rPr lang="en-US" altLang="ko-KR" dirty="0" smtClean="0"/>
              <a:t>/ </a:t>
            </a:r>
            <a:r>
              <a:rPr lang="ko-KR" altLang="en-US" dirty="0" smtClean="0"/>
              <a:t>인턴십 생활</a:t>
            </a:r>
            <a:r>
              <a:rPr lang="en-US" altLang="ko-KR" dirty="0"/>
              <a:t> </a:t>
            </a:r>
            <a:r>
              <a:rPr lang="en-US" altLang="ko-KR" dirty="0" smtClean="0"/>
              <a:t>/ </a:t>
            </a:r>
            <a:r>
              <a:rPr lang="ko-KR" altLang="en-US" dirty="0" smtClean="0"/>
              <a:t>향후 계획</a:t>
            </a:r>
            <a:endParaRPr lang="en-US" altLang="ko-KR" dirty="0" smtClean="0"/>
          </a:p>
          <a:p>
            <a:endParaRPr lang="ko-KR" altLang="en-US" dirty="0"/>
          </a:p>
        </p:txBody>
      </p:sp>
    </p:spTree>
    <p:extLst>
      <p:ext uri="{BB962C8B-B14F-4D97-AF65-F5344CB8AC3E}">
        <p14:creationId xmlns:p14="http://schemas.microsoft.com/office/powerpoint/2010/main" val="11884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786951" y="1740769"/>
            <a:ext cx="4908468" cy="3685597"/>
          </a:xfrm>
          <a:prstGeom prst="rect">
            <a:avLst/>
          </a:prstGeom>
        </p:spPr>
      </p:pic>
      <p:pic>
        <p:nvPicPr>
          <p:cNvPr id="12" name="Picture 11"/>
          <p:cNvPicPr>
            <a:picLocks noChangeAspect="1"/>
          </p:cNvPicPr>
          <p:nvPr/>
        </p:nvPicPr>
        <p:blipFill>
          <a:blip r:embed="rId4"/>
          <a:stretch>
            <a:fillRect/>
          </a:stretch>
        </p:blipFill>
        <p:spPr>
          <a:xfrm>
            <a:off x="553459" y="2410909"/>
            <a:ext cx="4773489" cy="1948656"/>
          </a:xfrm>
          <a:prstGeom prst="rect">
            <a:avLst/>
          </a:prstGeom>
        </p:spPr>
      </p:pic>
      <p:sp>
        <p:nvSpPr>
          <p:cNvPr id="14" name="TextBox 13"/>
          <p:cNvSpPr txBox="1"/>
          <p:nvPr/>
        </p:nvSpPr>
        <p:spPr>
          <a:xfrm>
            <a:off x="5610353" y="3075737"/>
            <a:ext cx="893193" cy="1015663"/>
          </a:xfrm>
          <a:prstGeom prst="rect">
            <a:avLst/>
          </a:prstGeom>
          <a:noFill/>
        </p:spPr>
        <p:txBody>
          <a:bodyPr wrap="none" rtlCol="0">
            <a:spAutoFit/>
          </a:bodyPr>
          <a:lstStyle/>
          <a:p>
            <a:r>
              <a:rPr lang="en-US" altLang="ko-KR" sz="6000" dirty="0" smtClean="0"/>
              <a:t>vs</a:t>
            </a:r>
            <a:endParaRPr lang="ko-KR" altLang="en-US" sz="6000" dirty="0"/>
          </a:p>
        </p:txBody>
      </p:sp>
    </p:spTree>
    <p:extLst>
      <p:ext uri="{BB962C8B-B14F-4D97-AF65-F5344CB8AC3E}">
        <p14:creationId xmlns:p14="http://schemas.microsoft.com/office/powerpoint/2010/main" val="554648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dirty="0" smtClean="0"/>
              <a:t>노리 </a:t>
            </a:r>
            <a:r>
              <a:rPr lang="en-US" altLang="ko-KR" dirty="0" smtClean="0"/>
              <a:t>… </a:t>
            </a:r>
            <a:r>
              <a:rPr lang="ko-KR" altLang="en-US" sz="3200" dirty="0" smtClean="0"/>
              <a:t>노리 </a:t>
            </a:r>
            <a:r>
              <a:rPr lang="en-US" altLang="ko-KR" sz="3200" dirty="0" smtClean="0"/>
              <a:t>……. </a:t>
            </a:r>
            <a:r>
              <a:rPr lang="ko-KR" altLang="en-US" sz="1600" dirty="0" smtClean="0"/>
              <a:t>노</a:t>
            </a:r>
            <a:r>
              <a:rPr lang="en-US" altLang="ko-KR" sz="1600" dirty="0" smtClean="0"/>
              <a:t>…</a:t>
            </a:r>
            <a:r>
              <a:rPr lang="ko-KR" altLang="en-US" sz="1600" dirty="0" smtClean="0"/>
              <a:t>리</a:t>
            </a:r>
            <a:r>
              <a:rPr lang="en-US" altLang="ko-KR" sz="1600" dirty="0" smtClean="0"/>
              <a:t>……</a:t>
            </a:r>
            <a:endParaRPr lang="ko-KR" altLang="en-US" sz="2400" dirty="0"/>
          </a:p>
        </p:txBody>
      </p:sp>
      <p:sp>
        <p:nvSpPr>
          <p:cNvPr id="9" name="Content Placeholder 8"/>
          <p:cNvSpPr>
            <a:spLocks noGrp="1"/>
          </p:cNvSpPr>
          <p:nvPr>
            <p:ph idx="1"/>
          </p:nvPr>
        </p:nvSpPr>
        <p:spPr>
          <a:xfrm>
            <a:off x="1015710" y="1825625"/>
            <a:ext cx="10338089" cy="4351338"/>
          </a:xfrm>
        </p:spPr>
        <p:txBody>
          <a:bodyPr>
            <a:normAutofit/>
          </a:bodyPr>
          <a:lstStyle/>
          <a:p>
            <a:r>
              <a:rPr lang="ko-KR" altLang="en-US" sz="1800" dirty="0" smtClean="0"/>
              <a:t>아무것도 모르는 상태에서 노리는</a:t>
            </a:r>
            <a:r>
              <a:rPr lang="en-US" altLang="ko-KR" sz="1800" dirty="0" smtClean="0"/>
              <a:t>…</a:t>
            </a:r>
            <a:r>
              <a:rPr lang="ko-KR" altLang="en-US" sz="1800" dirty="0" smtClean="0"/>
              <a:t> 너무</a:t>
            </a:r>
            <a:r>
              <a:rPr lang="en-US" altLang="ko-KR" sz="1800" dirty="0" smtClean="0"/>
              <a:t>… </a:t>
            </a:r>
            <a:r>
              <a:rPr lang="ko-KR" altLang="en-US" sz="1800" dirty="0" smtClean="0"/>
              <a:t>어려웠다</a:t>
            </a:r>
            <a:endParaRPr lang="en-US" altLang="ko-KR" sz="1800" dirty="0"/>
          </a:p>
          <a:p>
            <a:endParaRPr lang="en-US" altLang="ko-KR" sz="1800" dirty="0" smtClean="0"/>
          </a:p>
        </p:txBody>
      </p:sp>
      <p:pic>
        <p:nvPicPr>
          <p:cNvPr id="10" name="Picture 9"/>
          <p:cNvPicPr>
            <a:picLocks noChangeAspect="1"/>
          </p:cNvPicPr>
          <p:nvPr/>
        </p:nvPicPr>
        <p:blipFill>
          <a:blip r:embed="rId3"/>
          <a:stretch>
            <a:fillRect/>
          </a:stretch>
        </p:blipFill>
        <p:spPr>
          <a:xfrm>
            <a:off x="703958" y="2392218"/>
            <a:ext cx="5220222" cy="3919682"/>
          </a:xfrm>
          <a:prstGeom prst="rect">
            <a:avLst/>
          </a:prstGeom>
        </p:spPr>
      </p:pic>
      <p:sp>
        <p:nvSpPr>
          <p:cNvPr id="11" name="TextBox 10"/>
          <p:cNvSpPr txBox="1"/>
          <p:nvPr/>
        </p:nvSpPr>
        <p:spPr>
          <a:xfrm>
            <a:off x="6184754" y="2392218"/>
            <a:ext cx="5647700" cy="4524315"/>
          </a:xfrm>
          <a:prstGeom prst="rect">
            <a:avLst/>
          </a:prstGeom>
          <a:noFill/>
        </p:spPr>
        <p:txBody>
          <a:bodyPr wrap="none" rtlCol="0">
            <a:spAutoFit/>
          </a:bodyPr>
          <a:lstStyle/>
          <a:p>
            <a:pPr marL="285750" indent="-285750">
              <a:buFont typeface="Arial" panose="020B0604020202020204" pitchFamily="34" charset="0"/>
              <a:buChar char="•"/>
            </a:pPr>
            <a:r>
              <a:rPr lang="ko-KR" altLang="en-US" dirty="0" smtClean="0"/>
              <a:t>어떤 데이터 타입을 써야하는지</a:t>
            </a:r>
            <a:r>
              <a:rPr lang="en-US" altLang="ko-KR" dirty="0" smtClean="0"/>
              <a:t>…</a:t>
            </a:r>
          </a:p>
          <a:p>
            <a:pPr marL="285750" indent="-285750">
              <a:buFont typeface="Arial" panose="020B0604020202020204" pitchFamily="34" charset="0"/>
              <a:buChar char="•"/>
            </a:pPr>
            <a:r>
              <a:rPr lang="ko-KR" altLang="en-US" dirty="0" smtClean="0"/>
              <a:t>삼각형의 데이터 타입이 뭔지</a:t>
            </a:r>
            <a:r>
              <a:rPr lang="en-US" altLang="ko-KR" dirty="0" smtClean="0"/>
              <a:t>…</a:t>
            </a:r>
          </a:p>
          <a:p>
            <a:pPr marL="285750" indent="-285750">
              <a:buFont typeface="Arial" panose="020B0604020202020204" pitchFamily="34" charset="0"/>
              <a:buChar char="•"/>
            </a:pPr>
            <a:r>
              <a:rPr lang="en-US" altLang="ko-KR" dirty="0" smtClean="0"/>
              <a:t>Mesh</a:t>
            </a:r>
            <a:r>
              <a:rPr lang="ko-KR" altLang="en-US" dirty="0" smtClean="0"/>
              <a:t>는 뭐고</a:t>
            </a:r>
            <a:r>
              <a:rPr lang="en-US" altLang="ko-KR" dirty="0" smtClean="0"/>
              <a:t>, Object</a:t>
            </a:r>
            <a:r>
              <a:rPr lang="ko-KR" altLang="en-US" dirty="0" smtClean="0"/>
              <a:t>는 뭔지</a:t>
            </a:r>
            <a:r>
              <a:rPr lang="en-US" altLang="ko-KR" dirty="0" smtClean="0"/>
              <a:t>…</a:t>
            </a:r>
          </a:p>
          <a:p>
            <a:pPr marL="285750" indent="-285750">
              <a:buFont typeface="Arial" panose="020B0604020202020204" pitchFamily="34" charset="0"/>
              <a:buChar char="•"/>
            </a:pPr>
            <a:r>
              <a:rPr lang="ko-KR" altLang="en-US" dirty="0" smtClean="0"/>
              <a:t>왜 벡터를 행렬로 표현하는지</a:t>
            </a:r>
            <a:r>
              <a:rPr lang="en-US" altLang="ko-KR" dirty="0" smtClean="0"/>
              <a:t>…</a:t>
            </a:r>
          </a:p>
          <a:p>
            <a:pPr marL="285750" indent="-285750">
              <a:buFont typeface="Arial" panose="020B0604020202020204" pitchFamily="34" charset="0"/>
              <a:buChar char="•"/>
            </a:pPr>
            <a:endParaRPr lang="en-US" altLang="ko-KR" dirty="0" smtClean="0">
              <a:solidFill>
                <a:schemeClr val="bg2">
                  <a:lumMod val="75000"/>
                </a:schemeClr>
              </a:solidFill>
            </a:endParaRPr>
          </a:p>
          <a:p>
            <a:pPr marL="285750" indent="-285750">
              <a:buFont typeface="Arial" panose="020B0604020202020204" pitchFamily="34" charset="0"/>
              <a:buChar char="•"/>
            </a:pPr>
            <a:r>
              <a:rPr lang="ko-KR" altLang="en-US" dirty="0" smtClean="0">
                <a:solidFill>
                  <a:schemeClr val="bg2">
                    <a:lumMod val="75000"/>
                  </a:schemeClr>
                </a:solidFill>
              </a:rPr>
              <a:t>이렇게 하면 옥트리가 만들어질까</a:t>
            </a:r>
            <a:r>
              <a:rPr lang="en-US" altLang="ko-KR" dirty="0" smtClean="0">
                <a:solidFill>
                  <a:schemeClr val="bg2">
                    <a:lumMod val="75000"/>
                  </a:schemeClr>
                </a:solidFill>
              </a:rPr>
              <a:t>?</a:t>
            </a:r>
            <a:r>
              <a:rPr lang="ko-KR" altLang="en-US" dirty="0">
                <a:solidFill>
                  <a:schemeClr val="bg2">
                    <a:lumMod val="75000"/>
                  </a:schemeClr>
                </a:solidFill>
              </a:rPr>
              <a:t> </a:t>
            </a:r>
            <a:r>
              <a:rPr lang="ko-KR" altLang="en-US" dirty="0" smtClean="0">
                <a:solidFill>
                  <a:schemeClr val="bg2">
                    <a:lumMod val="75000"/>
                  </a:schemeClr>
                </a:solidFill>
              </a:rPr>
              <a:t>정말</a:t>
            </a:r>
            <a:r>
              <a:rPr lang="en-US" altLang="ko-KR" dirty="0" smtClean="0">
                <a:solidFill>
                  <a:schemeClr val="bg2">
                    <a:lumMod val="75000"/>
                  </a:schemeClr>
                </a:solidFill>
              </a:rPr>
              <a:t>?</a:t>
            </a:r>
          </a:p>
          <a:p>
            <a:pPr marL="285750" indent="-285750">
              <a:buFont typeface="Arial" panose="020B0604020202020204" pitchFamily="34" charset="0"/>
              <a:buChar char="•"/>
            </a:pPr>
            <a:r>
              <a:rPr lang="ko-KR" altLang="en-US" dirty="0" smtClean="0">
                <a:solidFill>
                  <a:schemeClr val="bg2">
                    <a:lumMod val="75000"/>
                  </a:schemeClr>
                </a:solidFill>
              </a:rPr>
              <a:t>소설 쓰고 있는 기분 같기도 한데</a:t>
            </a:r>
            <a:r>
              <a:rPr lang="en-US" altLang="ko-KR" dirty="0" smtClean="0">
                <a:solidFill>
                  <a:schemeClr val="bg2">
                    <a:lumMod val="75000"/>
                  </a:schemeClr>
                </a:solidFill>
              </a:rPr>
              <a:t>.. </a:t>
            </a:r>
            <a:r>
              <a:rPr lang="ko-KR" altLang="en-US" dirty="0" smtClean="0">
                <a:solidFill>
                  <a:schemeClr val="bg2">
                    <a:lumMod val="75000"/>
                  </a:schemeClr>
                </a:solidFill>
              </a:rPr>
              <a:t>될까</a:t>
            </a:r>
            <a:r>
              <a:rPr lang="en-US" altLang="ko-KR" dirty="0" smtClean="0">
                <a:solidFill>
                  <a:schemeClr val="bg2">
                    <a:lumMod val="75000"/>
                  </a:schemeClr>
                </a:solidFill>
              </a:rPr>
              <a:t>? </a:t>
            </a:r>
            <a:r>
              <a:rPr lang="ko-KR" altLang="en-US" dirty="0" smtClean="0">
                <a:solidFill>
                  <a:schemeClr val="bg2">
                    <a:lumMod val="75000"/>
                  </a:schemeClr>
                </a:solidFill>
              </a:rPr>
              <a:t>이게</a:t>
            </a:r>
            <a:r>
              <a:rPr lang="en-US" altLang="ko-KR" dirty="0" smtClean="0">
                <a:solidFill>
                  <a:schemeClr val="bg2">
                    <a:lumMod val="75000"/>
                  </a:schemeClr>
                </a:solidFill>
              </a:rPr>
              <a: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ko-KR" altLang="en-US" dirty="0" smtClean="0"/>
              <a:t>컴퓨터 그래픽스라고 하면 </a:t>
            </a:r>
            <a:endParaRPr lang="en-US" altLang="ko-KR" dirty="0" smtClean="0"/>
          </a:p>
          <a:p>
            <a:pPr marL="285750" indent="-285750">
              <a:buFont typeface="Arial" panose="020B0604020202020204" pitchFamily="34" charset="0"/>
              <a:buChar char="•"/>
            </a:pPr>
            <a:r>
              <a:rPr lang="ko-KR" altLang="en-US" dirty="0" smtClean="0"/>
              <a:t>사진같은 그림을 그리는것만</a:t>
            </a:r>
            <a:r>
              <a:rPr lang="en-US" altLang="ko-KR" dirty="0"/>
              <a:t> </a:t>
            </a:r>
            <a:r>
              <a:rPr lang="ko-KR" altLang="en-US" dirty="0" smtClean="0"/>
              <a:t>생각했는데 아니구나</a:t>
            </a:r>
            <a:endParaRPr lang="en-US" altLang="ko-KR" dirty="0" smtClean="0"/>
          </a:p>
          <a:p>
            <a:pPr marL="285750" indent="-285750">
              <a:buFont typeface="Arial" panose="020B0604020202020204" pitchFamily="34" charset="0"/>
              <a:buChar char="•"/>
            </a:pPr>
            <a:endParaRPr lang="en-US" altLang="ko-KR" dirty="0" smtClean="0"/>
          </a:p>
          <a:p>
            <a:pPr marL="285750" indent="-285750">
              <a:buFont typeface="Arial" panose="020B0604020202020204" pitchFamily="34" charset="0"/>
              <a:buChar char="•"/>
            </a:pPr>
            <a:r>
              <a:rPr lang="ko-KR" altLang="en-US" dirty="0" smtClean="0">
                <a:solidFill>
                  <a:schemeClr val="bg2">
                    <a:lumMod val="75000"/>
                  </a:schemeClr>
                </a:solidFill>
              </a:rPr>
              <a:t>그래픽 디자이너 </a:t>
            </a:r>
            <a:r>
              <a:rPr lang="en-US" altLang="ko-KR" dirty="0" smtClean="0">
                <a:solidFill>
                  <a:schemeClr val="bg2">
                    <a:lumMod val="75000"/>
                  </a:schemeClr>
                </a:solidFill>
              </a:rPr>
              <a:t>vs </a:t>
            </a:r>
            <a:r>
              <a:rPr lang="ko-KR" altLang="en-US" dirty="0" smtClean="0">
                <a:solidFill>
                  <a:schemeClr val="bg2">
                    <a:lumMod val="75000"/>
                  </a:schemeClr>
                </a:solidFill>
              </a:rPr>
              <a:t>그래픽 프로그래머</a:t>
            </a:r>
            <a:r>
              <a:rPr lang="en-US" altLang="ko-KR" dirty="0" smtClean="0">
                <a:solidFill>
                  <a:schemeClr val="bg2">
                    <a:lumMod val="75000"/>
                  </a:schemeClr>
                </a:solidFill>
              </a:rPr>
              <a:t>??</a:t>
            </a:r>
            <a:r>
              <a:rPr lang="ko-KR" altLang="en-US" dirty="0" smtClean="0">
                <a:solidFill>
                  <a:schemeClr val="bg2">
                    <a:lumMod val="75000"/>
                  </a:schemeClr>
                </a:solidFill>
              </a:rPr>
              <a:t> </a:t>
            </a:r>
            <a:endParaRPr lang="en-US" altLang="ko-KR" dirty="0" smtClean="0">
              <a:solidFill>
                <a:schemeClr val="bg2">
                  <a:lumMod val="75000"/>
                </a:schemeClr>
              </a:solidFill>
            </a:endParaRPr>
          </a:p>
          <a:p>
            <a:pPr marL="285750" indent="-285750">
              <a:buFont typeface="Arial" panose="020B0604020202020204" pitchFamily="34" charset="0"/>
              <a:buChar char="•"/>
            </a:pPr>
            <a:endParaRPr lang="en-US" altLang="ko-KR" dirty="0" smtClean="0"/>
          </a:p>
          <a:p>
            <a:pPr marL="285750" indent="-285750">
              <a:buFont typeface="Arial" panose="020B0604020202020204" pitchFamily="34" charset="0"/>
              <a:buChar char="•"/>
            </a:pPr>
            <a:r>
              <a:rPr lang="ko-KR" altLang="en-US" dirty="0" smtClean="0"/>
              <a:t>알고리즘</a:t>
            </a:r>
            <a:r>
              <a:rPr lang="en-US" altLang="ko-KR" dirty="0" smtClean="0"/>
              <a:t>, C++ </a:t>
            </a:r>
            <a:r>
              <a:rPr lang="ko-KR" altLang="en-US" dirty="0" smtClean="0"/>
              <a:t>공부를 더 해야겠다</a:t>
            </a:r>
            <a:endParaRPr lang="en-US" altLang="ko-KR" dirty="0" smtClean="0"/>
          </a:p>
          <a:p>
            <a:endParaRPr lang="en-US" altLang="ko-KR" dirty="0" smtClean="0"/>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3819747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인턴십 생활에서 느낀점</a:t>
            </a:r>
            <a:endParaRPr lang="ko-KR" altLang="en-US" dirty="0"/>
          </a:p>
        </p:txBody>
      </p:sp>
      <p:sp>
        <p:nvSpPr>
          <p:cNvPr id="3" name="Content Placeholder 2"/>
          <p:cNvSpPr>
            <a:spLocks noGrp="1"/>
          </p:cNvSpPr>
          <p:nvPr>
            <p:ph idx="1"/>
          </p:nvPr>
        </p:nvSpPr>
        <p:spPr/>
        <p:txBody>
          <a:bodyPr>
            <a:normAutofit/>
          </a:bodyPr>
          <a:lstStyle/>
          <a:p>
            <a:r>
              <a:rPr lang="ko-KR" altLang="en-US" sz="1800" u="sng" dirty="0" smtClean="0"/>
              <a:t>대학원생의 하루</a:t>
            </a:r>
            <a:r>
              <a:rPr lang="ko-KR" altLang="en-US" sz="1800" dirty="0" smtClean="0"/>
              <a:t>가 어떻게 흘러가는지 옆에서 보는 기회</a:t>
            </a:r>
            <a:endParaRPr lang="en-US" altLang="ko-KR" sz="1800" dirty="0" smtClean="0"/>
          </a:p>
          <a:p>
            <a:r>
              <a:rPr lang="ko-KR" altLang="en-US" sz="1800" dirty="0" smtClean="0"/>
              <a:t>혼자 공부하려고 하면 뭘 공부해야 하는지</a:t>
            </a:r>
            <a:r>
              <a:rPr lang="en-US" altLang="ko-KR" sz="1800" dirty="0" smtClean="0"/>
              <a:t>, </a:t>
            </a:r>
            <a:r>
              <a:rPr lang="ko-KR" altLang="en-US" sz="1800" dirty="0" smtClean="0"/>
              <a:t>이걸 공부하면 어디에 쓸 수 있는지를 </a:t>
            </a:r>
            <a:endParaRPr lang="en-US" altLang="ko-KR" sz="1800" dirty="0" smtClean="0"/>
          </a:p>
          <a:p>
            <a:r>
              <a:rPr lang="ko-KR" altLang="en-US" sz="1800" dirty="0" smtClean="0"/>
              <a:t>물어볼 수 있는 사람이 없었는데 문제가 막히면 고민하다가 물어볼 수 있다는 점이 좋았다</a:t>
            </a:r>
            <a:r>
              <a:rPr lang="en-US" altLang="ko-KR" sz="1800" dirty="0" smtClean="0"/>
              <a:t>.</a:t>
            </a:r>
          </a:p>
          <a:p>
            <a:pPr marL="0" indent="0">
              <a:buNone/>
            </a:pPr>
            <a:endParaRPr lang="en-US" altLang="ko-KR" sz="1800" dirty="0" smtClean="0"/>
          </a:p>
          <a:p>
            <a:r>
              <a:rPr lang="ko-KR" altLang="en-US" sz="1800" dirty="0" smtClean="0"/>
              <a:t>타대 와서 생활해보니 소소한 여행을 한 것 같은 기분이었다</a:t>
            </a:r>
            <a:r>
              <a:rPr lang="en-US" altLang="ko-KR" sz="1800" dirty="0" smtClean="0"/>
              <a:t>.</a:t>
            </a:r>
          </a:p>
          <a:p>
            <a:pPr marL="0" indent="0">
              <a:buNone/>
            </a:pPr>
            <a:r>
              <a:rPr lang="en-US" altLang="ko-KR" sz="1600" dirty="0" smtClean="0">
                <a:solidFill>
                  <a:schemeClr val="bg2">
                    <a:lumMod val="75000"/>
                  </a:schemeClr>
                </a:solidFill>
              </a:rPr>
              <a:t>   (</a:t>
            </a:r>
            <a:r>
              <a:rPr lang="ko-KR" altLang="en-US" sz="1600" dirty="0" smtClean="0">
                <a:solidFill>
                  <a:schemeClr val="bg2">
                    <a:lumMod val="75000"/>
                  </a:schemeClr>
                </a:solidFill>
              </a:rPr>
              <a:t>타대 학식 먹어보기</a:t>
            </a:r>
            <a:r>
              <a:rPr lang="en-US" altLang="ko-KR" sz="1600" dirty="0" smtClean="0">
                <a:solidFill>
                  <a:schemeClr val="bg2">
                    <a:lumMod val="75000"/>
                  </a:schemeClr>
                </a:solidFill>
              </a:rPr>
              <a:t>, </a:t>
            </a:r>
            <a:r>
              <a:rPr lang="ko-KR" altLang="en-US" sz="1600" dirty="0" smtClean="0">
                <a:solidFill>
                  <a:schemeClr val="bg2">
                    <a:lumMod val="75000"/>
                  </a:schemeClr>
                </a:solidFill>
              </a:rPr>
              <a:t>지스트 헤어</a:t>
            </a:r>
            <a:r>
              <a:rPr lang="en-US" altLang="ko-KR" sz="1600" dirty="0" smtClean="0">
                <a:solidFill>
                  <a:schemeClr val="bg2">
                    <a:lumMod val="75000"/>
                  </a:schemeClr>
                </a:solidFill>
              </a:rPr>
              <a:t>??? </a:t>
            </a:r>
            <a:r>
              <a:rPr lang="ko-KR" altLang="en-US" sz="1600" dirty="0" smtClean="0">
                <a:solidFill>
                  <a:schemeClr val="bg2">
                    <a:lumMod val="75000"/>
                  </a:schemeClr>
                </a:solidFill>
              </a:rPr>
              <a:t>교내 미용실</a:t>
            </a:r>
            <a:r>
              <a:rPr lang="en-US" altLang="ko-KR" sz="1600" dirty="0" smtClean="0">
                <a:solidFill>
                  <a:schemeClr val="bg2">
                    <a:lumMod val="75000"/>
                  </a:schemeClr>
                </a:solidFill>
              </a:rPr>
              <a:t>??, </a:t>
            </a:r>
            <a:r>
              <a:rPr lang="ko-KR" altLang="en-US" sz="1600" dirty="0" smtClean="0">
                <a:solidFill>
                  <a:schemeClr val="bg2">
                    <a:lumMod val="75000"/>
                  </a:schemeClr>
                </a:solidFill>
              </a:rPr>
              <a:t>건물 구경하기</a:t>
            </a:r>
            <a:r>
              <a:rPr lang="en-US" altLang="ko-KR" sz="1600" dirty="0" smtClean="0">
                <a:solidFill>
                  <a:schemeClr val="bg2">
                    <a:lumMod val="75000"/>
                  </a:schemeClr>
                </a:solidFill>
              </a:rPr>
              <a:t>, </a:t>
            </a:r>
          </a:p>
          <a:p>
            <a:pPr marL="0" indent="0">
              <a:buNone/>
            </a:pPr>
            <a:r>
              <a:rPr lang="ko-KR" altLang="en-US" sz="1600" dirty="0" smtClean="0">
                <a:solidFill>
                  <a:schemeClr val="bg2">
                    <a:lumMod val="75000"/>
                  </a:schemeClr>
                </a:solidFill>
              </a:rPr>
              <a:t>    도서관 이쁘다</a:t>
            </a:r>
            <a:r>
              <a:rPr lang="en-US" altLang="ko-KR" sz="1600" dirty="0" smtClean="0">
                <a:solidFill>
                  <a:schemeClr val="bg2">
                    <a:lumMod val="75000"/>
                  </a:schemeClr>
                </a:solidFill>
              </a:rPr>
              <a:t>.. </a:t>
            </a:r>
            <a:r>
              <a:rPr lang="ko-KR" altLang="en-US" sz="1600" dirty="0" smtClean="0">
                <a:solidFill>
                  <a:schemeClr val="bg2">
                    <a:lumMod val="75000"/>
                  </a:schemeClr>
                </a:solidFill>
              </a:rPr>
              <a:t>도로가 되게 넓다</a:t>
            </a:r>
            <a:r>
              <a:rPr lang="en-US" altLang="ko-KR" sz="1600" dirty="0" smtClean="0">
                <a:solidFill>
                  <a:schemeClr val="bg2">
                    <a:lumMod val="75000"/>
                  </a:schemeClr>
                </a:solidFill>
              </a:rPr>
              <a:t>… </a:t>
            </a:r>
            <a:r>
              <a:rPr lang="ko-KR" altLang="en-US" sz="1600" dirty="0" smtClean="0">
                <a:solidFill>
                  <a:schemeClr val="bg2">
                    <a:lumMod val="75000"/>
                  </a:schemeClr>
                </a:solidFill>
              </a:rPr>
              <a:t>사람이 되게 없네</a:t>
            </a:r>
            <a:r>
              <a:rPr lang="en-US" altLang="ko-KR" sz="1600" dirty="0" smtClean="0">
                <a:solidFill>
                  <a:schemeClr val="bg2">
                    <a:lumMod val="75000"/>
                  </a:schemeClr>
                </a:solidFill>
              </a:rPr>
              <a:t>……..)</a:t>
            </a:r>
          </a:p>
        </p:txBody>
      </p:sp>
    </p:spTree>
    <p:extLst>
      <p:ext uri="{BB962C8B-B14F-4D97-AF65-F5344CB8AC3E}">
        <p14:creationId xmlns:p14="http://schemas.microsoft.com/office/powerpoint/2010/main" val="3920458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향후</a:t>
            </a:r>
            <a:endParaRPr lang="ko-KR" altLang="en-US" dirty="0"/>
          </a:p>
        </p:txBody>
      </p:sp>
      <p:sp>
        <p:nvSpPr>
          <p:cNvPr id="3" name="Content Placeholder 2"/>
          <p:cNvSpPr>
            <a:spLocks noGrp="1"/>
          </p:cNvSpPr>
          <p:nvPr>
            <p:ph idx="1"/>
          </p:nvPr>
        </p:nvSpPr>
        <p:spPr/>
        <p:txBody>
          <a:bodyPr>
            <a:normAutofit/>
          </a:bodyPr>
          <a:lstStyle/>
          <a:p>
            <a:r>
              <a:rPr lang="ko-KR" altLang="en-US" sz="1800" dirty="0" smtClean="0"/>
              <a:t>알고리즘</a:t>
            </a:r>
            <a:r>
              <a:rPr lang="en-US" altLang="ko-KR" sz="1800" dirty="0" smtClean="0"/>
              <a:t>(</a:t>
            </a:r>
            <a:r>
              <a:rPr lang="en-US" altLang="ko-KR" sz="1800" dirty="0" smtClean="0">
                <a:sym typeface="Wingdings" panose="05000000000000000000" pitchFamily="2" charset="2"/>
              </a:rPr>
              <a:t></a:t>
            </a:r>
            <a:r>
              <a:rPr lang="ko-KR" altLang="en-US" sz="1800" dirty="0" smtClean="0">
                <a:sym typeface="Wingdings" panose="05000000000000000000" pitchFamily="2" charset="2"/>
              </a:rPr>
              <a:t>스터디</a:t>
            </a:r>
            <a:r>
              <a:rPr lang="en-US" altLang="ko-KR" sz="1800" dirty="0" smtClean="0">
                <a:sym typeface="Wingdings" panose="05000000000000000000" pitchFamily="2" charset="2"/>
              </a:rPr>
              <a:t>)</a:t>
            </a:r>
            <a:r>
              <a:rPr lang="en-US" altLang="ko-KR" sz="1800" dirty="0" smtClean="0"/>
              <a:t>,</a:t>
            </a:r>
            <a:r>
              <a:rPr lang="ko-KR" altLang="en-US" sz="1800" dirty="0" smtClean="0"/>
              <a:t> </a:t>
            </a:r>
            <a:r>
              <a:rPr lang="en-US" altLang="ko-KR" sz="1800" dirty="0" smtClean="0"/>
              <a:t>C++ </a:t>
            </a:r>
            <a:r>
              <a:rPr lang="ko-KR" altLang="en-US" sz="1800" dirty="0" smtClean="0"/>
              <a:t>공부하기</a:t>
            </a:r>
            <a:endParaRPr lang="en-US" altLang="ko-KR" sz="1800" dirty="0"/>
          </a:p>
          <a:p>
            <a:r>
              <a:rPr lang="en-US" altLang="ko-KR" sz="1800" dirty="0" smtClean="0"/>
              <a:t>Scratchapixel.com </a:t>
            </a:r>
            <a:r>
              <a:rPr lang="ko-KR" altLang="en-US" sz="1800" dirty="0" smtClean="0"/>
              <a:t>다 읽어보기</a:t>
            </a:r>
            <a:r>
              <a:rPr lang="en-US" altLang="ko-KR" sz="1800" dirty="0" smtClean="0"/>
              <a:t>! </a:t>
            </a:r>
          </a:p>
          <a:p>
            <a:r>
              <a:rPr lang="en-US" altLang="ko-KR" sz="1800" dirty="0">
                <a:hlinkClick r:id="rId2"/>
              </a:rPr>
              <a:t>http://kesen.realtimerendering.com</a:t>
            </a:r>
            <a:r>
              <a:rPr lang="en-US" altLang="ko-KR" sz="1800" dirty="0" smtClean="0">
                <a:hlinkClick r:id="rId2"/>
              </a:rPr>
              <a:t>/</a:t>
            </a:r>
            <a:r>
              <a:rPr lang="en-US" altLang="ko-KR" sz="1800" dirty="0" smtClean="0"/>
              <a:t> </a:t>
            </a:r>
            <a:r>
              <a:rPr lang="ko-KR" altLang="en-US" sz="1800" dirty="0" smtClean="0"/>
              <a:t>재밌어 보이는 논문 읽어보기</a:t>
            </a:r>
            <a:endParaRPr lang="en-US" altLang="ko-KR" sz="1800" dirty="0" smtClean="0"/>
          </a:p>
          <a:p>
            <a:r>
              <a:rPr lang="ko-KR" altLang="en-US" sz="1800" dirty="0" smtClean="0"/>
              <a:t>시뮬레이션을 하는 연구실 가서 배워보기</a:t>
            </a:r>
            <a:r>
              <a:rPr lang="en-US" altLang="ko-KR" sz="1800" dirty="0" smtClean="0"/>
              <a:t>! </a:t>
            </a:r>
            <a:r>
              <a:rPr lang="en-US" altLang="ko-KR" sz="1800" dirty="0" smtClean="0">
                <a:solidFill>
                  <a:schemeClr val="bg2">
                    <a:lumMod val="90000"/>
                  </a:schemeClr>
                </a:solidFill>
              </a:rPr>
              <a:t>(</a:t>
            </a:r>
            <a:r>
              <a:rPr lang="ko-KR" altLang="en-US" sz="1800" dirty="0" smtClean="0">
                <a:solidFill>
                  <a:schemeClr val="bg2">
                    <a:lumMod val="90000"/>
                  </a:schemeClr>
                </a:solidFill>
              </a:rPr>
              <a:t>나무에 불 붙는걸 어떻게 표현하는지 등</a:t>
            </a:r>
            <a:r>
              <a:rPr lang="en-US" altLang="ko-KR" sz="1800" dirty="0" smtClean="0">
                <a:solidFill>
                  <a:schemeClr val="bg2">
                    <a:lumMod val="90000"/>
                  </a:schemeClr>
                </a:solidFill>
              </a:rPr>
              <a:t>…)</a:t>
            </a:r>
          </a:p>
          <a:p>
            <a:endParaRPr lang="en-US" altLang="ko-KR" sz="1800" dirty="0" smtClean="0"/>
          </a:p>
          <a:p>
            <a:r>
              <a:rPr lang="ko-KR" altLang="en-US" sz="1800" dirty="0" smtClean="0"/>
              <a:t>영어 공부</a:t>
            </a:r>
            <a:r>
              <a:rPr lang="en-US" altLang="ko-KR" sz="1800" dirty="0" smtClean="0"/>
              <a:t>… </a:t>
            </a:r>
            <a:r>
              <a:rPr lang="ko-KR" altLang="en-US" sz="1800" dirty="0" smtClean="0"/>
              <a:t>자료가 다 영어네</a:t>
            </a:r>
            <a:endParaRPr lang="en-US" altLang="ko-KR" sz="1800" dirty="0" smtClean="0"/>
          </a:p>
        </p:txBody>
      </p:sp>
    </p:spTree>
    <p:extLst>
      <p:ext uri="{BB962C8B-B14F-4D97-AF65-F5344CB8AC3E}">
        <p14:creationId xmlns:p14="http://schemas.microsoft.com/office/powerpoint/2010/main" val="44841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궁금한 점</a:t>
            </a:r>
            <a:endParaRPr lang="ko-KR" altLang="en-US" dirty="0"/>
          </a:p>
        </p:txBody>
      </p:sp>
      <p:sp>
        <p:nvSpPr>
          <p:cNvPr id="3" name="Content Placeholder 2"/>
          <p:cNvSpPr>
            <a:spLocks noGrp="1"/>
          </p:cNvSpPr>
          <p:nvPr>
            <p:ph idx="1"/>
          </p:nvPr>
        </p:nvSpPr>
        <p:spPr>
          <a:xfrm>
            <a:off x="6354618" y="1825625"/>
            <a:ext cx="4719781" cy="4351338"/>
          </a:xfrm>
        </p:spPr>
        <p:txBody>
          <a:bodyPr>
            <a:normAutofit/>
          </a:bodyPr>
          <a:lstStyle/>
          <a:p>
            <a:r>
              <a:rPr lang="ko-KR" altLang="en-US" sz="1800" dirty="0" smtClean="0"/>
              <a:t>이 기술을 배워서 사회에 나가면</a:t>
            </a:r>
            <a:endParaRPr lang="en-US" altLang="ko-KR" sz="1800" dirty="0" smtClean="0"/>
          </a:p>
          <a:p>
            <a:pPr marL="0" indent="0">
              <a:buNone/>
            </a:pPr>
            <a:endParaRPr lang="en-US" altLang="ko-KR" sz="1800" dirty="0" smtClean="0"/>
          </a:p>
          <a:p>
            <a:r>
              <a:rPr lang="ko-KR" altLang="en-US" sz="1800" dirty="0" smtClean="0"/>
              <a:t>어떤 분야로 진출할 수 있는지</a:t>
            </a:r>
            <a:endParaRPr lang="en-US" altLang="ko-KR" sz="1800" dirty="0" smtClean="0"/>
          </a:p>
          <a:p>
            <a:r>
              <a:rPr lang="ko-KR" altLang="en-US" sz="1800" dirty="0" smtClean="0"/>
              <a:t>그 분야에서 어떤 일을 하게 되는지</a:t>
            </a:r>
            <a:endParaRPr lang="en-US" altLang="ko-KR" sz="1800" dirty="0" smtClean="0"/>
          </a:p>
          <a:p>
            <a:r>
              <a:rPr lang="ko-KR" altLang="en-US" sz="1800" dirty="0" smtClean="0"/>
              <a:t>그 직무를 수행하는 직업명이 뭔지</a:t>
            </a:r>
            <a:endParaRPr lang="en-US" altLang="ko-KR" sz="1800" dirty="0" smtClean="0"/>
          </a:p>
          <a:p>
            <a:pPr marL="0" indent="0">
              <a:buNone/>
            </a:pPr>
            <a:r>
              <a:rPr lang="en-US" altLang="ko-KR" sz="1800" dirty="0" smtClean="0">
                <a:solidFill>
                  <a:schemeClr val="bg2">
                    <a:lumMod val="75000"/>
                  </a:schemeClr>
                </a:solidFill>
              </a:rPr>
              <a:t>(3D </a:t>
            </a:r>
            <a:r>
              <a:rPr lang="ko-KR" altLang="en-US" sz="1800" dirty="0" smtClean="0">
                <a:solidFill>
                  <a:schemeClr val="bg2">
                    <a:lumMod val="75000"/>
                  </a:schemeClr>
                </a:solidFill>
              </a:rPr>
              <a:t>프로그래머</a:t>
            </a:r>
            <a:r>
              <a:rPr lang="en-US" altLang="ko-KR" sz="1800" dirty="0" smtClean="0">
                <a:solidFill>
                  <a:schemeClr val="bg2">
                    <a:lumMod val="75000"/>
                  </a:schemeClr>
                </a:solidFill>
              </a:rPr>
              <a:t>? </a:t>
            </a:r>
            <a:r>
              <a:rPr lang="ko-KR" altLang="en-US" sz="1800" dirty="0" smtClean="0">
                <a:solidFill>
                  <a:schemeClr val="bg2">
                    <a:lumMod val="75000"/>
                  </a:schemeClr>
                </a:solidFill>
              </a:rPr>
              <a:t>렌더링 프로그래머</a:t>
            </a:r>
            <a:r>
              <a:rPr lang="en-US" altLang="ko-KR" sz="1800" dirty="0" smtClean="0">
                <a:solidFill>
                  <a:schemeClr val="bg2">
                    <a:lumMod val="75000"/>
                  </a:schemeClr>
                </a:solidFill>
              </a:rPr>
              <a:t>?</a:t>
            </a:r>
          </a:p>
          <a:p>
            <a:pPr marL="0" indent="0">
              <a:buNone/>
            </a:pPr>
            <a:r>
              <a:rPr lang="ko-KR" altLang="en-US" sz="1800" dirty="0" smtClean="0">
                <a:solidFill>
                  <a:schemeClr val="bg2">
                    <a:lumMod val="75000"/>
                  </a:schemeClr>
                </a:solidFill>
              </a:rPr>
              <a:t>그래픽 프로그래머</a:t>
            </a:r>
            <a:r>
              <a:rPr lang="en-US" altLang="ko-KR" sz="1800" dirty="0" smtClean="0">
                <a:solidFill>
                  <a:schemeClr val="bg2">
                    <a:lumMod val="75000"/>
                  </a:schemeClr>
                </a:solidFill>
              </a:rPr>
              <a:t>? </a:t>
            </a:r>
            <a:r>
              <a:rPr lang="ko-KR" altLang="en-US" sz="1800" dirty="0" smtClean="0">
                <a:solidFill>
                  <a:schemeClr val="bg2">
                    <a:lumMod val="75000"/>
                  </a:schemeClr>
                </a:solidFill>
              </a:rPr>
              <a:t>테크니컬 아티스트</a:t>
            </a:r>
            <a:r>
              <a:rPr lang="en-US" altLang="ko-KR" sz="1800" dirty="0" smtClean="0">
                <a:solidFill>
                  <a:schemeClr val="bg2">
                    <a:lumMod val="75000"/>
                  </a:schemeClr>
                </a:solidFill>
              </a:rPr>
              <a:t>? </a:t>
            </a:r>
          </a:p>
          <a:p>
            <a:pPr marL="0" indent="0">
              <a:buNone/>
            </a:pPr>
            <a:r>
              <a:rPr lang="ko-KR" altLang="en-US" sz="1800" dirty="0" smtClean="0">
                <a:solidFill>
                  <a:schemeClr val="bg2">
                    <a:lumMod val="75000"/>
                  </a:schemeClr>
                </a:solidFill>
              </a:rPr>
              <a:t>엔진 프로그래머</a:t>
            </a:r>
            <a:r>
              <a:rPr lang="en-US" altLang="ko-KR" sz="1800" dirty="0" smtClean="0">
                <a:solidFill>
                  <a:schemeClr val="bg2">
                    <a:lumMod val="75000"/>
                  </a:schemeClr>
                </a:solidFill>
              </a:rPr>
              <a:t>? ……………???) </a:t>
            </a:r>
            <a:endParaRPr lang="en-US" altLang="ko-KR" sz="1800" dirty="0">
              <a:solidFill>
                <a:schemeClr val="bg2">
                  <a:lumMod val="75000"/>
                </a:schemeClr>
              </a:solidFill>
            </a:endParaRPr>
          </a:p>
          <a:p>
            <a:r>
              <a:rPr lang="ko-KR" altLang="en-US" sz="1800" dirty="0" smtClean="0"/>
              <a:t>어떤걸 공부해야 하는지</a:t>
            </a:r>
            <a:endParaRPr lang="en-US" altLang="ko-KR" sz="1800" dirty="0" smtClean="0"/>
          </a:p>
          <a:p>
            <a:endParaRPr lang="en-US" altLang="ko-KR" sz="1800" dirty="0"/>
          </a:p>
          <a:p>
            <a:r>
              <a:rPr lang="ko-KR" altLang="en-US" sz="1800" u="sng" dirty="0" smtClean="0"/>
              <a:t>목표</a:t>
            </a:r>
            <a:r>
              <a:rPr lang="ko-KR" altLang="en-US" sz="1800" dirty="0" smtClean="0"/>
              <a:t>가 있어야 공부가 덜 힘들 것 같다</a:t>
            </a:r>
            <a:endParaRPr lang="en-US" altLang="ko-KR" sz="1800" dirty="0" smtClean="0"/>
          </a:p>
          <a:p>
            <a:endParaRPr lang="en-US" altLang="ko-KR" sz="1800" dirty="0"/>
          </a:p>
          <a:p>
            <a:endParaRPr lang="ko-KR" altLang="en-US" sz="1800" dirty="0"/>
          </a:p>
        </p:txBody>
      </p:sp>
      <p:pic>
        <p:nvPicPr>
          <p:cNvPr id="4" name="Picture 3"/>
          <p:cNvPicPr>
            <a:picLocks noChangeAspect="1"/>
          </p:cNvPicPr>
          <p:nvPr/>
        </p:nvPicPr>
        <p:blipFill>
          <a:blip r:embed="rId2"/>
          <a:stretch>
            <a:fillRect/>
          </a:stretch>
        </p:blipFill>
        <p:spPr>
          <a:xfrm>
            <a:off x="838201" y="1467785"/>
            <a:ext cx="4962236" cy="2025708"/>
          </a:xfrm>
          <a:prstGeom prst="rect">
            <a:avLst/>
          </a:prstGeom>
        </p:spPr>
      </p:pic>
      <p:pic>
        <p:nvPicPr>
          <p:cNvPr id="5" name="Picture 4"/>
          <p:cNvPicPr>
            <a:picLocks noChangeAspect="1"/>
          </p:cNvPicPr>
          <p:nvPr/>
        </p:nvPicPr>
        <p:blipFill>
          <a:blip r:embed="rId3"/>
          <a:stretch>
            <a:fillRect/>
          </a:stretch>
        </p:blipFill>
        <p:spPr>
          <a:xfrm>
            <a:off x="838200" y="4305996"/>
            <a:ext cx="4962237" cy="2005904"/>
          </a:xfrm>
          <a:prstGeom prst="rect">
            <a:avLst/>
          </a:prstGeom>
        </p:spPr>
      </p:pic>
      <p:sp>
        <p:nvSpPr>
          <p:cNvPr id="6" name="TextBox 5"/>
          <p:cNvSpPr txBox="1"/>
          <p:nvPr/>
        </p:nvSpPr>
        <p:spPr>
          <a:xfrm>
            <a:off x="3177308" y="3638134"/>
            <a:ext cx="526106" cy="523220"/>
          </a:xfrm>
          <a:prstGeom prst="rect">
            <a:avLst/>
          </a:prstGeom>
          <a:noFill/>
        </p:spPr>
        <p:txBody>
          <a:bodyPr wrap="none" rtlCol="0">
            <a:spAutoFit/>
          </a:bodyPr>
          <a:lstStyle/>
          <a:p>
            <a:r>
              <a:rPr lang="en-US" altLang="ko-KR" sz="2800" dirty="0" smtClean="0"/>
              <a:t>or</a:t>
            </a:r>
            <a:endParaRPr lang="ko-KR" altLang="en-US" sz="2800" dirty="0"/>
          </a:p>
        </p:txBody>
      </p:sp>
    </p:spTree>
    <p:extLst>
      <p:ext uri="{BB962C8B-B14F-4D97-AF65-F5344CB8AC3E}">
        <p14:creationId xmlns:p14="http://schemas.microsoft.com/office/powerpoint/2010/main" val="3096087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1850" y="1228437"/>
            <a:ext cx="10515600" cy="1089602"/>
          </a:xfrm>
        </p:spPr>
        <p:txBody>
          <a:bodyPr/>
          <a:lstStyle/>
          <a:p>
            <a:r>
              <a:rPr lang="ko-KR" altLang="en-US" dirty="0" smtClean="0"/>
              <a:t>공부한 내용</a:t>
            </a:r>
            <a:endParaRPr lang="ko-KR" altLang="en-US" dirty="0"/>
          </a:p>
        </p:txBody>
      </p:sp>
      <p:sp>
        <p:nvSpPr>
          <p:cNvPr id="3" name="Content Placeholder 2"/>
          <p:cNvSpPr>
            <a:spLocks noGrp="1"/>
          </p:cNvSpPr>
          <p:nvPr>
            <p:ph type="body" idx="1"/>
          </p:nvPr>
        </p:nvSpPr>
        <p:spPr>
          <a:xfrm>
            <a:off x="831850" y="2345027"/>
            <a:ext cx="10515600" cy="1500187"/>
          </a:xfrm>
        </p:spPr>
        <p:txBody>
          <a:bodyPr/>
          <a:lstStyle/>
          <a:p>
            <a:r>
              <a:rPr lang="en-US" altLang="ko-KR" dirty="0" err="1" smtClean="0"/>
              <a:t>Scratchapixel</a:t>
            </a:r>
            <a:r>
              <a:rPr lang="en-US" altLang="ko-KR" dirty="0" smtClean="0"/>
              <a:t> : </a:t>
            </a:r>
            <a:r>
              <a:rPr lang="en-US" altLang="ko-KR" sz="2000" dirty="0" smtClean="0"/>
              <a:t>ray tracing? How to find intersection of a ray with geometry? BVH?</a:t>
            </a:r>
          </a:p>
          <a:p>
            <a:r>
              <a:rPr lang="en-US" altLang="ko-KR" dirty="0" err="1" smtClean="0"/>
              <a:t>Nori</a:t>
            </a:r>
            <a:r>
              <a:rPr lang="en-US" altLang="ko-KR" dirty="0" smtClean="0"/>
              <a:t>: </a:t>
            </a:r>
            <a:r>
              <a:rPr lang="en-US" altLang="ko-KR" sz="2000" dirty="0" smtClean="0"/>
              <a:t>Octree construction, Octree traversal</a:t>
            </a:r>
            <a:endParaRPr lang="ko-KR" altLang="en-US" dirty="0"/>
          </a:p>
        </p:txBody>
      </p:sp>
      <p:sp>
        <p:nvSpPr>
          <p:cNvPr id="6" name="Title 3"/>
          <p:cNvSpPr txBox="1">
            <a:spLocks/>
          </p:cNvSpPr>
          <p:nvPr/>
        </p:nvSpPr>
        <p:spPr>
          <a:xfrm>
            <a:off x="831850" y="3962400"/>
            <a:ext cx="10515600" cy="1052657"/>
          </a:xfrm>
          <a:prstGeom prst="rect">
            <a:avLst/>
          </a:prstGeom>
        </p:spPr>
        <p:txBody>
          <a:bodyPr vert="horz" lIns="91440" tIns="45720" rIns="91440" bIns="45720" rtlCol="0" anchor="b">
            <a:normAutofit/>
          </a:bodyPr>
          <a:lstStyle>
            <a:lvl1pPr algn="l"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dirty="0" smtClean="0">
                <a:solidFill>
                  <a:schemeClr val="bg2">
                    <a:lumMod val="90000"/>
                  </a:schemeClr>
                </a:solidFill>
              </a:rPr>
              <a:t>느낀점</a:t>
            </a:r>
            <a:endParaRPr lang="ko-KR" altLang="en-US" dirty="0">
              <a:solidFill>
                <a:schemeClr val="bg2">
                  <a:lumMod val="90000"/>
                </a:schemeClr>
              </a:solidFill>
            </a:endParaRPr>
          </a:p>
        </p:txBody>
      </p:sp>
      <p:sp>
        <p:nvSpPr>
          <p:cNvPr id="7" name="Text Placeholder 4"/>
          <p:cNvSpPr txBox="1">
            <a:spLocks/>
          </p:cNvSpPr>
          <p:nvPr/>
        </p:nvSpPr>
        <p:spPr>
          <a:xfrm>
            <a:off x="831850" y="5042045"/>
            <a:ext cx="10515600" cy="1500187"/>
          </a:xfrm>
          <a:prstGeom prst="rect">
            <a:avLst/>
          </a:prstGeom>
        </p:spPr>
        <p:txBody>
          <a:bodyPr vert="horz" lIns="91440" tIns="45720" rIns="91440" bIns="45720" rtlCol="0">
            <a:normAutofit/>
          </a:bodyPr>
          <a:lstStyle>
            <a:lvl1pPr marL="0" indent="0" algn="l" defTabSz="914400" rtl="0" eaLnBrk="1" latinLnBrk="1"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1"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1"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1"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ko-KR" altLang="en-US" dirty="0" smtClean="0">
                <a:solidFill>
                  <a:schemeClr val="bg2">
                    <a:lumMod val="90000"/>
                  </a:schemeClr>
                </a:solidFill>
              </a:rPr>
              <a:t>노리</a:t>
            </a:r>
            <a:r>
              <a:rPr lang="en-US" altLang="ko-KR" dirty="0">
                <a:solidFill>
                  <a:schemeClr val="bg2">
                    <a:lumMod val="90000"/>
                  </a:schemeClr>
                </a:solidFill>
              </a:rPr>
              <a:t> </a:t>
            </a:r>
            <a:r>
              <a:rPr lang="en-US" altLang="ko-KR" dirty="0" smtClean="0">
                <a:solidFill>
                  <a:schemeClr val="bg2">
                    <a:lumMod val="90000"/>
                  </a:schemeClr>
                </a:solidFill>
              </a:rPr>
              <a:t>/ </a:t>
            </a:r>
            <a:r>
              <a:rPr lang="ko-KR" altLang="en-US" dirty="0" smtClean="0">
                <a:solidFill>
                  <a:schemeClr val="bg2">
                    <a:lumMod val="90000"/>
                  </a:schemeClr>
                </a:solidFill>
              </a:rPr>
              <a:t>인턴십 생활</a:t>
            </a:r>
            <a:r>
              <a:rPr lang="en-US" altLang="ko-KR" dirty="0">
                <a:solidFill>
                  <a:schemeClr val="bg2">
                    <a:lumMod val="90000"/>
                  </a:schemeClr>
                </a:solidFill>
              </a:rPr>
              <a:t> </a:t>
            </a:r>
            <a:r>
              <a:rPr lang="en-US" altLang="ko-KR" dirty="0" smtClean="0">
                <a:solidFill>
                  <a:schemeClr val="bg2">
                    <a:lumMod val="90000"/>
                  </a:schemeClr>
                </a:solidFill>
              </a:rPr>
              <a:t>/ </a:t>
            </a:r>
            <a:r>
              <a:rPr lang="ko-KR" altLang="en-US" dirty="0" smtClean="0">
                <a:solidFill>
                  <a:schemeClr val="bg2">
                    <a:lumMod val="90000"/>
                  </a:schemeClr>
                </a:solidFill>
              </a:rPr>
              <a:t>향후 계획</a:t>
            </a:r>
            <a:endParaRPr lang="en-US" altLang="ko-KR" dirty="0" smtClean="0">
              <a:solidFill>
                <a:schemeClr val="bg2">
                  <a:lumMod val="90000"/>
                </a:schemeClr>
              </a:solidFill>
            </a:endParaRPr>
          </a:p>
          <a:p>
            <a:endParaRPr lang="ko-KR" altLang="en-US" dirty="0"/>
          </a:p>
        </p:txBody>
      </p:sp>
    </p:spTree>
    <p:extLst>
      <p:ext uri="{BB962C8B-B14F-4D97-AF65-F5344CB8AC3E}">
        <p14:creationId xmlns:p14="http://schemas.microsoft.com/office/powerpoint/2010/main" val="115496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ko-KR" altLang="en-US" dirty="0" smtClean="0"/>
              <a:t>소스코드</a:t>
            </a:r>
            <a:endParaRPr lang="ko-KR" altLang="en-US" dirty="0"/>
          </a:p>
        </p:txBody>
      </p:sp>
      <p:sp>
        <p:nvSpPr>
          <p:cNvPr id="5" name="Text Placeholder 4"/>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185525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sp>
        <p:nvSpPr>
          <p:cNvPr id="3" name="Content Placeholder 2"/>
          <p:cNvSpPr>
            <a:spLocks noGrp="1"/>
          </p:cNvSpPr>
          <p:nvPr>
            <p:ph idx="1"/>
          </p:nvPr>
        </p:nvSpPr>
        <p:spPr>
          <a:xfrm>
            <a:off x="7829006" y="4931185"/>
            <a:ext cx="3524794" cy="1245777"/>
          </a:xfrm>
        </p:spPr>
        <p:txBody>
          <a:bodyPr/>
          <a:lstStyle/>
          <a:p>
            <a:endParaRPr lang="ko-KR" altLang="en-US" dirty="0"/>
          </a:p>
        </p:txBody>
      </p:sp>
      <p:pic>
        <p:nvPicPr>
          <p:cNvPr id="5" name="Picture 4"/>
          <p:cNvPicPr>
            <a:picLocks noChangeAspect="1"/>
          </p:cNvPicPr>
          <p:nvPr/>
        </p:nvPicPr>
        <p:blipFill>
          <a:blip r:embed="rId3"/>
          <a:stretch>
            <a:fillRect/>
          </a:stretch>
        </p:blipFill>
        <p:spPr>
          <a:xfrm>
            <a:off x="521766" y="1825625"/>
            <a:ext cx="7179537" cy="4745910"/>
          </a:xfrm>
          <a:prstGeom prst="rect">
            <a:avLst/>
          </a:prstGeom>
        </p:spPr>
      </p:pic>
      <p:graphicFrame>
        <p:nvGraphicFramePr>
          <p:cNvPr id="4" name="Object 3"/>
          <p:cNvGraphicFramePr>
            <a:graphicFrameLocks noChangeAspect="1"/>
          </p:cNvGraphicFramePr>
          <p:nvPr/>
        </p:nvGraphicFramePr>
        <p:xfrm>
          <a:off x="7678974" y="1924594"/>
          <a:ext cx="3697155" cy="2772686"/>
        </p:xfrm>
        <a:graphic>
          <a:graphicData uri="http://schemas.openxmlformats.org/presentationml/2006/ole">
            <mc:AlternateContent xmlns:mc="http://schemas.openxmlformats.org/markup-compatibility/2006">
              <mc:Choice xmlns:v="urn:schemas-microsoft-com:vml" Requires="v">
                <p:oleObj spid="_x0000_s19461" name="Image" r:id="rId4" imgW="8126640" imgH="6095160" progId="Photoshop.Image.13">
                  <p:embed/>
                </p:oleObj>
              </mc:Choice>
              <mc:Fallback>
                <p:oleObj name="Image" r:id="rId4" imgW="8126640" imgH="6095160" progId="Photoshop.Image.13">
                  <p:embed/>
                  <p:pic>
                    <p:nvPicPr>
                      <p:cNvPr id="4" name="Object 3"/>
                      <p:cNvPicPr/>
                      <p:nvPr/>
                    </p:nvPicPr>
                    <p:blipFill>
                      <a:blip r:embed="rId5"/>
                      <a:stretch>
                        <a:fillRect/>
                      </a:stretch>
                    </p:blipFill>
                    <p:spPr>
                      <a:xfrm>
                        <a:off x="7678974" y="1924594"/>
                        <a:ext cx="3697155" cy="2772686"/>
                      </a:xfrm>
                      <a:prstGeom prst="rect">
                        <a:avLst/>
                      </a:prstGeom>
                    </p:spPr>
                  </p:pic>
                </p:oleObj>
              </mc:Fallback>
            </mc:AlternateContent>
          </a:graphicData>
        </a:graphic>
      </p:graphicFrame>
    </p:spTree>
    <p:extLst>
      <p:ext uri="{BB962C8B-B14F-4D97-AF65-F5344CB8AC3E}">
        <p14:creationId xmlns:p14="http://schemas.microsoft.com/office/powerpoint/2010/main" val="232135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sp>
        <p:nvSpPr>
          <p:cNvPr id="3" name="Content Placeholder 2"/>
          <p:cNvSpPr>
            <a:spLocks noGrp="1"/>
          </p:cNvSpPr>
          <p:nvPr>
            <p:ph idx="1"/>
          </p:nvPr>
        </p:nvSpPr>
        <p:spPr>
          <a:xfrm>
            <a:off x="7132320" y="1790791"/>
            <a:ext cx="4221480" cy="4351338"/>
          </a:xfrm>
        </p:spPr>
        <p:txBody>
          <a:bodyPr/>
          <a:lstStyle/>
          <a:p>
            <a:endParaRPr lang="ko-KR" altLang="en-US" dirty="0"/>
          </a:p>
        </p:txBody>
      </p:sp>
      <p:pic>
        <p:nvPicPr>
          <p:cNvPr id="4" name="Picture 3"/>
          <p:cNvPicPr>
            <a:picLocks noChangeAspect="1"/>
          </p:cNvPicPr>
          <p:nvPr/>
        </p:nvPicPr>
        <p:blipFill>
          <a:blip r:embed="rId2"/>
          <a:stretch>
            <a:fillRect/>
          </a:stretch>
        </p:blipFill>
        <p:spPr>
          <a:xfrm>
            <a:off x="653142" y="1445624"/>
            <a:ext cx="6003557" cy="5309750"/>
          </a:xfrm>
          <a:prstGeom prst="rect">
            <a:avLst/>
          </a:prstGeom>
        </p:spPr>
      </p:pic>
    </p:spTree>
    <p:extLst>
      <p:ext uri="{BB962C8B-B14F-4D97-AF65-F5344CB8AC3E}">
        <p14:creationId xmlns:p14="http://schemas.microsoft.com/office/powerpoint/2010/main" val="4248085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sp>
        <p:nvSpPr>
          <p:cNvPr id="3" name="Content Placeholder 2"/>
          <p:cNvSpPr>
            <a:spLocks noGrp="1"/>
          </p:cNvSpPr>
          <p:nvPr>
            <p:ph idx="1"/>
          </p:nvPr>
        </p:nvSpPr>
        <p:spPr>
          <a:xfrm>
            <a:off x="838200" y="5847397"/>
            <a:ext cx="11179629" cy="455613"/>
          </a:xfrm>
        </p:spPr>
        <p:txBody>
          <a:bodyPr>
            <a:normAutofit lnSpcReduction="10000"/>
          </a:bodyPr>
          <a:lstStyle/>
          <a:p>
            <a:endParaRPr lang="ko-KR" altLang="en-US" dirty="0"/>
          </a:p>
        </p:txBody>
      </p:sp>
      <p:pic>
        <p:nvPicPr>
          <p:cNvPr id="4" name="Picture 3"/>
          <p:cNvPicPr>
            <a:picLocks noChangeAspect="1"/>
          </p:cNvPicPr>
          <p:nvPr/>
        </p:nvPicPr>
        <p:blipFill>
          <a:blip r:embed="rId2"/>
          <a:stretch>
            <a:fillRect/>
          </a:stretch>
        </p:blipFill>
        <p:spPr>
          <a:xfrm>
            <a:off x="838200" y="1825625"/>
            <a:ext cx="9744075" cy="3895725"/>
          </a:xfrm>
          <a:prstGeom prst="rect">
            <a:avLst/>
          </a:prstGeom>
        </p:spPr>
      </p:pic>
    </p:spTree>
    <p:extLst>
      <p:ext uri="{BB962C8B-B14F-4D97-AF65-F5344CB8AC3E}">
        <p14:creationId xmlns:p14="http://schemas.microsoft.com/office/powerpoint/2010/main" val="2959769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pic>
        <p:nvPicPr>
          <p:cNvPr id="4" name="Picture 3"/>
          <p:cNvPicPr>
            <a:picLocks noChangeAspect="1"/>
          </p:cNvPicPr>
          <p:nvPr/>
        </p:nvPicPr>
        <p:blipFill>
          <a:blip r:embed="rId2"/>
          <a:stretch>
            <a:fillRect/>
          </a:stretch>
        </p:blipFill>
        <p:spPr>
          <a:xfrm>
            <a:off x="515983" y="1690687"/>
            <a:ext cx="11349438" cy="262876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593137" y="2883069"/>
              <a:ext cx="3458160" cy="25920"/>
            </p14:xfrm>
          </p:contentPart>
        </mc:Choice>
        <mc:Fallback>
          <p:pic>
            <p:nvPicPr>
              <p:cNvPr id="6" name="Ink 5"/>
              <p:cNvPicPr/>
              <p:nvPr/>
            </p:nvPicPr>
            <p:blipFill>
              <a:blip r:embed="rId4"/>
              <a:stretch>
                <a:fillRect/>
              </a:stretch>
            </p:blipFill>
            <p:spPr>
              <a:xfrm>
                <a:off x="1579097" y="2854269"/>
                <a:ext cx="3486600" cy="83160"/>
              </a:xfrm>
              <a:prstGeom prst="rect">
                <a:avLst/>
              </a:prstGeom>
            </p:spPr>
          </p:pic>
        </mc:Fallback>
      </mc:AlternateContent>
    </p:spTree>
    <p:extLst>
      <p:ext uri="{BB962C8B-B14F-4D97-AF65-F5344CB8AC3E}">
        <p14:creationId xmlns:p14="http://schemas.microsoft.com/office/powerpoint/2010/main" val="2070142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pic>
        <p:nvPicPr>
          <p:cNvPr id="4" name="Picture 3"/>
          <p:cNvPicPr>
            <a:picLocks noChangeAspect="1"/>
          </p:cNvPicPr>
          <p:nvPr/>
        </p:nvPicPr>
        <p:blipFill>
          <a:blip r:embed="rId2"/>
          <a:stretch>
            <a:fillRect/>
          </a:stretch>
        </p:blipFill>
        <p:spPr>
          <a:xfrm>
            <a:off x="515983" y="1690687"/>
            <a:ext cx="11349438" cy="262876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593137" y="2883069"/>
              <a:ext cx="3458160" cy="25920"/>
            </p14:xfrm>
          </p:contentPart>
        </mc:Choice>
        <mc:Fallback>
          <p:pic>
            <p:nvPicPr>
              <p:cNvPr id="6" name="Ink 5"/>
              <p:cNvPicPr/>
              <p:nvPr/>
            </p:nvPicPr>
            <p:blipFill>
              <a:blip r:embed="rId4"/>
              <a:stretch>
                <a:fillRect/>
              </a:stretch>
            </p:blipFill>
            <p:spPr>
              <a:xfrm>
                <a:off x="1579097" y="2854269"/>
                <a:ext cx="3486600" cy="83160"/>
              </a:xfrm>
              <a:prstGeom prst="rect">
                <a:avLst/>
              </a:prstGeom>
            </p:spPr>
          </p:pic>
        </mc:Fallback>
      </mc:AlternateContent>
      <p:pic>
        <p:nvPicPr>
          <p:cNvPr id="5" name="Picture 4"/>
          <p:cNvPicPr>
            <a:picLocks noChangeAspect="1"/>
          </p:cNvPicPr>
          <p:nvPr/>
        </p:nvPicPr>
        <p:blipFill>
          <a:blip r:embed="rId5"/>
          <a:stretch>
            <a:fillRect/>
          </a:stretch>
        </p:blipFill>
        <p:spPr>
          <a:xfrm>
            <a:off x="5883329" y="2652653"/>
            <a:ext cx="5696171" cy="3957153"/>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5373137" y="2569149"/>
              <a:ext cx="534600" cy="4041000"/>
            </p14:xfrm>
          </p:contentPart>
        </mc:Choice>
        <mc:Fallback>
          <p:pic>
            <p:nvPicPr>
              <p:cNvPr id="3" name="Ink 2"/>
              <p:cNvPicPr/>
              <p:nvPr/>
            </p:nvPicPr>
            <p:blipFill>
              <a:blip r:embed="rId7"/>
              <a:stretch>
                <a:fillRect/>
              </a:stretch>
            </p:blipFill>
            <p:spPr>
              <a:xfrm>
                <a:off x="5363777" y="2550069"/>
                <a:ext cx="553320" cy="4079160"/>
              </a:xfrm>
              <a:prstGeom prst="rect">
                <a:avLst/>
              </a:prstGeom>
            </p:spPr>
          </p:pic>
        </mc:Fallback>
      </mc:AlternateContent>
    </p:spTree>
    <p:extLst>
      <p:ext uri="{BB962C8B-B14F-4D97-AF65-F5344CB8AC3E}">
        <p14:creationId xmlns:p14="http://schemas.microsoft.com/office/powerpoint/2010/main" val="463032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pic>
        <p:nvPicPr>
          <p:cNvPr id="4" name="Picture 3"/>
          <p:cNvPicPr>
            <a:picLocks noChangeAspect="1"/>
          </p:cNvPicPr>
          <p:nvPr/>
        </p:nvPicPr>
        <p:blipFill>
          <a:blip r:embed="rId2"/>
          <a:stretch>
            <a:fillRect/>
          </a:stretch>
        </p:blipFill>
        <p:spPr>
          <a:xfrm>
            <a:off x="515983" y="1690687"/>
            <a:ext cx="11349438" cy="2628763"/>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593137" y="2883069"/>
              <a:ext cx="3458160" cy="25920"/>
            </p14:xfrm>
          </p:contentPart>
        </mc:Choice>
        <mc:Fallback>
          <p:pic>
            <p:nvPicPr>
              <p:cNvPr id="6" name="Ink 5"/>
              <p:cNvPicPr/>
              <p:nvPr/>
            </p:nvPicPr>
            <p:blipFill>
              <a:blip r:embed="rId4"/>
              <a:stretch>
                <a:fillRect/>
              </a:stretch>
            </p:blipFill>
            <p:spPr>
              <a:xfrm>
                <a:off x="1579097" y="2854269"/>
                <a:ext cx="3486600" cy="83160"/>
              </a:xfrm>
              <a:prstGeom prst="rect">
                <a:avLst/>
              </a:prstGeom>
            </p:spPr>
          </p:pic>
        </mc:Fallback>
      </mc:AlternateContent>
      <p:pic>
        <p:nvPicPr>
          <p:cNvPr id="5" name="Content Placeholder 4"/>
          <p:cNvPicPr>
            <a:picLocks noGrp="1" noChangeAspect="1"/>
          </p:cNvPicPr>
          <p:nvPr>
            <p:ph idx="1"/>
          </p:nvPr>
        </p:nvPicPr>
        <p:blipFill>
          <a:blip r:embed="rId5"/>
          <a:stretch>
            <a:fillRect/>
          </a:stretch>
        </p:blipFill>
        <p:spPr>
          <a:xfrm>
            <a:off x="6070097" y="2569149"/>
            <a:ext cx="5033332" cy="412476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5686697" y="2569149"/>
              <a:ext cx="383400" cy="4111200"/>
            </p14:xfrm>
          </p:contentPart>
        </mc:Choice>
        <mc:Fallback>
          <p:pic>
            <p:nvPicPr>
              <p:cNvPr id="3" name="Ink 2"/>
              <p:cNvPicPr/>
              <p:nvPr/>
            </p:nvPicPr>
            <p:blipFill>
              <a:blip r:embed="rId7"/>
              <a:stretch>
                <a:fillRect/>
              </a:stretch>
            </p:blipFill>
            <p:spPr>
              <a:xfrm>
                <a:off x="5677337" y="2550069"/>
                <a:ext cx="402480" cy="4149000"/>
              </a:xfrm>
              <a:prstGeom prst="rect">
                <a:avLst/>
              </a:prstGeom>
            </p:spPr>
          </p:pic>
        </mc:Fallback>
      </mc:AlternateContent>
    </p:spTree>
    <p:extLst>
      <p:ext uri="{BB962C8B-B14F-4D97-AF65-F5344CB8AC3E}">
        <p14:creationId xmlns:p14="http://schemas.microsoft.com/office/powerpoint/2010/main" val="3874852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ko-KR" altLang="en-US"/>
          </a:p>
        </p:txBody>
      </p:sp>
      <p:sp>
        <p:nvSpPr>
          <p:cNvPr id="3" name="Content Placeholder 2"/>
          <p:cNvSpPr>
            <a:spLocks noGrp="1"/>
          </p:cNvSpPr>
          <p:nvPr>
            <p:ph idx="1"/>
          </p:nvPr>
        </p:nvSpPr>
        <p:spPr/>
        <p:txBody>
          <a:bodyPr/>
          <a:lstStyle/>
          <a:p>
            <a:endParaRPr lang="ko-KR" altLang="en-US" dirty="0"/>
          </a:p>
        </p:txBody>
      </p:sp>
      <p:pic>
        <p:nvPicPr>
          <p:cNvPr id="8" name="Picture 7"/>
          <p:cNvPicPr>
            <a:picLocks noChangeAspect="1"/>
          </p:cNvPicPr>
          <p:nvPr/>
        </p:nvPicPr>
        <p:blipFill>
          <a:blip r:embed="rId3"/>
          <a:stretch>
            <a:fillRect/>
          </a:stretch>
        </p:blipFill>
        <p:spPr>
          <a:xfrm>
            <a:off x="392142" y="708567"/>
            <a:ext cx="6525735" cy="5878481"/>
          </a:xfrm>
          <a:prstGeom prst="rect">
            <a:avLst/>
          </a:prstGeom>
        </p:spPr>
      </p:pic>
      <p:pic>
        <p:nvPicPr>
          <p:cNvPr id="9" name="Picture 8"/>
          <p:cNvPicPr>
            <a:picLocks noChangeAspect="1"/>
          </p:cNvPicPr>
          <p:nvPr/>
        </p:nvPicPr>
        <p:blipFill>
          <a:blip r:embed="rId4"/>
          <a:stretch>
            <a:fillRect/>
          </a:stretch>
        </p:blipFill>
        <p:spPr>
          <a:xfrm>
            <a:off x="6096000" y="708567"/>
            <a:ext cx="6017865" cy="5955179"/>
          </a:xfrm>
          <a:prstGeom prst="rect">
            <a:avLst/>
          </a:prstGeom>
        </p:spPr>
      </p:pic>
      <p:graphicFrame>
        <p:nvGraphicFramePr>
          <p:cNvPr id="10" name="Object 9"/>
          <p:cNvGraphicFramePr>
            <a:graphicFrameLocks noChangeAspect="1"/>
          </p:cNvGraphicFramePr>
          <p:nvPr/>
        </p:nvGraphicFramePr>
        <p:xfrm>
          <a:off x="4663502" y="2659968"/>
          <a:ext cx="2634408" cy="1975678"/>
        </p:xfrm>
        <a:graphic>
          <a:graphicData uri="http://schemas.openxmlformats.org/presentationml/2006/ole">
            <mc:AlternateContent xmlns:mc="http://schemas.openxmlformats.org/markup-compatibility/2006">
              <mc:Choice xmlns:v="urn:schemas-microsoft-com:vml" Requires="v">
                <p:oleObj spid="_x0000_s18437" name="Image" r:id="rId5" imgW="8126640" imgH="6095160" progId="Photoshop.Image.13">
                  <p:embed/>
                </p:oleObj>
              </mc:Choice>
              <mc:Fallback>
                <p:oleObj name="Image" r:id="rId5" imgW="8126640" imgH="6095160" progId="Photoshop.Image.13">
                  <p:embed/>
                  <p:pic>
                    <p:nvPicPr>
                      <p:cNvPr id="10" name="Object 9"/>
                      <p:cNvPicPr/>
                      <p:nvPr/>
                    </p:nvPicPr>
                    <p:blipFill>
                      <a:blip r:embed="rId6"/>
                      <a:stretch>
                        <a:fillRect/>
                      </a:stretch>
                    </p:blipFill>
                    <p:spPr>
                      <a:xfrm>
                        <a:off x="4663502" y="2659968"/>
                        <a:ext cx="2634408" cy="1975678"/>
                      </a:xfrm>
                      <a:prstGeom prst="rect">
                        <a:avLst/>
                      </a:prstGeom>
                    </p:spPr>
                  </p:pic>
                </p:oleObj>
              </mc:Fallback>
            </mc:AlternateContent>
          </a:graphicData>
        </a:graphic>
      </p:graphicFrame>
    </p:spTree>
    <p:extLst>
      <p:ext uri="{BB962C8B-B14F-4D97-AF65-F5344CB8AC3E}">
        <p14:creationId xmlns:p14="http://schemas.microsoft.com/office/powerpoint/2010/main" val="2630361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Forward ray tracing</a:t>
            </a:r>
            <a:endParaRPr lang="ko-KR" altLang="en-US" dirty="0"/>
          </a:p>
        </p:txBody>
      </p:sp>
      <p:sp>
        <p:nvSpPr>
          <p:cNvPr id="3" name="Content Placeholder 2"/>
          <p:cNvSpPr>
            <a:spLocks noGrp="1"/>
          </p:cNvSpPr>
          <p:nvPr>
            <p:ph idx="1"/>
          </p:nvPr>
        </p:nvSpPr>
        <p:spPr>
          <a:xfrm>
            <a:off x="838200" y="5376864"/>
            <a:ext cx="10515600" cy="908276"/>
          </a:xfrm>
        </p:spPr>
        <p:txBody>
          <a:bodyPr>
            <a:normAutofit/>
          </a:bodyPr>
          <a:lstStyle/>
          <a:p>
            <a:r>
              <a:rPr lang="en-US" altLang="ko-KR" sz="2000" dirty="0" smtClean="0"/>
              <a:t>Most light rays in a scene would never hit the camera</a:t>
            </a:r>
          </a:p>
          <a:p>
            <a:pPr marL="0" indent="0">
              <a:buNone/>
            </a:pPr>
            <a:r>
              <a:rPr lang="en-US" altLang="ko-KR" sz="2000" dirty="0"/>
              <a:t> </a:t>
            </a:r>
            <a:r>
              <a:rPr lang="en-US" altLang="ko-KR" sz="2000" dirty="0" smtClean="0"/>
              <a:t> </a:t>
            </a:r>
            <a:r>
              <a:rPr lang="en-US" altLang="ko-KR" sz="2000" dirty="0" smtClean="0">
                <a:sym typeface="Wingdings" panose="05000000000000000000" pitchFamily="2" charset="2"/>
              </a:rPr>
              <a:t> forward ray tracing is so inefficient!</a:t>
            </a:r>
            <a:endParaRPr lang="ko-KR" altLang="en-US" sz="2000" dirty="0"/>
          </a:p>
        </p:txBody>
      </p:sp>
      <p:pic>
        <p:nvPicPr>
          <p:cNvPr id="4" name="Picture 3"/>
          <p:cNvPicPr>
            <a:picLocks noChangeAspect="1"/>
          </p:cNvPicPr>
          <p:nvPr/>
        </p:nvPicPr>
        <p:blipFill>
          <a:blip r:embed="rId2"/>
          <a:stretch>
            <a:fillRect/>
          </a:stretch>
        </p:blipFill>
        <p:spPr>
          <a:xfrm>
            <a:off x="672736" y="1690688"/>
            <a:ext cx="4928383" cy="3268889"/>
          </a:xfrm>
          <a:prstGeom prst="rect">
            <a:avLst/>
          </a:prstGeom>
        </p:spPr>
      </p:pic>
      <p:pic>
        <p:nvPicPr>
          <p:cNvPr id="5" name="Picture 4"/>
          <p:cNvPicPr>
            <a:picLocks noChangeAspect="1"/>
          </p:cNvPicPr>
          <p:nvPr/>
        </p:nvPicPr>
        <p:blipFill>
          <a:blip r:embed="rId3"/>
          <a:stretch>
            <a:fillRect/>
          </a:stretch>
        </p:blipFill>
        <p:spPr>
          <a:xfrm>
            <a:off x="5878286" y="1674228"/>
            <a:ext cx="5115061" cy="3220822"/>
          </a:xfrm>
          <a:prstGeom prst="rect">
            <a:avLst/>
          </a:prstGeom>
        </p:spPr>
      </p:pic>
    </p:spTree>
    <p:extLst>
      <p:ext uri="{BB962C8B-B14F-4D97-AF65-F5344CB8AC3E}">
        <p14:creationId xmlns:p14="http://schemas.microsoft.com/office/powerpoint/2010/main" val="1831018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Backward ray tracing</a:t>
            </a:r>
            <a:endParaRPr lang="ko-KR" altLang="en-US" dirty="0"/>
          </a:p>
        </p:txBody>
      </p:sp>
      <p:pic>
        <p:nvPicPr>
          <p:cNvPr id="14338" name="Picture 2" descr="http://upload.wikimedia.org/wikipedia/commons/thumb/8/83/Ray_trace_diagram.svg/1000px-Ray_trace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57" y="2055132"/>
            <a:ext cx="5314950" cy="353377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6844936" y="1924594"/>
            <a:ext cx="4752703" cy="4365580"/>
          </a:xfrm>
        </p:spPr>
        <p:txBody>
          <a:bodyPr>
            <a:normAutofit/>
          </a:bodyPr>
          <a:lstStyle/>
          <a:p>
            <a:r>
              <a:rPr lang="en-US" altLang="ko-KR" sz="1800" dirty="0" smtClean="0"/>
              <a:t>Camera ~&gt;</a:t>
            </a:r>
            <a:r>
              <a:rPr lang="ko-KR" altLang="en-US" sz="1800" dirty="0" smtClean="0"/>
              <a:t> </a:t>
            </a:r>
            <a:r>
              <a:rPr lang="en-US" altLang="ko-KR" sz="1800" dirty="0" smtClean="0">
                <a:sym typeface="Wingdings" panose="05000000000000000000" pitchFamily="2" charset="2"/>
              </a:rPr>
              <a:t>pixel of image plane</a:t>
            </a:r>
          </a:p>
          <a:p>
            <a:endParaRPr lang="en-US" altLang="ko-KR" sz="1800" dirty="0" smtClean="0">
              <a:sym typeface="Wingdings" panose="05000000000000000000" pitchFamily="2" charset="2"/>
            </a:endParaRPr>
          </a:p>
          <a:p>
            <a:r>
              <a:rPr lang="en-US" altLang="ko-KR" sz="1800" dirty="0" smtClean="0"/>
              <a:t>Ray</a:t>
            </a:r>
            <a:r>
              <a:rPr lang="ko-KR" altLang="en-US" sz="1800" dirty="0" smtClean="0"/>
              <a:t>와 </a:t>
            </a:r>
            <a:r>
              <a:rPr lang="en-US" altLang="ko-KR" sz="1800" dirty="0" err="1" smtClean="0"/>
              <a:t>obj</a:t>
            </a:r>
            <a:r>
              <a:rPr lang="en-US" altLang="ko-KR" sz="1800" dirty="0" smtClean="0"/>
              <a:t> </a:t>
            </a:r>
            <a:r>
              <a:rPr lang="ko-KR" altLang="en-US" sz="1800" dirty="0" smtClean="0"/>
              <a:t>사이에 교점이 있으면</a:t>
            </a:r>
            <a:endParaRPr lang="en-US" altLang="ko-KR" sz="1800" dirty="0" smtClean="0"/>
          </a:p>
          <a:p>
            <a:pPr>
              <a:buFont typeface="Wingdings" panose="05000000000000000000" pitchFamily="2" charset="2"/>
              <a:buChar char="à"/>
            </a:pPr>
            <a:r>
              <a:rPr lang="ko-KR" altLang="en-US" sz="1800" dirty="0" smtClean="0">
                <a:sym typeface="Wingdings" panose="05000000000000000000" pitchFamily="2" charset="2"/>
              </a:rPr>
              <a:t> </a:t>
            </a:r>
            <a:r>
              <a:rPr lang="en-US" altLang="ko-KR" sz="1800" dirty="0" err="1" smtClean="0">
                <a:sym typeface="Wingdings" panose="05000000000000000000" pitchFamily="2" charset="2"/>
              </a:rPr>
              <a:t>obj</a:t>
            </a:r>
            <a:r>
              <a:rPr lang="ko-KR" altLang="en-US" sz="1800" dirty="0" smtClean="0">
                <a:sym typeface="Wingdings" panose="05000000000000000000" pitchFamily="2" charset="2"/>
              </a:rPr>
              <a:t>의 색을 칠함</a:t>
            </a:r>
            <a:endParaRPr lang="en-US" altLang="ko-KR" sz="1800" dirty="0" smtClean="0">
              <a:sym typeface="Wingdings" panose="05000000000000000000" pitchFamily="2" charset="2"/>
            </a:endParaRPr>
          </a:p>
          <a:p>
            <a:pPr>
              <a:buFont typeface="Wingdings" panose="05000000000000000000" pitchFamily="2" charset="2"/>
              <a:buChar char="à"/>
            </a:pPr>
            <a:endParaRPr lang="en-US" altLang="ko-KR" sz="1800" dirty="0" smtClean="0">
              <a:sym typeface="Wingdings" panose="05000000000000000000" pitchFamily="2" charset="2"/>
            </a:endParaRPr>
          </a:p>
          <a:p>
            <a:r>
              <a:rPr lang="ko-KR" altLang="en-US" sz="1800" dirty="0" smtClean="0">
                <a:sym typeface="Wingdings" panose="05000000000000000000" pitchFamily="2" charset="2"/>
              </a:rPr>
              <a:t>교점이 없으면</a:t>
            </a:r>
            <a:endParaRPr lang="en-US" altLang="ko-KR" sz="1800" dirty="0" smtClean="0">
              <a:sym typeface="Wingdings" panose="05000000000000000000" pitchFamily="2" charset="2"/>
            </a:endParaRPr>
          </a:p>
          <a:p>
            <a:pPr marL="0" indent="0">
              <a:buNone/>
            </a:pPr>
            <a:r>
              <a:rPr lang="en-US" altLang="ko-KR" sz="1800" dirty="0" smtClean="0">
                <a:sym typeface="Wingdings" panose="05000000000000000000" pitchFamily="2" charset="2"/>
              </a:rPr>
              <a:t> background </a:t>
            </a:r>
            <a:r>
              <a:rPr lang="ko-KR" altLang="en-US" sz="1800" dirty="0" smtClean="0">
                <a:sym typeface="Wingdings" panose="05000000000000000000" pitchFamily="2" charset="2"/>
              </a:rPr>
              <a:t>색을 칠함</a:t>
            </a:r>
            <a:endParaRPr lang="en-US" altLang="ko-KR" sz="1800" dirty="0" smtClean="0">
              <a:sym typeface="Wingdings" panose="05000000000000000000" pitchFamily="2" charset="2"/>
            </a:endParaRPr>
          </a:p>
        </p:txBody>
      </p:sp>
    </p:spTree>
    <p:extLst>
      <p:ext uri="{BB962C8B-B14F-4D97-AF65-F5344CB8AC3E}">
        <p14:creationId xmlns:p14="http://schemas.microsoft.com/office/powerpoint/2010/main" val="1625511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Ray tracing</a:t>
            </a:r>
            <a:endParaRPr lang="ko-KR" alt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1465404"/>
            <a:ext cx="6230891" cy="291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a:xfrm>
            <a:off x="1236617" y="5077098"/>
            <a:ext cx="5129349" cy="138901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Secondary rays (ray tracing tree)</a:t>
            </a:r>
          </a:p>
          <a:p>
            <a:pPr lvl="1"/>
            <a:r>
              <a:rPr lang="en-US" altLang="ko-KR" sz="2000" dirty="0" smtClean="0"/>
              <a:t>Reflection</a:t>
            </a:r>
          </a:p>
          <a:p>
            <a:pPr lvl="1"/>
            <a:r>
              <a:rPr lang="en-US" altLang="ko-KR" sz="2000" dirty="0" smtClean="0"/>
              <a:t>Refraction (transparent surface)</a:t>
            </a:r>
          </a:p>
          <a:p>
            <a:endParaRPr lang="en-US" altLang="ko-KR" sz="2000" dirty="0" smtClean="0"/>
          </a:p>
        </p:txBody>
      </p:sp>
      <p:pic>
        <p:nvPicPr>
          <p:cNvPr id="11" name="Picture 2" descr="https://www.scratchapixel.com/images/upload/ray-tracing-refresher/rt-whitted-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064" y="1578616"/>
            <a:ext cx="4286250" cy="30861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a:spLocks noChangeArrowheads="1"/>
          </p:cNvSpPr>
          <p:nvPr/>
        </p:nvSpPr>
        <p:spPr>
          <a:xfrm>
            <a:off x="6435634" y="5077098"/>
            <a:ext cx="5079274" cy="156160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Ray </a:t>
            </a:r>
            <a:r>
              <a:rPr lang="en-US" altLang="ko-KR" sz="2400" dirty="0"/>
              <a:t>termination condition</a:t>
            </a:r>
          </a:p>
          <a:p>
            <a:pPr lvl="1"/>
            <a:r>
              <a:rPr lang="en-US" altLang="ko-KR" sz="2000" dirty="0"/>
              <a:t>No intersection</a:t>
            </a:r>
          </a:p>
          <a:p>
            <a:pPr lvl="1"/>
            <a:r>
              <a:rPr lang="en-US" altLang="ko-KR" sz="2000" dirty="0"/>
              <a:t>Intersects a light source</a:t>
            </a:r>
          </a:p>
          <a:p>
            <a:pPr lvl="1"/>
            <a:r>
              <a:rPr lang="en-US" altLang="ko-KR" sz="2000" dirty="0"/>
              <a:t>Reaches a maximum depth</a:t>
            </a:r>
          </a:p>
          <a:p>
            <a:pPr lvl="1"/>
            <a:endParaRPr lang="en-US" altLang="ko-KR" sz="2000" dirty="0" smtClean="0"/>
          </a:p>
          <a:p>
            <a:endParaRPr lang="en-US" altLang="ko-KR" sz="2000" dirty="0" smtClean="0"/>
          </a:p>
        </p:txBody>
      </p:sp>
    </p:spTree>
    <p:extLst>
      <p:ext uri="{BB962C8B-B14F-4D97-AF65-F5344CB8AC3E}">
        <p14:creationId xmlns:p14="http://schemas.microsoft.com/office/powerpoint/2010/main" val="312448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Generating Camera Rays</a:t>
            </a:r>
            <a:endParaRPr lang="ko-KR" altLang="en-US" dirty="0"/>
          </a:p>
        </p:txBody>
      </p:sp>
      <p:sp>
        <p:nvSpPr>
          <p:cNvPr id="3" name="Content Placeholder 2"/>
          <p:cNvSpPr>
            <a:spLocks noGrp="1"/>
          </p:cNvSpPr>
          <p:nvPr>
            <p:ph idx="1"/>
          </p:nvPr>
        </p:nvSpPr>
        <p:spPr/>
        <p:txBody>
          <a:bodyPr>
            <a:normAutofit/>
          </a:bodyPr>
          <a:lstStyle/>
          <a:p>
            <a:r>
              <a:rPr lang="en-US" altLang="ko-KR" sz="1800" dirty="0" smtClean="0"/>
              <a:t>Primary </a:t>
            </a:r>
            <a:r>
              <a:rPr lang="en-US" altLang="ko-KR" sz="1800" dirty="0" smtClean="0"/>
              <a:t>ray  = camera ray</a:t>
            </a:r>
            <a:r>
              <a:rPr lang="ko-KR" altLang="en-US" sz="1800" dirty="0" smtClean="0"/>
              <a:t> </a:t>
            </a:r>
            <a:r>
              <a:rPr lang="en-US" altLang="ko-KR" sz="1800" dirty="0" smtClean="0"/>
              <a:t>: to solve visibility</a:t>
            </a:r>
          </a:p>
          <a:p>
            <a:r>
              <a:rPr lang="en-US" altLang="ko-KR" sz="1800" dirty="0" smtClean="0"/>
              <a:t>Secondary ray : to compute shadows, reflections, refractions</a:t>
            </a:r>
            <a:r>
              <a:rPr lang="en-US" altLang="ko-KR" sz="1800" dirty="0" smtClean="0"/>
              <a:t>.</a:t>
            </a:r>
            <a:endParaRPr lang="en-US" altLang="ko-KR" sz="1800" dirty="0"/>
          </a:p>
        </p:txBody>
      </p:sp>
      <p:pic>
        <p:nvPicPr>
          <p:cNvPr id="1026" name="Picture 2" descr="https://www.scratchapixel.com/images/upload/ray-tracing-camera/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29" y="3196517"/>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scratchapixel.com/images/upload/ray-tracing-camera/ra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529" y="2863416"/>
            <a:ext cx="3567396" cy="3448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2380863840"/>
              </p:ext>
            </p:extLst>
          </p:nvPr>
        </p:nvGraphicFramePr>
        <p:xfrm>
          <a:off x="7840986" y="3028879"/>
          <a:ext cx="3407511" cy="2555467"/>
        </p:xfrm>
        <a:graphic>
          <a:graphicData uri="http://schemas.openxmlformats.org/presentationml/2006/ole">
            <mc:AlternateContent xmlns:mc="http://schemas.openxmlformats.org/markup-compatibility/2006">
              <mc:Choice xmlns:v="urn:schemas-microsoft-com:vml" Requires="v">
                <p:oleObj spid="_x0000_s15369" name="Image" r:id="rId5" imgW="8126640" imgH="6095160" progId="Photoshop.Image.13">
                  <p:embed/>
                </p:oleObj>
              </mc:Choice>
              <mc:Fallback>
                <p:oleObj name="Image" r:id="rId5" imgW="8126640" imgH="6095160" progId="Photoshop.Image.13">
                  <p:embed/>
                  <p:pic>
                    <p:nvPicPr>
                      <p:cNvPr id="8" name="Object 7"/>
                      <p:cNvPicPr/>
                      <p:nvPr/>
                    </p:nvPicPr>
                    <p:blipFill>
                      <a:blip r:embed="rId6"/>
                      <a:stretch>
                        <a:fillRect/>
                      </a:stretch>
                    </p:blipFill>
                    <p:spPr>
                      <a:xfrm>
                        <a:off x="7840986" y="3028879"/>
                        <a:ext cx="3407511" cy="2555467"/>
                      </a:xfrm>
                      <a:prstGeom prst="rect">
                        <a:avLst/>
                      </a:prstGeom>
                    </p:spPr>
                  </p:pic>
                </p:oleObj>
              </mc:Fallback>
            </mc:AlternateContent>
          </a:graphicData>
        </a:graphic>
      </p:graphicFrame>
      <p:sp>
        <p:nvSpPr>
          <p:cNvPr id="7" name="TextBox 6"/>
          <p:cNvSpPr txBox="1"/>
          <p:nvPr/>
        </p:nvSpPr>
        <p:spPr>
          <a:xfrm>
            <a:off x="9157455" y="5603655"/>
            <a:ext cx="774571" cy="276999"/>
          </a:xfrm>
          <a:prstGeom prst="rect">
            <a:avLst/>
          </a:prstGeom>
          <a:noFill/>
        </p:spPr>
        <p:txBody>
          <a:bodyPr wrap="none" rtlCol="0">
            <a:spAutoFit/>
          </a:bodyPr>
          <a:lstStyle/>
          <a:p>
            <a:r>
              <a:rPr lang="en-US" altLang="ko-KR" sz="1200" dirty="0" err="1">
                <a:solidFill>
                  <a:schemeClr val="bg2">
                    <a:lumMod val="75000"/>
                  </a:schemeClr>
                </a:solidFill>
              </a:rPr>
              <a:t>o</a:t>
            </a:r>
            <a:r>
              <a:rPr lang="en-US" altLang="ko-KR" sz="1200" dirty="0" err="1" smtClean="0">
                <a:solidFill>
                  <a:schemeClr val="bg2">
                    <a:lumMod val="75000"/>
                  </a:schemeClr>
                </a:solidFill>
              </a:rPr>
              <a:t>ut.ppm</a:t>
            </a:r>
            <a:endParaRPr lang="ko-KR" altLang="en-US" sz="1200" dirty="0">
              <a:solidFill>
                <a:schemeClr val="bg2">
                  <a:lumMod val="75000"/>
                </a:schemeClr>
              </a:solidFill>
            </a:endParaRPr>
          </a:p>
        </p:txBody>
      </p:sp>
    </p:spTree>
    <p:extLst>
      <p:ext uri="{BB962C8B-B14F-4D97-AF65-F5344CB8AC3E}">
        <p14:creationId xmlns:p14="http://schemas.microsoft.com/office/powerpoint/2010/main" val="1895421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Rendering Simple Shapes</a:t>
            </a:r>
            <a:endParaRPr lang="ko-KR" altLang="en-US" dirty="0"/>
          </a:p>
        </p:txBody>
      </p:sp>
      <p:pic>
        <p:nvPicPr>
          <p:cNvPr id="2050" name="Picture 2" descr="https://www.scratchapixel.com/images/upload/ray-simple-shapes/raysphereisec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34" y="1496208"/>
            <a:ext cx="428625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626701" y="1672420"/>
            <a:ext cx="2019300" cy="533400"/>
          </a:xfrm>
          <a:prstGeom prst="rect">
            <a:avLst/>
          </a:prstGeom>
        </p:spPr>
      </p:pic>
      <p:pic>
        <p:nvPicPr>
          <p:cNvPr id="6" name="Picture 5"/>
          <p:cNvPicPr>
            <a:picLocks noChangeAspect="1"/>
          </p:cNvPicPr>
          <p:nvPr/>
        </p:nvPicPr>
        <p:blipFill>
          <a:blip r:embed="rId5"/>
          <a:stretch>
            <a:fillRect/>
          </a:stretch>
        </p:blipFill>
        <p:spPr>
          <a:xfrm>
            <a:off x="4626701" y="2263752"/>
            <a:ext cx="1619250" cy="457200"/>
          </a:xfrm>
          <a:prstGeom prst="rect">
            <a:avLst/>
          </a:prstGeom>
        </p:spPr>
      </p:pic>
      <p:pic>
        <p:nvPicPr>
          <p:cNvPr id="2053" name="Picture 5" descr="https://www.scratchapixel.com/images/upload/ray-simple-shapes/rayspherecas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520" y="4647753"/>
            <a:ext cx="7640018" cy="169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7"/>
          <a:stretch>
            <a:fillRect/>
          </a:stretch>
        </p:blipFill>
        <p:spPr>
          <a:xfrm>
            <a:off x="4626701" y="2910670"/>
            <a:ext cx="4476750" cy="714375"/>
          </a:xfrm>
          <a:prstGeom prst="rect">
            <a:avLst/>
          </a:prstGeom>
        </p:spPr>
      </p:pic>
      <p:pic>
        <p:nvPicPr>
          <p:cNvPr id="8" name="Picture 7"/>
          <p:cNvPicPr>
            <a:picLocks noChangeAspect="1"/>
          </p:cNvPicPr>
          <p:nvPr/>
        </p:nvPicPr>
        <p:blipFill>
          <a:blip r:embed="rId8"/>
          <a:stretch>
            <a:fillRect/>
          </a:stretch>
        </p:blipFill>
        <p:spPr>
          <a:xfrm>
            <a:off x="9180468" y="2739220"/>
            <a:ext cx="2286000" cy="1771650"/>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1644401695"/>
              </p:ext>
            </p:extLst>
          </p:nvPr>
        </p:nvGraphicFramePr>
        <p:xfrm>
          <a:off x="8147509" y="365125"/>
          <a:ext cx="2675518" cy="2006508"/>
        </p:xfrm>
        <a:graphic>
          <a:graphicData uri="http://schemas.openxmlformats.org/presentationml/2006/ole">
            <mc:AlternateContent xmlns:mc="http://schemas.openxmlformats.org/markup-compatibility/2006">
              <mc:Choice xmlns:v="urn:schemas-microsoft-com:vml" Requires="v">
                <p:oleObj spid="_x0000_s16391" name="Image" r:id="rId9" imgW="8126640" imgH="6095160" progId="Photoshop.Image.13">
                  <p:embed/>
                </p:oleObj>
              </mc:Choice>
              <mc:Fallback>
                <p:oleObj name="Image" r:id="rId9" imgW="8126640" imgH="6095160" progId="Photoshop.Image.13">
                  <p:embed/>
                  <p:pic>
                    <p:nvPicPr>
                      <p:cNvPr id="4" name="Object 3"/>
                      <p:cNvPicPr/>
                      <p:nvPr/>
                    </p:nvPicPr>
                    <p:blipFill>
                      <a:blip r:embed="rId10"/>
                      <a:stretch>
                        <a:fillRect/>
                      </a:stretch>
                    </p:blipFill>
                    <p:spPr>
                      <a:xfrm>
                        <a:off x="8147509" y="365125"/>
                        <a:ext cx="2675518" cy="2006508"/>
                      </a:xfrm>
                      <a:prstGeom prst="rect">
                        <a:avLst/>
                      </a:prstGeom>
                    </p:spPr>
                  </p:pic>
                </p:oleObj>
              </mc:Fallback>
            </mc:AlternateContent>
          </a:graphicData>
        </a:graphic>
      </p:graphicFrame>
      <p:sp>
        <p:nvSpPr>
          <p:cNvPr id="4" name="TextBox 3"/>
          <p:cNvSpPr txBox="1"/>
          <p:nvPr/>
        </p:nvSpPr>
        <p:spPr>
          <a:xfrm>
            <a:off x="9103451" y="2315813"/>
            <a:ext cx="774571" cy="276999"/>
          </a:xfrm>
          <a:prstGeom prst="rect">
            <a:avLst/>
          </a:prstGeom>
          <a:noFill/>
        </p:spPr>
        <p:txBody>
          <a:bodyPr wrap="none" rtlCol="0">
            <a:spAutoFit/>
          </a:bodyPr>
          <a:lstStyle/>
          <a:p>
            <a:r>
              <a:rPr lang="en-US" altLang="ko-KR" sz="1200" dirty="0" err="1">
                <a:solidFill>
                  <a:schemeClr val="bg2">
                    <a:lumMod val="75000"/>
                  </a:schemeClr>
                </a:solidFill>
              </a:rPr>
              <a:t>o</a:t>
            </a:r>
            <a:r>
              <a:rPr lang="en-US" altLang="ko-KR" sz="1200" dirty="0" err="1" smtClean="0">
                <a:solidFill>
                  <a:schemeClr val="bg2">
                    <a:lumMod val="75000"/>
                  </a:schemeClr>
                </a:solidFill>
              </a:rPr>
              <a:t>ut.ppm</a:t>
            </a:r>
            <a:endParaRPr lang="ko-KR" altLang="en-US" sz="1200" dirty="0">
              <a:solidFill>
                <a:schemeClr val="bg2">
                  <a:lumMod val="75000"/>
                </a:schemeClr>
              </a:solidFill>
            </a:endParaRPr>
          </a:p>
        </p:txBody>
      </p:sp>
    </p:spTree>
    <p:extLst>
      <p:ext uri="{BB962C8B-B14F-4D97-AF65-F5344CB8AC3E}">
        <p14:creationId xmlns:p14="http://schemas.microsoft.com/office/powerpoint/2010/main" val="1164909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Rendering a triangle</a:t>
            </a:r>
            <a:endParaRPr lang="ko-KR" altLang="en-US" dirty="0"/>
          </a:p>
        </p:txBody>
      </p:sp>
      <p:sp>
        <p:nvSpPr>
          <p:cNvPr id="3" name="Content Placeholder 2"/>
          <p:cNvSpPr>
            <a:spLocks noGrp="1"/>
          </p:cNvSpPr>
          <p:nvPr>
            <p:ph idx="1"/>
          </p:nvPr>
        </p:nvSpPr>
        <p:spPr/>
        <p:txBody>
          <a:bodyPr>
            <a:normAutofit/>
          </a:bodyPr>
          <a:lstStyle/>
          <a:p>
            <a:r>
              <a:rPr lang="en-US" altLang="ko-KR" sz="1800" dirty="0" smtClean="0"/>
              <a:t>Every object </a:t>
            </a:r>
            <a:r>
              <a:rPr lang="en-US" altLang="ko-KR" sz="1800" dirty="0" smtClean="0">
                <a:sym typeface="Wingdings" panose="05000000000000000000" pitchFamily="2" charset="2"/>
              </a:rPr>
              <a:t> triangle mesh</a:t>
            </a:r>
          </a:p>
          <a:p>
            <a:r>
              <a:rPr lang="en-US" altLang="ko-KR" sz="1800" dirty="0" smtClean="0">
                <a:sym typeface="Wingdings" panose="05000000000000000000" pitchFamily="2" charset="2"/>
              </a:rPr>
              <a:t>Compute intersection of a ray with every triangle in the mesh</a:t>
            </a:r>
          </a:p>
          <a:p>
            <a:endParaRPr lang="en-US" altLang="ko-KR" sz="1800" dirty="0" smtClean="0">
              <a:sym typeface="Wingdings" panose="05000000000000000000" pitchFamily="2" charset="2"/>
            </a:endParaRPr>
          </a:p>
          <a:p>
            <a:pPr marL="342900" indent="-342900">
              <a:buAutoNum type="arabicParenR"/>
            </a:pPr>
            <a:r>
              <a:rPr lang="ko-KR" altLang="en-US" sz="1800" dirty="0" smtClean="0">
                <a:sym typeface="Wingdings" panose="05000000000000000000" pitchFamily="2" charset="2"/>
              </a:rPr>
              <a:t>삼각형을 포함하는 평면과 </a:t>
            </a:r>
            <a:r>
              <a:rPr lang="en-US" altLang="ko-KR" sz="1800" dirty="0" smtClean="0">
                <a:sym typeface="Wingdings" panose="05000000000000000000" pitchFamily="2" charset="2"/>
              </a:rPr>
              <a:t>ray</a:t>
            </a:r>
            <a:r>
              <a:rPr lang="ko-KR" altLang="en-US" sz="1800" dirty="0" smtClean="0">
                <a:sym typeface="Wingdings" panose="05000000000000000000" pitchFamily="2" charset="2"/>
              </a:rPr>
              <a:t>와 교점이 있는지 체크 </a:t>
            </a:r>
            <a:r>
              <a:rPr lang="en-US" altLang="ko-KR" sz="1800" dirty="0" smtClean="0">
                <a:sym typeface="Wingdings" panose="05000000000000000000" pitchFamily="2" charset="2"/>
              </a:rPr>
              <a:t>(</a:t>
            </a:r>
            <a:r>
              <a:rPr lang="ko-KR" altLang="en-US" sz="1800" dirty="0" smtClean="0">
                <a:sym typeface="Wingdings" panose="05000000000000000000" pitchFamily="2" charset="2"/>
              </a:rPr>
              <a:t>단 </a:t>
            </a:r>
            <a:r>
              <a:rPr lang="en-US" altLang="ko-KR" sz="1800" dirty="0" smtClean="0">
                <a:sym typeface="Wingdings" panose="05000000000000000000" pitchFamily="2" charset="2"/>
              </a:rPr>
              <a:t>t&gt;0 </a:t>
            </a:r>
            <a:r>
              <a:rPr lang="ko-KR" altLang="en-US" sz="1800" dirty="0" smtClean="0">
                <a:sym typeface="Wingdings" panose="05000000000000000000" pitchFamily="2" charset="2"/>
              </a:rPr>
              <a:t>이어야 한다</a:t>
            </a:r>
            <a:r>
              <a:rPr lang="en-US" altLang="ko-KR" sz="1800" dirty="0" smtClean="0">
                <a:sym typeface="Wingdings" panose="05000000000000000000" pitchFamily="2" charset="2"/>
              </a:rPr>
              <a:t>)</a:t>
            </a:r>
          </a:p>
          <a:p>
            <a:pPr marL="342900" indent="-342900">
              <a:buAutoNum type="arabicParenR"/>
            </a:pPr>
            <a:r>
              <a:rPr lang="ko-KR" altLang="en-US" sz="1800" dirty="0" smtClean="0">
                <a:sym typeface="Wingdings" panose="05000000000000000000" pitchFamily="2" charset="2"/>
              </a:rPr>
              <a:t>교점이 있다면</a:t>
            </a:r>
            <a:r>
              <a:rPr lang="en-US" altLang="ko-KR" sz="1800" dirty="0" smtClean="0">
                <a:sym typeface="Wingdings" panose="05000000000000000000" pitchFamily="2" charset="2"/>
              </a:rPr>
              <a:t>, </a:t>
            </a:r>
            <a:r>
              <a:rPr lang="ko-KR" altLang="en-US" sz="1800" dirty="0" smtClean="0">
                <a:sym typeface="Wingdings" panose="05000000000000000000" pitchFamily="2" charset="2"/>
              </a:rPr>
              <a:t>그 교점이 삼각형 내부에 있는지 체크</a:t>
            </a:r>
            <a:endParaRPr lang="en-US" altLang="ko-KR" sz="1800" dirty="0" smtClean="0">
              <a:sym typeface="Wingdings" panose="05000000000000000000" pitchFamily="2" charset="2"/>
            </a:endParaRPr>
          </a:p>
          <a:p>
            <a:pPr marL="342900" indent="-342900">
              <a:buAutoNum type="arabicParenR"/>
            </a:pPr>
            <a:endParaRPr lang="ko-KR" altLang="en-US" sz="1800" dirty="0"/>
          </a:p>
        </p:txBody>
      </p:sp>
      <p:pic>
        <p:nvPicPr>
          <p:cNvPr id="3077" name="Picture 5" descr="https://www.scratchapixel.com/images/upload/ray-triangle/triray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695" y="4001294"/>
            <a:ext cx="2221866" cy="252552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s://www.scratchapixel.com/images/upload/ray-triangle/tribehi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516" y="4185842"/>
            <a:ext cx="2857500" cy="2419351"/>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https://www.scratchapixel.com/images/upload/ray-triangle/triinsideout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9152" y="3669315"/>
            <a:ext cx="2857500" cy="28575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extLst>
              <p:ext uri="{D42A27DB-BD31-4B8C-83A1-F6EECF244321}">
                <p14:modId xmlns:p14="http://schemas.microsoft.com/office/powerpoint/2010/main" val="1136736269"/>
              </p:ext>
            </p:extLst>
          </p:nvPr>
        </p:nvGraphicFramePr>
        <p:xfrm>
          <a:off x="8004932" y="487933"/>
          <a:ext cx="2634408" cy="1975678"/>
        </p:xfrm>
        <a:graphic>
          <a:graphicData uri="http://schemas.openxmlformats.org/presentationml/2006/ole">
            <mc:AlternateContent xmlns:mc="http://schemas.openxmlformats.org/markup-compatibility/2006">
              <mc:Choice xmlns:v="urn:schemas-microsoft-com:vml" Requires="v">
                <p:oleObj spid="_x0000_s3086" name="Image" r:id="rId6" imgW="8126640" imgH="6095160" progId="Photoshop.Image.13">
                  <p:embed/>
                </p:oleObj>
              </mc:Choice>
              <mc:Fallback>
                <p:oleObj name="Image" r:id="rId6" imgW="8126640" imgH="6095160" progId="Photoshop.Image.13">
                  <p:embed/>
                  <p:pic>
                    <p:nvPicPr>
                      <p:cNvPr id="4" name="Object 3"/>
                      <p:cNvPicPr/>
                      <p:nvPr/>
                    </p:nvPicPr>
                    <p:blipFill>
                      <a:blip r:embed="rId7"/>
                      <a:stretch>
                        <a:fillRect/>
                      </a:stretch>
                    </p:blipFill>
                    <p:spPr>
                      <a:xfrm>
                        <a:off x="8004932" y="487933"/>
                        <a:ext cx="2634408" cy="1975678"/>
                      </a:xfrm>
                      <a:prstGeom prst="rect">
                        <a:avLst/>
                      </a:prstGeom>
                    </p:spPr>
                  </p:pic>
                </p:oleObj>
              </mc:Fallback>
            </mc:AlternateContent>
          </a:graphicData>
        </a:graphic>
      </p:graphicFrame>
      <p:sp>
        <p:nvSpPr>
          <p:cNvPr id="10" name="TextBox 9"/>
          <p:cNvSpPr txBox="1"/>
          <p:nvPr/>
        </p:nvSpPr>
        <p:spPr>
          <a:xfrm>
            <a:off x="8934850" y="2447919"/>
            <a:ext cx="774571" cy="276999"/>
          </a:xfrm>
          <a:prstGeom prst="rect">
            <a:avLst/>
          </a:prstGeom>
          <a:noFill/>
        </p:spPr>
        <p:txBody>
          <a:bodyPr wrap="none" rtlCol="0">
            <a:spAutoFit/>
          </a:bodyPr>
          <a:lstStyle/>
          <a:p>
            <a:r>
              <a:rPr lang="en-US" altLang="ko-KR" sz="1200" dirty="0" err="1">
                <a:solidFill>
                  <a:schemeClr val="bg2">
                    <a:lumMod val="75000"/>
                  </a:schemeClr>
                </a:solidFill>
              </a:rPr>
              <a:t>o</a:t>
            </a:r>
            <a:r>
              <a:rPr lang="en-US" altLang="ko-KR" sz="1200" dirty="0" err="1" smtClean="0">
                <a:solidFill>
                  <a:schemeClr val="bg2">
                    <a:lumMod val="75000"/>
                  </a:schemeClr>
                </a:solidFill>
              </a:rPr>
              <a:t>ut.ppm</a:t>
            </a:r>
            <a:endParaRPr lang="ko-KR" altLang="en-US" sz="1200" dirty="0">
              <a:solidFill>
                <a:schemeClr val="bg2">
                  <a:lumMod val="75000"/>
                </a:schemeClr>
              </a:solidFill>
            </a:endParaRPr>
          </a:p>
        </p:txBody>
      </p:sp>
    </p:spTree>
    <p:extLst>
      <p:ext uri="{BB962C8B-B14F-4D97-AF65-F5344CB8AC3E}">
        <p14:creationId xmlns:p14="http://schemas.microsoft.com/office/powerpoint/2010/main" val="3957728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How to store polygon mesh data</a:t>
            </a:r>
            <a:endParaRPr lang="ko-KR"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5631759"/>
              </p:ext>
            </p:extLst>
          </p:nvPr>
        </p:nvGraphicFramePr>
        <p:xfrm>
          <a:off x="838200" y="4394654"/>
          <a:ext cx="10515600" cy="2132420"/>
        </p:xfrm>
        <a:graphic>
          <a:graphicData uri="http://schemas.openxmlformats.org/drawingml/2006/table">
            <a:tbl>
              <a:tblPr firstRow="1" bandRow="1">
                <a:tableStyleId>{69CF1AB2-1976-4502-BF36-3FF5EA218861}</a:tableStyleId>
              </a:tblPr>
              <a:tblGrid>
                <a:gridCol w="2592977">
                  <a:extLst>
                    <a:ext uri="{9D8B030D-6E8A-4147-A177-3AD203B41FA5}">
                      <a16:colId xmlns:a16="http://schemas.microsoft.com/office/drawing/2014/main" val="2638487550"/>
                    </a:ext>
                  </a:extLst>
                </a:gridCol>
                <a:gridCol w="4336869">
                  <a:extLst>
                    <a:ext uri="{9D8B030D-6E8A-4147-A177-3AD203B41FA5}">
                      <a16:colId xmlns:a16="http://schemas.microsoft.com/office/drawing/2014/main" val="3929826898"/>
                    </a:ext>
                  </a:extLst>
                </a:gridCol>
                <a:gridCol w="3585754">
                  <a:extLst>
                    <a:ext uri="{9D8B030D-6E8A-4147-A177-3AD203B41FA5}">
                      <a16:colId xmlns:a16="http://schemas.microsoft.com/office/drawing/2014/main" val="1799686099"/>
                    </a:ext>
                  </a:extLst>
                </a:gridCol>
              </a:tblGrid>
              <a:tr h="586649">
                <a:tc>
                  <a:txBody>
                    <a:bodyPr/>
                    <a:lstStyle/>
                    <a:p>
                      <a:pPr algn="r" latinLnBrk="1"/>
                      <a:r>
                        <a:rPr lang="en-US" altLang="ko-KR" b="1" dirty="0" smtClean="0"/>
                        <a:t>Face</a:t>
                      </a:r>
                      <a:r>
                        <a:rPr lang="en-US" altLang="ko-KR" b="1" baseline="0" dirty="0" smtClean="0"/>
                        <a:t> Index Array</a:t>
                      </a:r>
                      <a:endParaRPr lang="ko-KR" altLang="en-US" b="1" dirty="0"/>
                    </a:p>
                  </a:txBody>
                  <a:tcPr anchor="ctr"/>
                </a:tc>
                <a:tc>
                  <a:txBody>
                    <a:bodyPr/>
                    <a:lstStyle/>
                    <a:p>
                      <a:pPr algn="l" fontAlgn="ctr"/>
                      <a:r>
                        <a:rPr lang="en-US" sz="1600" b="0" dirty="0">
                          <a:effectLst/>
                        </a:rPr>
                        <a:t>Number of vertices each face is made of</a:t>
                      </a:r>
                    </a:p>
                  </a:txBody>
                  <a:tcPr marL="76200" marR="76200" marT="76200" marB="76200" anchor="ctr"/>
                </a:tc>
                <a:tc>
                  <a:txBody>
                    <a:bodyPr/>
                    <a:lstStyle/>
                    <a:p>
                      <a:pPr latinLnBrk="1"/>
                      <a:r>
                        <a:rPr lang="en-US" altLang="ko-KR" sz="1800" b="0" kern="1200" dirty="0" smtClean="0">
                          <a:effectLst/>
                        </a:rPr>
                        <a:t>{3, 3}</a:t>
                      </a:r>
                      <a:endParaRPr lang="ko-KR" altLang="en-US" b="0" dirty="0"/>
                    </a:p>
                  </a:txBody>
                  <a:tcPr anchor="ctr"/>
                </a:tc>
                <a:extLst>
                  <a:ext uri="{0D108BD9-81ED-4DB2-BD59-A6C34878D82A}">
                    <a16:rowId xmlns:a16="http://schemas.microsoft.com/office/drawing/2014/main" val="983887857"/>
                  </a:ext>
                </a:extLst>
              </a:tr>
              <a:tr h="722812">
                <a:tc>
                  <a:txBody>
                    <a:bodyPr/>
                    <a:lstStyle/>
                    <a:p>
                      <a:pPr algn="r" latinLnBrk="1"/>
                      <a:r>
                        <a:rPr lang="en-US" altLang="ko-KR" sz="1800" b="1" kern="1200" dirty="0" smtClean="0">
                          <a:effectLst/>
                        </a:rPr>
                        <a:t>Vertex Index Array</a:t>
                      </a:r>
                      <a:endParaRPr lang="ko-KR" altLang="en-US" b="1" dirty="0"/>
                    </a:p>
                  </a:txBody>
                  <a:tcPr anchor="ctr"/>
                </a:tc>
                <a:tc>
                  <a:txBody>
                    <a:bodyPr/>
                    <a:lstStyle/>
                    <a:p>
                      <a:pPr latinLnBrk="1"/>
                      <a:r>
                        <a:rPr lang="en-US" altLang="ko-KR" sz="1600" kern="1200" dirty="0" smtClean="0">
                          <a:effectLst/>
                        </a:rPr>
                        <a:t>Indices of the vertices </a:t>
                      </a:r>
                    </a:p>
                    <a:p>
                      <a:pPr latinLnBrk="1"/>
                      <a:r>
                        <a:rPr lang="en-US" altLang="ko-KR" sz="1600" kern="1200" dirty="0" smtClean="0">
                          <a:effectLst/>
                        </a:rPr>
                        <a:t>making up each face </a:t>
                      </a:r>
                    </a:p>
                    <a:p>
                      <a:pPr latinLnBrk="1"/>
                      <a:r>
                        <a:rPr lang="en-US" altLang="ko-KR" sz="1600" kern="1200" dirty="0" smtClean="0">
                          <a:effectLst/>
                        </a:rPr>
                        <a:t>in the vertex array</a:t>
                      </a:r>
                      <a:endParaRPr lang="ko-KR" altLang="en-US" sz="1600" dirty="0"/>
                    </a:p>
                  </a:txBody>
                  <a:tcPr anchor="ctr"/>
                </a:tc>
                <a:tc>
                  <a:txBody>
                    <a:bodyPr/>
                    <a:lstStyle/>
                    <a:p>
                      <a:pPr latinLnBrk="1"/>
                      <a:r>
                        <a:rPr lang="en-US" altLang="ko-KR" dirty="0" smtClean="0"/>
                        <a:t>{0, 2,</a:t>
                      </a:r>
                      <a:r>
                        <a:rPr lang="en-US" altLang="ko-KR" baseline="0" dirty="0" smtClean="0"/>
                        <a:t> 1, 0, 3, 2}</a:t>
                      </a:r>
                      <a:endParaRPr lang="ko-KR" altLang="en-US" dirty="0"/>
                    </a:p>
                  </a:txBody>
                  <a:tcPr anchor="ctr"/>
                </a:tc>
                <a:extLst>
                  <a:ext uri="{0D108BD9-81ED-4DB2-BD59-A6C34878D82A}">
                    <a16:rowId xmlns:a16="http://schemas.microsoft.com/office/drawing/2014/main" val="4276726081"/>
                  </a:ext>
                </a:extLst>
              </a:tr>
              <a:tr h="722811">
                <a:tc>
                  <a:txBody>
                    <a:bodyPr/>
                    <a:lstStyle/>
                    <a:p>
                      <a:pPr algn="r" latinLnBrk="1"/>
                      <a:r>
                        <a:rPr lang="en-US" altLang="ko-KR" sz="1800" b="1" kern="1200" dirty="0" smtClean="0">
                          <a:effectLst/>
                        </a:rPr>
                        <a:t>Vertex Array</a:t>
                      </a:r>
                      <a:endParaRPr lang="ko-KR" altLang="en-US" b="1" dirty="0"/>
                    </a:p>
                  </a:txBody>
                  <a:tcPr anchor="ctr"/>
                </a:tc>
                <a:tc>
                  <a:txBody>
                    <a:bodyPr/>
                    <a:lstStyle/>
                    <a:p>
                      <a:pPr algn="l" fontAlgn="ctr"/>
                      <a:r>
                        <a:rPr lang="en-US" sz="1600" dirty="0" smtClean="0">
                          <a:effectLst/>
                        </a:rPr>
                        <a:t>Vertex </a:t>
                      </a:r>
                      <a:r>
                        <a:rPr lang="en-US" sz="1600" dirty="0">
                          <a:effectLst/>
                        </a:rPr>
                        <a:t>position</a:t>
                      </a:r>
                    </a:p>
                  </a:txBody>
                  <a:tcPr marL="76200" marR="76200" marT="76200" marB="76200" anchor="ctr"/>
                </a:tc>
                <a:tc>
                  <a:txBody>
                    <a:bodyPr/>
                    <a:lstStyle/>
                    <a:p>
                      <a:pPr latinLnBrk="1"/>
                      <a:r>
                        <a:rPr lang="en-US" altLang="ko-KR" dirty="0" smtClean="0"/>
                        <a:t>{{-1,0,0},</a:t>
                      </a:r>
                      <a:r>
                        <a:rPr lang="en-US" altLang="ko-KR" baseline="0" dirty="0" smtClean="0"/>
                        <a:t> {0,1,0}, {1,0,0}, {0,-1,0}}</a:t>
                      </a:r>
                      <a:endParaRPr lang="ko-KR" altLang="en-US" dirty="0"/>
                    </a:p>
                  </a:txBody>
                  <a:tcPr anchor="ctr"/>
                </a:tc>
                <a:extLst>
                  <a:ext uri="{0D108BD9-81ED-4DB2-BD59-A6C34878D82A}">
                    <a16:rowId xmlns:a16="http://schemas.microsoft.com/office/drawing/2014/main" val="2722682103"/>
                  </a:ext>
                </a:extLst>
              </a:tr>
            </a:tbl>
          </a:graphicData>
        </a:graphic>
      </p:graphicFrame>
      <p:pic>
        <p:nvPicPr>
          <p:cNvPr id="17410" name="Picture 2" descr="https://www.scratchapixel.com/images/upload/polygon-mesh/mesh-tri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856" y="1554389"/>
            <a:ext cx="2587624" cy="258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99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700</Words>
  <Application>Microsoft Office PowerPoint</Application>
  <PresentationFormat>Widescreen</PresentationFormat>
  <Paragraphs>122</Paragraphs>
  <Slides>27</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3" baseType="lpstr">
      <vt:lpstr>맑은 고딕</vt:lpstr>
      <vt:lpstr>Arial</vt:lpstr>
      <vt:lpstr>Wingdings</vt:lpstr>
      <vt:lpstr>Office Theme</vt:lpstr>
      <vt:lpstr>Image</vt:lpstr>
      <vt:lpstr>Adobe Photoshop Image</vt:lpstr>
      <vt:lpstr>인턴십에서 배운 것</vt:lpstr>
      <vt:lpstr>공부한 내용</vt:lpstr>
      <vt:lpstr>Forward ray tracing</vt:lpstr>
      <vt:lpstr>Backward ray tracing</vt:lpstr>
      <vt:lpstr>Ray tracing</vt:lpstr>
      <vt:lpstr>Generating Camera Rays</vt:lpstr>
      <vt:lpstr>Rendering Simple Shapes</vt:lpstr>
      <vt:lpstr>Rendering a triangle</vt:lpstr>
      <vt:lpstr>How to store polygon mesh data</vt:lpstr>
      <vt:lpstr>Normal vector, Bunny.obj rendering</vt:lpstr>
      <vt:lpstr>Bounding volume hierarchy</vt:lpstr>
      <vt:lpstr>Octree</vt:lpstr>
      <vt:lpstr>Octree traversal</vt:lpstr>
      <vt:lpstr>공부한 내용</vt:lpstr>
      <vt:lpstr>PowerPoint Presentation</vt:lpstr>
      <vt:lpstr>노리 … 노리 ……. 노…리……</vt:lpstr>
      <vt:lpstr>인턴십 생활에서 느낀점</vt:lpstr>
      <vt:lpstr>향후</vt:lpstr>
      <vt:lpstr>궁금한 점</vt:lpstr>
      <vt:lpstr>소스코드</vt:lpstr>
      <vt:lpstr>Rendering Simple Shapes</vt:lpstr>
      <vt:lpstr>Rendering Simple Shapes</vt:lpstr>
      <vt:lpstr>Rendering Simple Shapes</vt:lpstr>
      <vt:lpstr>Rendering Simple Shapes</vt:lpstr>
      <vt:lpstr>Rendering Simple Shapes</vt:lpstr>
      <vt:lpstr>Rendering Simple Shapes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인턴십에서 배운 것</dc:title>
  <dc:creator>CGLab5</dc:creator>
  <cp:lastModifiedBy>CGLab5</cp:lastModifiedBy>
  <cp:revision>39</cp:revision>
  <dcterms:created xsi:type="dcterms:W3CDTF">2019-01-15T08:36:34Z</dcterms:created>
  <dcterms:modified xsi:type="dcterms:W3CDTF">2019-01-17T01:34:34Z</dcterms:modified>
</cp:coreProperties>
</file>