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3" r:id="rId7"/>
    <p:sldId id="264" r:id="rId8"/>
    <p:sldId id="265" r:id="rId9"/>
    <p:sldId id="261" r:id="rId10"/>
    <p:sldId id="262"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844B-644A-4D43-A1F9-FB55C2DC96DC}" v="7" dt="2025-02-13T17:13:35.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nshu Koli" userId="3ada805fa4ef5c6b" providerId="LiveId" clId="{D727844B-644A-4D43-A1F9-FB55C2DC96DC}"/>
    <pc:docChg chg="undo custSel modSld">
      <pc:chgData name="Himanshu Koli" userId="3ada805fa4ef5c6b" providerId="LiveId" clId="{D727844B-644A-4D43-A1F9-FB55C2DC96DC}" dt="2025-02-13T17:16:30.520" v="44" actId="1076"/>
      <pc:docMkLst>
        <pc:docMk/>
      </pc:docMkLst>
      <pc:sldChg chg="addSp delSp modSp mod">
        <pc:chgData name="Himanshu Koli" userId="3ada805fa4ef5c6b" providerId="LiveId" clId="{D727844B-644A-4D43-A1F9-FB55C2DC96DC}" dt="2025-02-13T17:16:30.520" v="44" actId="1076"/>
        <pc:sldMkLst>
          <pc:docMk/>
          <pc:sldMk cId="259531402" sldId="267"/>
        </pc:sldMkLst>
        <pc:spChg chg="del">
          <ac:chgData name="Himanshu Koli" userId="3ada805fa4ef5c6b" providerId="LiveId" clId="{D727844B-644A-4D43-A1F9-FB55C2DC96DC}" dt="2025-02-13T16:51:21.217" v="0" actId="21"/>
          <ac:spMkLst>
            <pc:docMk/>
            <pc:sldMk cId="259531402" sldId="267"/>
            <ac:spMk id="2" creationId="{A96E72C4-18C6-EFF1-92C4-3D5D31F5270A}"/>
          </ac:spMkLst>
        </pc:spChg>
        <pc:spChg chg="mod">
          <ac:chgData name="Himanshu Koli" userId="3ada805fa4ef5c6b" providerId="LiveId" clId="{D727844B-644A-4D43-A1F9-FB55C2DC96DC}" dt="2025-02-13T17:16:30.520" v="44" actId="1076"/>
          <ac:spMkLst>
            <pc:docMk/>
            <pc:sldMk cId="259531402" sldId="267"/>
            <ac:spMk id="3" creationId="{3D21F16F-27B8-8001-4817-A46271DEE181}"/>
          </ac:spMkLst>
        </pc:spChg>
        <pc:spChg chg="add del mod">
          <ac:chgData name="Himanshu Koli" userId="3ada805fa4ef5c6b" providerId="LiveId" clId="{D727844B-644A-4D43-A1F9-FB55C2DC96DC}" dt="2025-02-13T17:07:41.044" v="3"/>
          <ac:spMkLst>
            <pc:docMk/>
            <pc:sldMk cId="259531402" sldId="267"/>
            <ac:spMk id="4" creationId="{AF994DFE-CEF8-8CE1-FC66-6EA7D125EF14}"/>
          </ac:spMkLst>
        </pc:spChg>
        <pc:spChg chg="add mod">
          <ac:chgData name="Himanshu Koli" userId="3ada805fa4ef5c6b" providerId="LiveId" clId="{D727844B-644A-4D43-A1F9-FB55C2DC96DC}" dt="2025-02-13T17:16:19.425" v="43" actId="207"/>
          <ac:spMkLst>
            <pc:docMk/>
            <pc:sldMk cId="259531402" sldId="267"/>
            <ac:spMk id="5" creationId="{C747920C-873A-2DA0-82EB-8F542DF876D7}"/>
          </ac:spMkLst>
        </pc:spChg>
        <pc:spChg chg="add mod">
          <ac:chgData name="Himanshu Koli" userId="3ada805fa4ef5c6b" providerId="LiveId" clId="{D727844B-644A-4D43-A1F9-FB55C2DC96DC}" dt="2025-02-13T17:14:17.109" v="42" actId="1076"/>
          <ac:spMkLst>
            <pc:docMk/>
            <pc:sldMk cId="259531402" sldId="267"/>
            <ac:spMk id="6" creationId="{5F5D8DEC-318B-93C9-D2BA-F8B93EBA3E4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594485448309798E-2"/>
          <c:y val="0.13995579653295698"/>
          <c:w val="0.9113024518342846"/>
          <c:h val="0.71989908055266916"/>
        </c:manualLayout>
      </c:layout>
      <c:barChart>
        <c:barDir val="col"/>
        <c:grouping val="clustered"/>
        <c:varyColors val="0"/>
        <c:ser>
          <c:idx val="0"/>
          <c:order val="0"/>
          <c:tx>
            <c:strRef>
              <c:f>Sheet1!$B$1</c:f>
              <c:strCache>
                <c:ptCount val="1"/>
                <c:pt idx="0">
                  <c:v>Growth Rate</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c:v>
                </c:pt>
                <c:pt idx="1">
                  <c:v>B</c:v>
                </c:pt>
                <c:pt idx="2">
                  <c:v>C</c:v>
                </c:pt>
              </c:strCache>
            </c:strRef>
          </c:cat>
          <c:val>
            <c:numRef>
              <c:f>Sheet1!$B$2:$B$4</c:f>
              <c:numCache>
                <c:formatCode>General</c:formatCode>
                <c:ptCount val="3"/>
                <c:pt idx="0">
                  <c:v>3.31</c:v>
                </c:pt>
                <c:pt idx="1">
                  <c:v>-6.9</c:v>
                </c:pt>
                <c:pt idx="2">
                  <c:v>-5.6</c:v>
                </c:pt>
              </c:numCache>
            </c:numRef>
          </c:val>
          <c:extLst>
            <c:ext xmlns:c16="http://schemas.microsoft.com/office/drawing/2014/chart" uri="{C3380CC4-5D6E-409C-BE32-E72D297353CC}">
              <c16:uniqueId val="{00000000-5023-4B20-A1AC-D88B8DE1CEA5}"/>
            </c:ext>
          </c:extLst>
        </c:ser>
        <c:dLbls>
          <c:dLblPos val="inEnd"/>
          <c:showLegendKey val="0"/>
          <c:showVal val="1"/>
          <c:showCatName val="0"/>
          <c:showSerName val="0"/>
          <c:showPercent val="0"/>
          <c:showBubbleSize val="0"/>
        </c:dLbls>
        <c:gapWidth val="100"/>
        <c:overlap val="-24"/>
        <c:axId val="295239087"/>
        <c:axId val="290505327"/>
      </c:barChart>
      <c:catAx>
        <c:axId val="29523908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0505327"/>
        <c:crosses val="autoZero"/>
        <c:auto val="1"/>
        <c:lblAlgn val="ctr"/>
        <c:lblOffset val="100"/>
        <c:noMultiLvlLbl val="0"/>
      </c:catAx>
      <c:valAx>
        <c:axId val="29050532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95239087"/>
        <c:crosses val="autoZero"/>
        <c:crossBetween val="between"/>
      </c:valAx>
      <c:spPr>
        <a:solidFill>
          <a:schemeClr val="tx1">
            <a:lumMod val="50000"/>
            <a:lumOff val="5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50000"/>
        <a:lumOff val="5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Most</a:t>
            </a:r>
            <a:r>
              <a:rPr lang="en-IN" baseline="0" dirty="0"/>
              <a:t> Popular Payment by City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Cash</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Yangon</c:v>
                </c:pt>
                <c:pt idx="1">
                  <c:v>Naypyitaw</c:v>
                </c:pt>
                <c:pt idx="2">
                  <c:v>Mandalay</c:v>
                </c:pt>
              </c:strCache>
            </c:strRef>
          </c:cat>
          <c:val>
            <c:numRef>
              <c:f>Sheet1!$B$2:$B$4</c:f>
              <c:numCache>
                <c:formatCode>General</c:formatCode>
                <c:ptCount val="3"/>
                <c:pt idx="1">
                  <c:v>124</c:v>
                </c:pt>
              </c:numCache>
            </c:numRef>
          </c:val>
          <c:extLst>
            <c:ext xmlns:c16="http://schemas.microsoft.com/office/drawing/2014/chart" uri="{C3380CC4-5D6E-409C-BE32-E72D297353CC}">
              <c16:uniqueId val="{00000000-6149-4819-8165-90F3595EAFB8}"/>
            </c:ext>
          </c:extLst>
        </c:ser>
        <c:ser>
          <c:idx val="1"/>
          <c:order val="1"/>
          <c:tx>
            <c:strRef>
              <c:f>Sheet1!$C$1</c:f>
              <c:strCache>
                <c:ptCount val="1"/>
                <c:pt idx="0">
                  <c:v>Ewallet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Yangon</c:v>
                </c:pt>
                <c:pt idx="1">
                  <c:v>Naypyitaw</c:v>
                </c:pt>
                <c:pt idx="2">
                  <c:v>Mandalay</c:v>
                </c:pt>
              </c:strCache>
            </c:strRef>
          </c:cat>
          <c:val>
            <c:numRef>
              <c:f>Sheet1!$C$2:$C$4</c:f>
              <c:numCache>
                <c:formatCode>General</c:formatCode>
                <c:ptCount val="3"/>
                <c:pt idx="0">
                  <c:v>126</c:v>
                </c:pt>
                <c:pt idx="2">
                  <c:v>113</c:v>
                </c:pt>
              </c:numCache>
            </c:numRef>
          </c:val>
          <c:extLst>
            <c:ext xmlns:c16="http://schemas.microsoft.com/office/drawing/2014/chart" uri="{C3380CC4-5D6E-409C-BE32-E72D297353CC}">
              <c16:uniqueId val="{00000001-6149-4819-8165-90F3595EAFB8}"/>
            </c:ext>
          </c:extLst>
        </c:ser>
        <c:dLbls>
          <c:dLblPos val="outEnd"/>
          <c:showLegendKey val="0"/>
          <c:showVal val="1"/>
          <c:showCatName val="0"/>
          <c:showSerName val="0"/>
          <c:showPercent val="0"/>
          <c:showBubbleSize val="0"/>
        </c:dLbls>
        <c:gapWidth val="182"/>
        <c:axId val="426777695"/>
        <c:axId val="426791615"/>
      </c:barChart>
      <c:catAx>
        <c:axId val="426777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6791615"/>
        <c:crosses val="autoZero"/>
        <c:auto val="1"/>
        <c:lblAlgn val="ctr"/>
        <c:lblOffset val="100"/>
        <c:noMultiLvlLbl val="0"/>
      </c:catAx>
      <c:valAx>
        <c:axId val="42679161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26777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Monthly Sales Distribution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Male</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Sheet1!$A$2:$A$4</c:f>
              <c:strCache>
                <c:ptCount val="3"/>
                <c:pt idx="0">
                  <c:v>January</c:v>
                </c:pt>
                <c:pt idx="1">
                  <c:v>February</c:v>
                </c:pt>
                <c:pt idx="2">
                  <c:v>March</c:v>
                </c:pt>
              </c:strCache>
            </c:strRef>
          </c:cat>
          <c:val>
            <c:numRef>
              <c:f>Sheet1!$B$2:$B$4</c:f>
              <c:numCache>
                <c:formatCode>General</c:formatCode>
                <c:ptCount val="3"/>
                <c:pt idx="0">
                  <c:v>57152.89</c:v>
                </c:pt>
                <c:pt idx="1">
                  <c:v>40883.82</c:v>
                </c:pt>
                <c:pt idx="2">
                  <c:v>57047.12</c:v>
                </c:pt>
              </c:numCache>
            </c:numRef>
          </c:val>
          <c:extLst>
            <c:ext xmlns:c16="http://schemas.microsoft.com/office/drawing/2014/chart" uri="{C3380CC4-5D6E-409C-BE32-E72D297353CC}">
              <c16:uniqueId val="{00000000-1996-437D-9FE4-238A3623949E}"/>
            </c:ext>
          </c:extLst>
        </c:ser>
        <c:ser>
          <c:idx val="1"/>
          <c:order val="1"/>
          <c:tx>
            <c:strRef>
              <c:f>Sheet1!$C$1</c:f>
              <c:strCache>
                <c:ptCount val="1"/>
                <c:pt idx="0">
                  <c:v>Female</c:v>
                </c:pt>
              </c:strCache>
            </c:strRef>
          </c:tx>
          <c:spPr>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strRef>
              <c:f>Sheet1!$A$2:$A$4</c:f>
              <c:strCache>
                <c:ptCount val="3"/>
                <c:pt idx="0">
                  <c:v>January</c:v>
                </c:pt>
                <c:pt idx="1">
                  <c:v>February</c:v>
                </c:pt>
                <c:pt idx="2">
                  <c:v>March</c:v>
                </c:pt>
              </c:strCache>
            </c:strRef>
          </c:cat>
          <c:val>
            <c:numRef>
              <c:f>Sheet1!$C$2:$C$4</c:f>
              <c:numCache>
                <c:formatCode>General</c:formatCode>
                <c:ptCount val="3"/>
                <c:pt idx="0">
                  <c:v>59138.98</c:v>
                </c:pt>
                <c:pt idx="1">
                  <c:v>56335.56</c:v>
                </c:pt>
                <c:pt idx="2">
                  <c:v>52408.39</c:v>
                </c:pt>
              </c:numCache>
            </c:numRef>
          </c:val>
          <c:extLst>
            <c:ext xmlns:c16="http://schemas.microsoft.com/office/drawing/2014/chart" uri="{C3380CC4-5D6E-409C-BE32-E72D297353CC}">
              <c16:uniqueId val="{00000001-1996-437D-9FE4-238A3623949E}"/>
            </c:ext>
          </c:extLst>
        </c:ser>
        <c:dLbls>
          <c:showLegendKey val="0"/>
          <c:showVal val="0"/>
          <c:showCatName val="0"/>
          <c:showSerName val="0"/>
          <c:showPercent val="0"/>
          <c:showBubbleSize val="0"/>
        </c:dLbls>
        <c:gapWidth val="100"/>
        <c:overlap val="-24"/>
        <c:axId val="222821903"/>
        <c:axId val="222823823"/>
      </c:barChart>
      <c:catAx>
        <c:axId val="2228219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2823823"/>
        <c:crosses val="autoZero"/>
        <c:auto val="1"/>
        <c:lblAlgn val="ctr"/>
        <c:lblOffset val="100"/>
        <c:noMultiLvlLbl val="0"/>
      </c:catAx>
      <c:valAx>
        <c:axId val="22282382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28219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Top</a:t>
            </a:r>
            <a:r>
              <a:rPr lang="en-US" baseline="0" dirty="0"/>
              <a:t> 5 Customers By Sales</a:t>
            </a:r>
            <a:endParaRPr lang="en-US"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Sheet1!$A$2:$A$6</c:f>
              <c:numCache>
                <c:formatCode>General</c:formatCode>
                <c:ptCount val="5"/>
                <c:pt idx="0">
                  <c:v>8</c:v>
                </c:pt>
                <c:pt idx="1">
                  <c:v>3</c:v>
                </c:pt>
                <c:pt idx="2">
                  <c:v>2</c:v>
                </c:pt>
                <c:pt idx="3">
                  <c:v>15</c:v>
                </c:pt>
                <c:pt idx="4">
                  <c:v>1</c:v>
                </c:pt>
              </c:numCache>
            </c:numRef>
          </c:cat>
          <c:val>
            <c:numRef>
              <c:f>Sheet1!$B$2:$B$6</c:f>
              <c:numCache>
                <c:formatCode>General</c:formatCode>
                <c:ptCount val="5"/>
                <c:pt idx="0">
                  <c:v>26634.34</c:v>
                </c:pt>
                <c:pt idx="1">
                  <c:v>23402.26</c:v>
                </c:pt>
                <c:pt idx="2">
                  <c:v>23392.28</c:v>
                </c:pt>
                <c:pt idx="3">
                  <c:v>22674.46</c:v>
                </c:pt>
                <c:pt idx="4">
                  <c:v>22634.55</c:v>
                </c:pt>
              </c:numCache>
            </c:numRef>
          </c:val>
          <c:extLst>
            <c:ext xmlns:c16="http://schemas.microsoft.com/office/drawing/2014/chart" uri="{C3380CC4-5D6E-409C-BE32-E72D297353CC}">
              <c16:uniqueId val="{00000000-84D3-4B51-AB1F-1DE77E82DF21}"/>
            </c:ext>
          </c:extLst>
        </c:ser>
        <c:dLbls>
          <c:dLblPos val="outEnd"/>
          <c:showLegendKey val="0"/>
          <c:showVal val="1"/>
          <c:showCatName val="0"/>
          <c:showSerName val="0"/>
          <c:showPercent val="0"/>
          <c:showBubbleSize val="0"/>
        </c:dLbls>
        <c:gapWidth val="315"/>
        <c:overlap val="-40"/>
        <c:axId val="1826524175"/>
        <c:axId val="1826525135"/>
      </c:barChart>
      <c:catAx>
        <c:axId val="1826524175"/>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Customer_ID</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26525135"/>
        <c:crosses val="autoZero"/>
        <c:auto val="1"/>
        <c:lblAlgn val="ctr"/>
        <c:lblOffset val="100"/>
        <c:noMultiLvlLbl val="0"/>
      </c:catAx>
      <c:valAx>
        <c:axId val="18265251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26524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Total_sales</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cat>
            <c:strRef>
              <c:f>Sheet1!$A$2:$A$8</c:f>
              <c:strCache>
                <c:ptCount val="7"/>
                <c:pt idx="0">
                  <c:v>Monday</c:v>
                </c:pt>
                <c:pt idx="1">
                  <c:v>Thursday</c:v>
                </c:pt>
                <c:pt idx="2">
                  <c:v>Sunday</c:v>
                </c:pt>
                <c:pt idx="3">
                  <c:v>Friday</c:v>
                </c:pt>
                <c:pt idx="4">
                  <c:v>Wednesday</c:v>
                </c:pt>
                <c:pt idx="5">
                  <c:v>Tuesday</c:v>
                </c:pt>
                <c:pt idx="6">
                  <c:v>Saturday</c:v>
                </c:pt>
              </c:strCache>
            </c:strRef>
          </c:cat>
          <c:val>
            <c:numRef>
              <c:f>Sheet1!$B$2:$B$8</c:f>
              <c:numCache>
                <c:formatCode>General</c:formatCode>
                <c:ptCount val="7"/>
                <c:pt idx="0">
                  <c:v>56758.66</c:v>
                </c:pt>
                <c:pt idx="1">
                  <c:v>47825.24</c:v>
                </c:pt>
                <c:pt idx="2">
                  <c:v>46254.44</c:v>
                </c:pt>
                <c:pt idx="3">
                  <c:v>46106.67</c:v>
                </c:pt>
                <c:pt idx="4">
                  <c:v>44292.4</c:v>
                </c:pt>
                <c:pt idx="5">
                  <c:v>40947.74</c:v>
                </c:pt>
                <c:pt idx="6">
                  <c:v>40781.589999999997</c:v>
                </c:pt>
              </c:numCache>
            </c:numRef>
          </c:val>
          <c:smooth val="0"/>
          <c:extLst>
            <c:ext xmlns:c16="http://schemas.microsoft.com/office/drawing/2014/chart" uri="{C3380CC4-5D6E-409C-BE32-E72D297353CC}">
              <c16:uniqueId val="{00000000-0003-45EC-B79D-38D432549E08}"/>
            </c:ext>
          </c:extLst>
        </c:ser>
        <c:dLbls>
          <c:showLegendKey val="0"/>
          <c:showVal val="0"/>
          <c:showCatName val="0"/>
          <c:showSerName val="0"/>
          <c:showPercent val="0"/>
          <c:showBubbleSize val="0"/>
        </c:dLbls>
        <c:smooth val="0"/>
        <c:axId val="696142895"/>
        <c:axId val="696140975"/>
      </c:lineChart>
      <c:catAx>
        <c:axId val="6961428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96140975"/>
        <c:crosses val="autoZero"/>
        <c:auto val="1"/>
        <c:lblAlgn val="ctr"/>
        <c:lblOffset val="100"/>
        <c:noMultiLvlLbl val="0"/>
      </c:catAx>
      <c:valAx>
        <c:axId val="69614097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96142895"/>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1197" b="0" i="0" u="none" strike="noStrike" kern="1200" baseline="0">
                <a:solidFill>
                  <a:schemeClr val="lt1">
                    <a:lumMod val="7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Fashion accessories</cx:pt>
          <cx:pt idx="1">Food and beverages</cx:pt>
          <cx:pt idx="2">Electronic accessories</cx:pt>
          <cx:pt idx="3">Sports and travel</cx:pt>
          <cx:pt idx="4">Home and lifestyle</cx:pt>
          <cx:pt idx="5">Food and beverages</cx:pt>
          <cx:pt idx="6">Fashion accessories</cx:pt>
          <cx:pt idx="7">Electronic accessories</cx:pt>
          <cx:pt idx="8">Home and lifestyle</cx:pt>
          <cx:pt idx="9">Health and beauty</cx:pt>
          <cx:pt idx="10">Sports and travel</cx:pt>
          <cx:pt idx="11">Home and lifestyle</cx:pt>
          <cx:pt idx="12">Sports and travel</cx:pt>
          <cx:pt idx="13">Health and beauty</cx:pt>
          <cx:pt idx="14">Electronic accessories</cx:pt>
          <cx:pt idx="15">Fashion accessories</cx:pt>
        </cx:lvl>
        <cx:lvl ptCount="16">
          <cx:pt idx="0">A</cx:pt>
          <cx:pt idx="1">A</cx:pt>
          <cx:pt idx="2">A</cx:pt>
          <cx:pt idx="3">A</cx:pt>
          <cx:pt idx="4">A</cx:pt>
          <cx:pt idx="5">B</cx:pt>
          <cx:pt idx="6">B</cx:pt>
          <cx:pt idx="7">B</cx:pt>
          <cx:pt idx="8">B</cx:pt>
          <cx:pt idx="9">B</cx:pt>
          <cx:pt idx="10">B</cx:pt>
          <cx:pt idx="11">C</cx:pt>
          <cx:pt idx="12">C</cx:pt>
          <cx:pt idx="13">C</cx:pt>
          <cx:pt idx="14">C</cx:pt>
          <cx:pt idx="15">C</cx:pt>
        </cx:lvl>
        <cx:lvl ptCount="16">
          <cx:pt idx="0"/>
          <cx:pt idx="1"/>
          <cx:pt idx="2"/>
          <cx:pt idx="3"/>
          <cx:pt idx="4"/>
          <cx:pt idx="5"/>
          <cx:pt idx="6"/>
          <cx:pt idx="7"/>
          <cx:pt idx="8"/>
          <cx:pt idx="9"/>
          <cx:pt idx="10"/>
          <cx:pt idx="11"/>
          <cx:pt idx="12"/>
          <cx:pt idx="13"/>
          <cx:pt idx="14"/>
          <cx:pt idx="15"/>
        </cx:lvl>
      </cx:strDim>
      <cx:numDim type="size">
        <cx:f>Sheet1!$D$2:$D$17</cx:f>
        <cx:lvl ptCount="16" formatCode="General">
          <cx:pt idx="0">15554.77</cx:pt>
          <cx:pt idx="1">16345.809999999999</cx:pt>
          <cx:pt idx="2">17444.869999999999</cx:pt>
          <cx:pt idx="3">18450.189999999999</cx:pt>
          <cx:pt idx="4">21349.709999999999</cx:pt>
          <cx:pt idx="5">14490.370000000001</cx:pt>
          <cx:pt idx="6">15631.73</cx:pt>
          <cx:pt idx="7">16239.469999999999</cx:pt>
          <cx:pt idx="8">16713.490000000002</cx:pt>
          <cx:pt idx="9">19029.200000000001</cx:pt>
          <cx:pt idx="10">19036.380000000001</cx:pt>
          <cx:pt idx="11">13233.860000000001</cx:pt>
          <cx:pt idx="12">15011.360000000001</cx:pt>
          <cx:pt idx="13">15824.120000000001</cx:pt>
          <cx:pt idx="14">18065.689999999999</cx:pt>
          <cx:pt idx="15">20533.400000000001</cx:pt>
        </cx:lvl>
      </cx:numDim>
    </cx:data>
  </cx:chartData>
  <cx:chart>
    <cx:title pos="t" align="ctr" overlay="0">
      <cx:tx>
        <cx:txData>
          <cx:v>Profit Margin For Each Brand</cx:v>
        </cx:txData>
      </cx:tx>
      <cx:txPr>
        <a:bodyPr spcFirstLastPara="1" vertOverflow="ellipsis" horzOverflow="overflow" wrap="square" lIns="0" tIns="0" rIns="0" bIns="0" anchor="ctr" anchorCtr="1"/>
        <a:lstStyle/>
        <a:p>
          <a:pPr algn="ctr" rtl="0">
            <a:defRPr/>
          </a:pPr>
          <a:r>
            <a:rPr lang="en-US" sz="1862" b="0" i="0" u="none" strike="noStrike" baseline="0" dirty="0">
              <a:solidFill>
                <a:schemeClr val="tx1"/>
              </a:solidFill>
              <a:latin typeface="Trebuchet MS" panose="020B0603020202020204"/>
            </a:rPr>
            <a:t>Profit Margin For Each Brand</a:t>
          </a:r>
        </a:p>
      </cx:txPr>
    </cx:title>
    <cx:plotArea>
      <cx:plotAreaRegion>
        <cx:series layoutId="treemap" uniqueId="{38E1C7A4-D039-42B9-A934-D09CEB4E566B}">
          <cx:tx>
            <cx:txData>
              <cx:f>Sheet1!$D$1</cx:f>
              <cx:v>11997.86</cx:v>
            </cx:txData>
          </cx:tx>
          <cx:dataLabels pos="inEnd">
            <cx:visibility seriesName="0" categoryName="1" value="0"/>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3494908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C9BE-9E7D-4072-9806-666B8AA64AF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3769094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764720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2177787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3309888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1722233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28565721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166488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2352961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215339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6C9BE-9E7D-4072-9806-666B8AA64AF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129030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6C9BE-9E7D-4072-9806-666B8AA64AF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102810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6C9BE-9E7D-4072-9806-666B8AA64AFE}" type="datetimeFigureOut">
              <a:rPr lang="en-IN" smtClean="0"/>
              <a:t>12-02-2025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758103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6C9BE-9E7D-4072-9806-666B8AA64AFE}" type="datetimeFigureOut">
              <a:rPr lang="en-IN" smtClean="0"/>
              <a:t>12-02-2025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347982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6C9BE-9E7D-4072-9806-666B8AA64AFE}" type="datetimeFigureOut">
              <a:rPr lang="en-IN" smtClean="0"/>
              <a:t>12-02-2025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39857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C9BE-9E7D-4072-9806-666B8AA64AF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23830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C9BE-9E7D-4072-9806-666B8AA64AF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2B6F5A-CBBC-490D-AA31-2D1CB5BB1B25}" type="slidenum">
              <a:rPr lang="en-IN" smtClean="0"/>
              <a:t>‹#›</a:t>
            </a:fld>
            <a:endParaRPr lang="en-IN"/>
          </a:p>
        </p:txBody>
      </p:sp>
    </p:spTree>
    <p:extLst>
      <p:ext uri="{BB962C8B-B14F-4D97-AF65-F5344CB8AC3E}">
        <p14:creationId xmlns:p14="http://schemas.microsoft.com/office/powerpoint/2010/main" val="210979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06C9BE-9E7D-4072-9806-666B8AA64AFE}" type="datetimeFigureOut">
              <a:rPr lang="en-IN" smtClean="0"/>
              <a:t>12-02-2025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2B6F5A-CBBC-490D-AA31-2D1CB5BB1B25}" type="slidenum">
              <a:rPr lang="en-IN" smtClean="0"/>
              <a:t>‹#›</a:t>
            </a:fld>
            <a:endParaRPr lang="en-IN"/>
          </a:p>
        </p:txBody>
      </p:sp>
    </p:spTree>
    <p:extLst>
      <p:ext uri="{BB962C8B-B14F-4D97-AF65-F5344CB8AC3E}">
        <p14:creationId xmlns:p14="http://schemas.microsoft.com/office/powerpoint/2010/main" val="1491055499"/>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23R6KQxVxtiURal8KkPArOaPoaz1-M29/view?usp=shar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0E37-B216-0216-A39F-5ECBA4E308F6}"/>
              </a:ext>
            </a:extLst>
          </p:cNvPr>
          <p:cNvSpPr>
            <a:spLocks noGrp="1"/>
          </p:cNvSpPr>
          <p:nvPr>
            <p:ph type="ctrTitle"/>
          </p:nvPr>
        </p:nvSpPr>
        <p:spPr/>
        <p:txBody>
          <a:bodyPr/>
          <a:lstStyle/>
          <a:p>
            <a:pPr algn="ctr"/>
            <a:r>
              <a:rPr lang="en-IN" sz="7200" dirty="0">
                <a:latin typeface="+mn-lt"/>
              </a:rPr>
              <a:t>SQL PROJECT</a:t>
            </a:r>
            <a:endParaRPr lang="en-IN" dirty="0">
              <a:latin typeface="+mn-lt"/>
            </a:endParaRPr>
          </a:p>
        </p:txBody>
      </p:sp>
      <p:sp>
        <p:nvSpPr>
          <p:cNvPr id="3" name="Subtitle 2">
            <a:extLst>
              <a:ext uri="{FF2B5EF4-FFF2-40B4-BE49-F238E27FC236}">
                <a16:creationId xmlns:a16="http://schemas.microsoft.com/office/drawing/2014/main" id="{D6C961A6-F814-501E-F48B-102FA06E209B}"/>
              </a:ext>
            </a:extLst>
          </p:cNvPr>
          <p:cNvSpPr>
            <a:spLocks noGrp="1"/>
          </p:cNvSpPr>
          <p:nvPr>
            <p:ph type="subTitle" idx="1"/>
          </p:nvPr>
        </p:nvSpPr>
        <p:spPr/>
        <p:txBody>
          <a:bodyPr>
            <a:normAutofit/>
          </a:bodyPr>
          <a:lstStyle/>
          <a:p>
            <a:pPr algn="ctr"/>
            <a:r>
              <a:rPr lang="en-IN" sz="2800" dirty="0">
                <a:latin typeface="+mj-lt"/>
              </a:rPr>
              <a:t>SALES PERFORMANCE ANALYSIS OF WALMART STORES USING ADVANCED MYSQL TECHNIQUES</a:t>
            </a:r>
          </a:p>
        </p:txBody>
      </p:sp>
    </p:spTree>
    <p:extLst>
      <p:ext uri="{BB962C8B-B14F-4D97-AF65-F5344CB8AC3E}">
        <p14:creationId xmlns:p14="http://schemas.microsoft.com/office/powerpoint/2010/main" val="412682998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34EB-CAFC-08C9-84AE-5A04E364F6BC}"/>
              </a:ext>
            </a:extLst>
          </p:cNvPr>
          <p:cNvSpPr>
            <a:spLocks noGrp="1"/>
          </p:cNvSpPr>
          <p:nvPr>
            <p:ph type="title"/>
          </p:nvPr>
        </p:nvSpPr>
        <p:spPr>
          <a:xfrm>
            <a:off x="132522" y="156238"/>
            <a:ext cx="11926956" cy="758162"/>
          </a:xfrm>
        </p:spPr>
        <p:txBody>
          <a:bodyPr>
            <a:normAutofit/>
          </a:bodyPr>
          <a:lstStyle/>
          <a:p>
            <a:pPr algn="ctr"/>
            <a:r>
              <a:rPr lang="en-IN" u="sng" dirty="0">
                <a:solidFill>
                  <a:schemeClr val="tx1"/>
                </a:solidFill>
              </a:rPr>
              <a:t>Finding Top 5 Customers By Sales Volume</a:t>
            </a:r>
          </a:p>
        </p:txBody>
      </p:sp>
      <p:sp>
        <p:nvSpPr>
          <p:cNvPr id="4" name="Content Placeholder 3">
            <a:extLst>
              <a:ext uri="{FF2B5EF4-FFF2-40B4-BE49-F238E27FC236}">
                <a16:creationId xmlns:a16="http://schemas.microsoft.com/office/drawing/2014/main" id="{54105D0A-458F-0962-406E-D8734CE707F9}"/>
              </a:ext>
            </a:extLst>
          </p:cNvPr>
          <p:cNvSpPr>
            <a:spLocks noGrp="1"/>
          </p:cNvSpPr>
          <p:nvPr>
            <p:ph sz="half" idx="2"/>
          </p:nvPr>
        </p:nvSpPr>
        <p:spPr>
          <a:xfrm>
            <a:off x="1223902" y="1878419"/>
            <a:ext cx="4185623" cy="3304117"/>
          </a:xfrm>
        </p:spPr>
        <p:txBody>
          <a:bodyPr/>
          <a:lstStyle/>
          <a:p>
            <a:pPr marL="0" indent="0">
              <a:buNone/>
            </a:pPr>
            <a:r>
              <a:rPr lang="en-US" dirty="0"/>
              <a:t>Select Customer_id, Round(sum(total),2) As Total_sales_rev</a:t>
            </a:r>
          </a:p>
          <a:p>
            <a:pPr marL="0" indent="0">
              <a:buNone/>
            </a:pPr>
            <a:r>
              <a:rPr lang="en-US" dirty="0"/>
              <a:t>From Walmartsales</a:t>
            </a:r>
          </a:p>
          <a:p>
            <a:pPr marL="0" indent="0">
              <a:buNone/>
            </a:pPr>
            <a:r>
              <a:rPr lang="en-US" dirty="0"/>
              <a:t>Group By Customer_id</a:t>
            </a:r>
          </a:p>
          <a:p>
            <a:pPr marL="0" indent="0">
              <a:buNone/>
            </a:pPr>
            <a:r>
              <a:rPr lang="en-US" dirty="0"/>
              <a:t>Order By Total_sales_rev Desc</a:t>
            </a:r>
          </a:p>
          <a:p>
            <a:pPr marL="0" indent="0">
              <a:buNone/>
            </a:pPr>
            <a:r>
              <a:rPr lang="en-US" dirty="0"/>
              <a:t>Limit 5;</a:t>
            </a:r>
            <a:endParaRPr lang="en-IN" dirty="0"/>
          </a:p>
        </p:txBody>
      </p:sp>
      <p:graphicFrame>
        <p:nvGraphicFramePr>
          <p:cNvPr id="7" name="Content Placeholder 6">
            <a:extLst>
              <a:ext uri="{FF2B5EF4-FFF2-40B4-BE49-F238E27FC236}">
                <a16:creationId xmlns:a16="http://schemas.microsoft.com/office/drawing/2014/main" id="{48CFFD50-6806-5A7E-3B9D-5E8C0D7D9C01}"/>
              </a:ext>
            </a:extLst>
          </p:cNvPr>
          <p:cNvGraphicFramePr>
            <a:graphicFrameLocks noGrp="1"/>
          </p:cNvGraphicFramePr>
          <p:nvPr>
            <p:ph sz="quarter" idx="4"/>
            <p:extLst>
              <p:ext uri="{D42A27DB-BD31-4B8C-83A1-F6EECF244321}">
                <p14:modId xmlns:p14="http://schemas.microsoft.com/office/powerpoint/2010/main" val="110666650"/>
              </p:ext>
            </p:extLst>
          </p:nvPr>
        </p:nvGraphicFramePr>
        <p:xfrm>
          <a:off x="6549565" y="4353232"/>
          <a:ext cx="4638262" cy="2225040"/>
        </p:xfrm>
        <a:graphic>
          <a:graphicData uri="http://schemas.openxmlformats.org/drawingml/2006/table">
            <a:tbl>
              <a:tblPr firstRow="1" bandRow="1">
                <a:tableStyleId>{5C22544A-7EE6-4342-B048-85BDC9FD1C3A}</a:tableStyleId>
              </a:tblPr>
              <a:tblGrid>
                <a:gridCol w="2319131">
                  <a:extLst>
                    <a:ext uri="{9D8B030D-6E8A-4147-A177-3AD203B41FA5}">
                      <a16:colId xmlns:a16="http://schemas.microsoft.com/office/drawing/2014/main" val="2234817913"/>
                    </a:ext>
                  </a:extLst>
                </a:gridCol>
                <a:gridCol w="2319131">
                  <a:extLst>
                    <a:ext uri="{9D8B030D-6E8A-4147-A177-3AD203B41FA5}">
                      <a16:colId xmlns:a16="http://schemas.microsoft.com/office/drawing/2014/main" val="1840479650"/>
                    </a:ext>
                  </a:extLst>
                </a:gridCol>
              </a:tblGrid>
              <a:tr h="370840">
                <a:tc>
                  <a:txBody>
                    <a:bodyPr/>
                    <a:lstStyle/>
                    <a:p>
                      <a:r>
                        <a:rPr lang="en-IN" dirty="0"/>
                        <a:t>Customer_ID</a:t>
                      </a:r>
                    </a:p>
                  </a:txBody>
                  <a:tcPr/>
                </a:tc>
                <a:tc>
                  <a:txBody>
                    <a:bodyPr/>
                    <a:lstStyle/>
                    <a:p>
                      <a:r>
                        <a:rPr lang="en-IN" dirty="0"/>
                        <a:t>Total_sales_rev</a:t>
                      </a:r>
                    </a:p>
                  </a:txBody>
                  <a:tcPr/>
                </a:tc>
                <a:extLst>
                  <a:ext uri="{0D108BD9-81ED-4DB2-BD59-A6C34878D82A}">
                    <a16:rowId xmlns:a16="http://schemas.microsoft.com/office/drawing/2014/main" val="4257976547"/>
                  </a:ext>
                </a:extLst>
              </a:tr>
              <a:tr h="370840">
                <a:tc>
                  <a:txBody>
                    <a:bodyPr/>
                    <a:lstStyle/>
                    <a:p>
                      <a:r>
                        <a:rPr lang="en-IN" dirty="0"/>
                        <a:t>8</a:t>
                      </a:r>
                    </a:p>
                  </a:txBody>
                  <a:tcPr anchor="ctr"/>
                </a:tc>
                <a:tc>
                  <a:txBody>
                    <a:bodyPr/>
                    <a:lstStyle/>
                    <a:p>
                      <a:r>
                        <a:rPr lang="en-IN"/>
                        <a:t>26634.34</a:t>
                      </a:r>
                    </a:p>
                  </a:txBody>
                  <a:tcPr anchor="ctr"/>
                </a:tc>
                <a:extLst>
                  <a:ext uri="{0D108BD9-81ED-4DB2-BD59-A6C34878D82A}">
                    <a16:rowId xmlns:a16="http://schemas.microsoft.com/office/drawing/2014/main" val="2712799826"/>
                  </a:ext>
                </a:extLst>
              </a:tr>
              <a:tr h="370840">
                <a:tc>
                  <a:txBody>
                    <a:bodyPr/>
                    <a:lstStyle/>
                    <a:p>
                      <a:r>
                        <a:rPr lang="en-IN"/>
                        <a:t>3</a:t>
                      </a:r>
                    </a:p>
                  </a:txBody>
                  <a:tcPr anchor="ctr"/>
                </a:tc>
                <a:tc>
                  <a:txBody>
                    <a:bodyPr/>
                    <a:lstStyle/>
                    <a:p>
                      <a:r>
                        <a:rPr lang="en-IN"/>
                        <a:t>23402.26</a:t>
                      </a:r>
                    </a:p>
                  </a:txBody>
                  <a:tcPr anchor="ctr"/>
                </a:tc>
                <a:extLst>
                  <a:ext uri="{0D108BD9-81ED-4DB2-BD59-A6C34878D82A}">
                    <a16:rowId xmlns:a16="http://schemas.microsoft.com/office/drawing/2014/main" val="3158646265"/>
                  </a:ext>
                </a:extLst>
              </a:tr>
              <a:tr h="370840">
                <a:tc>
                  <a:txBody>
                    <a:bodyPr/>
                    <a:lstStyle/>
                    <a:p>
                      <a:r>
                        <a:rPr lang="en-IN"/>
                        <a:t>2</a:t>
                      </a:r>
                    </a:p>
                  </a:txBody>
                  <a:tcPr anchor="ctr"/>
                </a:tc>
                <a:tc>
                  <a:txBody>
                    <a:bodyPr/>
                    <a:lstStyle/>
                    <a:p>
                      <a:r>
                        <a:rPr lang="en-IN"/>
                        <a:t>23392.28</a:t>
                      </a:r>
                    </a:p>
                  </a:txBody>
                  <a:tcPr anchor="ctr"/>
                </a:tc>
                <a:extLst>
                  <a:ext uri="{0D108BD9-81ED-4DB2-BD59-A6C34878D82A}">
                    <a16:rowId xmlns:a16="http://schemas.microsoft.com/office/drawing/2014/main" val="927533991"/>
                  </a:ext>
                </a:extLst>
              </a:tr>
              <a:tr h="370840">
                <a:tc>
                  <a:txBody>
                    <a:bodyPr/>
                    <a:lstStyle/>
                    <a:p>
                      <a:r>
                        <a:rPr lang="en-IN"/>
                        <a:t>15</a:t>
                      </a:r>
                    </a:p>
                  </a:txBody>
                  <a:tcPr anchor="ctr"/>
                </a:tc>
                <a:tc>
                  <a:txBody>
                    <a:bodyPr/>
                    <a:lstStyle/>
                    <a:p>
                      <a:r>
                        <a:rPr lang="en-IN"/>
                        <a:t>22674.46</a:t>
                      </a:r>
                    </a:p>
                  </a:txBody>
                  <a:tcPr anchor="ctr"/>
                </a:tc>
                <a:extLst>
                  <a:ext uri="{0D108BD9-81ED-4DB2-BD59-A6C34878D82A}">
                    <a16:rowId xmlns:a16="http://schemas.microsoft.com/office/drawing/2014/main" val="236652881"/>
                  </a:ext>
                </a:extLst>
              </a:tr>
              <a:tr h="370840">
                <a:tc>
                  <a:txBody>
                    <a:bodyPr/>
                    <a:lstStyle/>
                    <a:p>
                      <a:r>
                        <a:rPr lang="en-IN"/>
                        <a:t>1</a:t>
                      </a:r>
                    </a:p>
                  </a:txBody>
                  <a:tcPr anchor="ctr"/>
                </a:tc>
                <a:tc>
                  <a:txBody>
                    <a:bodyPr/>
                    <a:lstStyle/>
                    <a:p>
                      <a:r>
                        <a:rPr lang="en-IN" dirty="0"/>
                        <a:t>22634.55</a:t>
                      </a:r>
                    </a:p>
                  </a:txBody>
                  <a:tcPr anchor="ctr"/>
                </a:tc>
                <a:extLst>
                  <a:ext uri="{0D108BD9-81ED-4DB2-BD59-A6C34878D82A}">
                    <a16:rowId xmlns:a16="http://schemas.microsoft.com/office/drawing/2014/main" val="1798722495"/>
                  </a:ext>
                </a:extLst>
              </a:tr>
            </a:tbl>
          </a:graphicData>
        </a:graphic>
      </p:graphicFrame>
      <p:graphicFrame>
        <p:nvGraphicFramePr>
          <p:cNvPr id="13" name="Chart 12">
            <a:extLst>
              <a:ext uri="{FF2B5EF4-FFF2-40B4-BE49-F238E27FC236}">
                <a16:creationId xmlns:a16="http://schemas.microsoft.com/office/drawing/2014/main" id="{48B66A74-F3E3-F7EC-A3CF-C15667FBDCD8}"/>
              </a:ext>
            </a:extLst>
          </p:cNvPr>
          <p:cNvGraphicFramePr/>
          <p:nvPr>
            <p:extLst>
              <p:ext uri="{D42A27DB-BD31-4B8C-83A1-F6EECF244321}">
                <p14:modId xmlns:p14="http://schemas.microsoft.com/office/powerpoint/2010/main" val="2147301800"/>
              </p:ext>
            </p:extLst>
          </p:nvPr>
        </p:nvGraphicFramePr>
        <p:xfrm>
          <a:off x="5938683" y="914399"/>
          <a:ext cx="5860027" cy="33041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328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D8E7-3B4A-A3F7-BEA6-45E31912059F}"/>
              </a:ext>
            </a:extLst>
          </p:cNvPr>
          <p:cNvSpPr>
            <a:spLocks noGrp="1"/>
          </p:cNvSpPr>
          <p:nvPr>
            <p:ph type="title"/>
          </p:nvPr>
        </p:nvSpPr>
        <p:spPr>
          <a:xfrm>
            <a:off x="165652" y="156238"/>
            <a:ext cx="11860696" cy="660400"/>
          </a:xfrm>
        </p:spPr>
        <p:txBody>
          <a:bodyPr>
            <a:normAutofit fontScale="90000"/>
          </a:bodyPr>
          <a:lstStyle/>
          <a:p>
            <a:pPr algn="ctr"/>
            <a:r>
              <a:rPr lang="en-IN" u="sng" dirty="0">
                <a:solidFill>
                  <a:schemeClr val="tx1"/>
                </a:solidFill>
              </a:rPr>
              <a:t>Analysing Sales Trends By Day Of The Week</a:t>
            </a:r>
          </a:p>
        </p:txBody>
      </p:sp>
      <p:sp>
        <p:nvSpPr>
          <p:cNvPr id="3" name="Content Placeholder 2">
            <a:extLst>
              <a:ext uri="{FF2B5EF4-FFF2-40B4-BE49-F238E27FC236}">
                <a16:creationId xmlns:a16="http://schemas.microsoft.com/office/drawing/2014/main" id="{E537FD23-97C0-9725-8AB9-9F2A553A7663}"/>
              </a:ext>
            </a:extLst>
          </p:cNvPr>
          <p:cNvSpPr>
            <a:spLocks noGrp="1"/>
          </p:cNvSpPr>
          <p:nvPr>
            <p:ph sz="half" idx="1"/>
          </p:nvPr>
        </p:nvSpPr>
        <p:spPr>
          <a:xfrm>
            <a:off x="165652" y="1007650"/>
            <a:ext cx="4184035" cy="2769220"/>
          </a:xfrm>
        </p:spPr>
        <p:txBody>
          <a:bodyPr>
            <a:normAutofit/>
          </a:bodyPr>
          <a:lstStyle/>
          <a:p>
            <a:pPr marL="0" indent="0">
              <a:buNone/>
            </a:pPr>
            <a:r>
              <a:rPr lang="en-US" dirty="0"/>
              <a:t>Select     Dayname(str_to_date(date, '%d-%m-%y')) As Week_days,    Round(sum(total),2) As Total_sales</a:t>
            </a:r>
          </a:p>
          <a:p>
            <a:pPr marL="0" indent="0">
              <a:buNone/>
            </a:pPr>
            <a:r>
              <a:rPr lang="en-US" dirty="0"/>
              <a:t>FROM Walmartsales</a:t>
            </a:r>
          </a:p>
          <a:p>
            <a:pPr marL="0" indent="0">
              <a:buNone/>
            </a:pPr>
            <a:r>
              <a:rPr lang="en-US" dirty="0"/>
              <a:t>GROUP BY Dayname(str_to_date(date, '%d-%m-%y’))</a:t>
            </a:r>
          </a:p>
          <a:p>
            <a:pPr marL="0" indent="0">
              <a:buNone/>
            </a:pPr>
            <a:r>
              <a:rPr lang="en-US" dirty="0"/>
              <a:t>ORDER BY Total_sales DESC;</a:t>
            </a:r>
            <a:endParaRPr lang="en-IN" dirty="0"/>
          </a:p>
        </p:txBody>
      </p:sp>
      <p:graphicFrame>
        <p:nvGraphicFramePr>
          <p:cNvPr id="5" name="Content Placeholder 4">
            <a:extLst>
              <a:ext uri="{FF2B5EF4-FFF2-40B4-BE49-F238E27FC236}">
                <a16:creationId xmlns:a16="http://schemas.microsoft.com/office/drawing/2014/main" id="{F7ED4A21-1C7A-D997-95B7-F169AD6AE0DC}"/>
              </a:ext>
            </a:extLst>
          </p:cNvPr>
          <p:cNvGraphicFramePr>
            <a:graphicFrameLocks noGrp="1"/>
          </p:cNvGraphicFramePr>
          <p:nvPr>
            <p:ph sz="half" idx="2"/>
            <p:extLst>
              <p:ext uri="{D42A27DB-BD31-4B8C-83A1-F6EECF244321}">
                <p14:modId xmlns:p14="http://schemas.microsoft.com/office/powerpoint/2010/main" val="1829109495"/>
              </p:ext>
            </p:extLst>
          </p:nvPr>
        </p:nvGraphicFramePr>
        <p:xfrm>
          <a:off x="165652" y="3735042"/>
          <a:ext cx="4184650" cy="2966720"/>
        </p:xfrm>
        <a:graphic>
          <a:graphicData uri="http://schemas.openxmlformats.org/drawingml/2006/table">
            <a:tbl>
              <a:tblPr firstRow="1" bandRow="1">
                <a:tableStyleId>{5C22544A-7EE6-4342-B048-85BDC9FD1C3A}</a:tableStyleId>
              </a:tblPr>
              <a:tblGrid>
                <a:gridCol w="2092325">
                  <a:extLst>
                    <a:ext uri="{9D8B030D-6E8A-4147-A177-3AD203B41FA5}">
                      <a16:colId xmlns:a16="http://schemas.microsoft.com/office/drawing/2014/main" val="3782070076"/>
                    </a:ext>
                  </a:extLst>
                </a:gridCol>
                <a:gridCol w="2092325">
                  <a:extLst>
                    <a:ext uri="{9D8B030D-6E8A-4147-A177-3AD203B41FA5}">
                      <a16:colId xmlns:a16="http://schemas.microsoft.com/office/drawing/2014/main" val="1226732507"/>
                    </a:ext>
                  </a:extLst>
                </a:gridCol>
              </a:tblGrid>
              <a:tr h="370840">
                <a:tc>
                  <a:txBody>
                    <a:bodyPr/>
                    <a:lstStyle/>
                    <a:p>
                      <a:r>
                        <a:rPr lang="en-IN" dirty="0"/>
                        <a:t>Week_days</a:t>
                      </a:r>
                    </a:p>
                  </a:txBody>
                  <a:tcPr/>
                </a:tc>
                <a:tc>
                  <a:txBody>
                    <a:bodyPr/>
                    <a:lstStyle/>
                    <a:p>
                      <a:r>
                        <a:rPr lang="en-IN" dirty="0"/>
                        <a:t>Total_sales</a:t>
                      </a:r>
                    </a:p>
                  </a:txBody>
                  <a:tcPr/>
                </a:tc>
                <a:extLst>
                  <a:ext uri="{0D108BD9-81ED-4DB2-BD59-A6C34878D82A}">
                    <a16:rowId xmlns:a16="http://schemas.microsoft.com/office/drawing/2014/main" val="2716146683"/>
                  </a:ext>
                </a:extLst>
              </a:tr>
              <a:tr h="370840">
                <a:tc>
                  <a:txBody>
                    <a:bodyPr/>
                    <a:lstStyle/>
                    <a:p>
                      <a:r>
                        <a:rPr lang="en-IN" dirty="0"/>
                        <a:t>Monday</a:t>
                      </a:r>
                    </a:p>
                  </a:txBody>
                  <a:tcPr anchor="ctr"/>
                </a:tc>
                <a:tc>
                  <a:txBody>
                    <a:bodyPr/>
                    <a:lstStyle/>
                    <a:p>
                      <a:r>
                        <a:rPr lang="en-IN" dirty="0"/>
                        <a:t>56758.66</a:t>
                      </a:r>
                    </a:p>
                  </a:txBody>
                  <a:tcPr anchor="ctr"/>
                </a:tc>
                <a:extLst>
                  <a:ext uri="{0D108BD9-81ED-4DB2-BD59-A6C34878D82A}">
                    <a16:rowId xmlns:a16="http://schemas.microsoft.com/office/drawing/2014/main" val="2231269180"/>
                  </a:ext>
                </a:extLst>
              </a:tr>
              <a:tr h="370840">
                <a:tc>
                  <a:txBody>
                    <a:bodyPr/>
                    <a:lstStyle/>
                    <a:p>
                      <a:r>
                        <a:rPr lang="en-IN"/>
                        <a:t>Thursday</a:t>
                      </a:r>
                    </a:p>
                  </a:txBody>
                  <a:tcPr anchor="ctr"/>
                </a:tc>
                <a:tc>
                  <a:txBody>
                    <a:bodyPr/>
                    <a:lstStyle/>
                    <a:p>
                      <a:r>
                        <a:rPr lang="en-IN"/>
                        <a:t>47825.24</a:t>
                      </a:r>
                    </a:p>
                  </a:txBody>
                  <a:tcPr anchor="ctr"/>
                </a:tc>
                <a:extLst>
                  <a:ext uri="{0D108BD9-81ED-4DB2-BD59-A6C34878D82A}">
                    <a16:rowId xmlns:a16="http://schemas.microsoft.com/office/drawing/2014/main" val="1648793756"/>
                  </a:ext>
                </a:extLst>
              </a:tr>
              <a:tr h="370840">
                <a:tc>
                  <a:txBody>
                    <a:bodyPr/>
                    <a:lstStyle/>
                    <a:p>
                      <a:r>
                        <a:rPr lang="en-IN"/>
                        <a:t>Sunday</a:t>
                      </a:r>
                    </a:p>
                  </a:txBody>
                  <a:tcPr anchor="ctr"/>
                </a:tc>
                <a:tc>
                  <a:txBody>
                    <a:bodyPr/>
                    <a:lstStyle/>
                    <a:p>
                      <a:r>
                        <a:rPr lang="en-IN"/>
                        <a:t>46254.44</a:t>
                      </a:r>
                    </a:p>
                  </a:txBody>
                  <a:tcPr anchor="ctr"/>
                </a:tc>
                <a:extLst>
                  <a:ext uri="{0D108BD9-81ED-4DB2-BD59-A6C34878D82A}">
                    <a16:rowId xmlns:a16="http://schemas.microsoft.com/office/drawing/2014/main" val="1246079185"/>
                  </a:ext>
                </a:extLst>
              </a:tr>
              <a:tr h="370840">
                <a:tc>
                  <a:txBody>
                    <a:bodyPr/>
                    <a:lstStyle/>
                    <a:p>
                      <a:r>
                        <a:rPr lang="en-IN"/>
                        <a:t>Friday</a:t>
                      </a:r>
                    </a:p>
                  </a:txBody>
                  <a:tcPr anchor="ctr"/>
                </a:tc>
                <a:tc>
                  <a:txBody>
                    <a:bodyPr/>
                    <a:lstStyle/>
                    <a:p>
                      <a:r>
                        <a:rPr lang="en-IN"/>
                        <a:t>46106.67</a:t>
                      </a:r>
                    </a:p>
                  </a:txBody>
                  <a:tcPr anchor="ctr"/>
                </a:tc>
                <a:extLst>
                  <a:ext uri="{0D108BD9-81ED-4DB2-BD59-A6C34878D82A}">
                    <a16:rowId xmlns:a16="http://schemas.microsoft.com/office/drawing/2014/main" val="2334420187"/>
                  </a:ext>
                </a:extLst>
              </a:tr>
              <a:tr h="370840">
                <a:tc>
                  <a:txBody>
                    <a:bodyPr/>
                    <a:lstStyle/>
                    <a:p>
                      <a:r>
                        <a:rPr lang="en-IN"/>
                        <a:t>Wednesday</a:t>
                      </a:r>
                    </a:p>
                  </a:txBody>
                  <a:tcPr anchor="ctr"/>
                </a:tc>
                <a:tc>
                  <a:txBody>
                    <a:bodyPr/>
                    <a:lstStyle/>
                    <a:p>
                      <a:r>
                        <a:rPr lang="en-IN"/>
                        <a:t>44292.4</a:t>
                      </a:r>
                    </a:p>
                  </a:txBody>
                  <a:tcPr anchor="ctr"/>
                </a:tc>
                <a:extLst>
                  <a:ext uri="{0D108BD9-81ED-4DB2-BD59-A6C34878D82A}">
                    <a16:rowId xmlns:a16="http://schemas.microsoft.com/office/drawing/2014/main" val="1198902366"/>
                  </a:ext>
                </a:extLst>
              </a:tr>
              <a:tr h="370840">
                <a:tc>
                  <a:txBody>
                    <a:bodyPr/>
                    <a:lstStyle/>
                    <a:p>
                      <a:r>
                        <a:rPr lang="en-IN"/>
                        <a:t>Tuesday</a:t>
                      </a:r>
                    </a:p>
                  </a:txBody>
                  <a:tcPr anchor="ctr"/>
                </a:tc>
                <a:tc>
                  <a:txBody>
                    <a:bodyPr/>
                    <a:lstStyle/>
                    <a:p>
                      <a:r>
                        <a:rPr lang="en-IN"/>
                        <a:t>40947.74</a:t>
                      </a:r>
                    </a:p>
                  </a:txBody>
                  <a:tcPr anchor="ctr"/>
                </a:tc>
                <a:extLst>
                  <a:ext uri="{0D108BD9-81ED-4DB2-BD59-A6C34878D82A}">
                    <a16:rowId xmlns:a16="http://schemas.microsoft.com/office/drawing/2014/main" val="2405594436"/>
                  </a:ext>
                </a:extLst>
              </a:tr>
              <a:tr h="370840">
                <a:tc>
                  <a:txBody>
                    <a:bodyPr/>
                    <a:lstStyle/>
                    <a:p>
                      <a:r>
                        <a:rPr lang="en-IN"/>
                        <a:t>Saturday</a:t>
                      </a:r>
                    </a:p>
                  </a:txBody>
                  <a:tcPr anchor="ctr"/>
                </a:tc>
                <a:tc>
                  <a:txBody>
                    <a:bodyPr/>
                    <a:lstStyle/>
                    <a:p>
                      <a:r>
                        <a:rPr lang="en-IN" dirty="0"/>
                        <a:t>40781.59</a:t>
                      </a:r>
                    </a:p>
                  </a:txBody>
                  <a:tcPr anchor="ctr"/>
                </a:tc>
                <a:extLst>
                  <a:ext uri="{0D108BD9-81ED-4DB2-BD59-A6C34878D82A}">
                    <a16:rowId xmlns:a16="http://schemas.microsoft.com/office/drawing/2014/main" val="2250732295"/>
                  </a:ext>
                </a:extLst>
              </a:tr>
            </a:tbl>
          </a:graphicData>
        </a:graphic>
      </p:graphicFrame>
      <p:graphicFrame>
        <p:nvGraphicFramePr>
          <p:cNvPr id="11" name="Chart 10">
            <a:extLst>
              <a:ext uri="{FF2B5EF4-FFF2-40B4-BE49-F238E27FC236}">
                <a16:creationId xmlns:a16="http://schemas.microsoft.com/office/drawing/2014/main" id="{B1E318B8-1E5D-0822-62EC-AC9BE4EF1E65}"/>
              </a:ext>
            </a:extLst>
          </p:cNvPr>
          <p:cNvGraphicFramePr/>
          <p:nvPr>
            <p:extLst>
              <p:ext uri="{D42A27DB-BD31-4B8C-83A1-F6EECF244321}">
                <p14:modId xmlns:p14="http://schemas.microsoft.com/office/powerpoint/2010/main" val="18231692"/>
              </p:ext>
            </p:extLst>
          </p:nvPr>
        </p:nvGraphicFramePr>
        <p:xfrm>
          <a:off x="4552335" y="816639"/>
          <a:ext cx="7474013" cy="3902845"/>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31A1230A-73B5-3E11-BB2A-F9D224AB99D5}"/>
              </a:ext>
            </a:extLst>
          </p:cNvPr>
          <p:cNvSpPr txBox="1"/>
          <p:nvPr/>
        </p:nvSpPr>
        <p:spPr>
          <a:xfrm>
            <a:off x="4739148" y="5191432"/>
            <a:ext cx="7128387" cy="1200329"/>
          </a:xfrm>
          <a:prstGeom prst="rect">
            <a:avLst/>
          </a:prstGeom>
          <a:solidFill>
            <a:srgbClr val="FFC000"/>
          </a:solidFill>
        </p:spPr>
        <p:txBody>
          <a:bodyPr wrap="square" rtlCol="0">
            <a:spAutoFit/>
          </a:bodyPr>
          <a:lstStyle/>
          <a:p>
            <a:r>
              <a:rPr lang="en-IN" dirty="0"/>
              <a:t>Insight – By analysing the sales trend it seems the sales the dropping every other day of the week, we can find it by analysing product lines and sales performances according to the products which are most purchased by customers.</a:t>
            </a:r>
          </a:p>
        </p:txBody>
      </p:sp>
    </p:spTree>
    <p:extLst>
      <p:ext uri="{BB962C8B-B14F-4D97-AF65-F5344CB8AC3E}">
        <p14:creationId xmlns:p14="http://schemas.microsoft.com/office/powerpoint/2010/main" val="160327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D21F16F-27B8-8001-4817-A46271DEE181}"/>
              </a:ext>
            </a:extLst>
          </p:cNvPr>
          <p:cNvSpPr>
            <a:spLocks noGrp="1"/>
          </p:cNvSpPr>
          <p:nvPr>
            <p:ph type="subTitle" idx="1"/>
          </p:nvPr>
        </p:nvSpPr>
        <p:spPr>
          <a:xfrm>
            <a:off x="4879530" y="2560757"/>
            <a:ext cx="6987645" cy="1388534"/>
          </a:xfrm>
        </p:spPr>
        <p:txBody>
          <a:bodyPr>
            <a:normAutofit/>
          </a:bodyPr>
          <a:lstStyle/>
          <a:p>
            <a:pPr algn="ctr"/>
            <a:r>
              <a:rPr lang="en-IN" sz="4400" b="1" dirty="0">
                <a:latin typeface="Comic Sans MS" panose="030F0702030302020204" pitchFamily="66" charset="0"/>
              </a:rPr>
              <a:t>THANK YOU</a:t>
            </a:r>
          </a:p>
        </p:txBody>
      </p:sp>
      <p:sp>
        <p:nvSpPr>
          <p:cNvPr id="5" name="TextBox 4">
            <a:extLst>
              <a:ext uri="{FF2B5EF4-FFF2-40B4-BE49-F238E27FC236}">
                <a16:creationId xmlns:a16="http://schemas.microsoft.com/office/drawing/2014/main" id="{C747920C-873A-2DA0-82EB-8F542DF876D7}"/>
              </a:ext>
            </a:extLst>
          </p:cNvPr>
          <p:cNvSpPr txBox="1"/>
          <p:nvPr/>
        </p:nvSpPr>
        <p:spPr>
          <a:xfrm>
            <a:off x="5154474" y="1473199"/>
            <a:ext cx="6437758" cy="646331"/>
          </a:xfrm>
          <a:prstGeom prst="rect">
            <a:avLst/>
          </a:prstGeom>
          <a:solidFill>
            <a:schemeClr val="tx1">
              <a:lumMod val="65000"/>
              <a:lumOff val="35000"/>
            </a:schemeClr>
          </a:solidFill>
        </p:spPr>
        <p:txBody>
          <a:bodyPr wrap="square" rtlCol="0">
            <a:spAutoFit/>
          </a:bodyPr>
          <a:lstStyle/>
          <a:p>
            <a:r>
              <a:rPr lang="en-IN" dirty="0">
                <a:hlinkClick r:id="rId2"/>
              </a:rPr>
              <a:t>https://drive.google.com/file/d/123R6KQxVxtiURal8KkPArOaPoaz1-M29/view?usp=sharing</a:t>
            </a:r>
            <a:endParaRPr lang="en-IN" dirty="0"/>
          </a:p>
        </p:txBody>
      </p:sp>
      <p:sp>
        <p:nvSpPr>
          <p:cNvPr id="6" name="TextBox 5">
            <a:extLst>
              <a:ext uri="{FF2B5EF4-FFF2-40B4-BE49-F238E27FC236}">
                <a16:creationId xmlns:a16="http://schemas.microsoft.com/office/drawing/2014/main" id="{5F5D8DEC-318B-93C9-D2BA-F8B93EBA3E44}"/>
              </a:ext>
            </a:extLst>
          </p:cNvPr>
          <p:cNvSpPr txBox="1"/>
          <p:nvPr/>
        </p:nvSpPr>
        <p:spPr>
          <a:xfrm>
            <a:off x="3738628" y="1611698"/>
            <a:ext cx="1415846" cy="369332"/>
          </a:xfrm>
          <a:prstGeom prst="rect">
            <a:avLst/>
          </a:prstGeom>
          <a:noFill/>
        </p:spPr>
        <p:txBody>
          <a:bodyPr wrap="square" rtlCol="0">
            <a:spAutoFit/>
          </a:bodyPr>
          <a:lstStyle/>
          <a:p>
            <a:r>
              <a:rPr lang="en-IN" u="sng" dirty="0"/>
              <a:t>Video Link</a:t>
            </a:r>
            <a:r>
              <a:rPr lang="en-IN" dirty="0"/>
              <a:t> :-</a:t>
            </a:r>
          </a:p>
        </p:txBody>
      </p:sp>
    </p:spTree>
    <p:extLst>
      <p:ext uri="{BB962C8B-B14F-4D97-AF65-F5344CB8AC3E}">
        <p14:creationId xmlns:p14="http://schemas.microsoft.com/office/powerpoint/2010/main" val="25953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5C44-04D2-7BAD-F562-956C16EE2592}"/>
              </a:ext>
            </a:extLst>
          </p:cNvPr>
          <p:cNvSpPr>
            <a:spLocks noGrp="1"/>
          </p:cNvSpPr>
          <p:nvPr>
            <p:ph type="title"/>
          </p:nvPr>
        </p:nvSpPr>
        <p:spPr>
          <a:xfrm>
            <a:off x="0" y="0"/>
            <a:ext cx="12192000" cy="702365"/>
          </a:xfrm>
        </p:spPr>
        <p:txBody>
          <a:bodyPr>
            <a:normAutofit/>
          </a:bodyPr>
          <a:lstStyle/>
          <a:p>
            <a:r>
              <a:rPr lang="en-IN" u="sng" dirty="0">
                <a:solidFill>
                  <a:schemeClr val="tx1"/>
                </a:solidFill>
                <a:latin typeface="Comic Sans MS" panose="030F0702030302020204" pitchFamily="66" charset="0"/>
              </a:rPr>
              <a:t>Identifying the Top Branch by Sales Growth Rate</a:t>
            </a:r>
          </a:p>
        </p:txBody>
      </p:sp>
      <p:sp>
        <p:nvSpPr>
          <p:cNvPr id="3" name="Content Placeholder 2">
            <a:extLst>
              <a:ext uri="{FF2B5EF4-FFF2-40B4-BE49-F238E27FC236}">
                <a16:creationId xmlns:a16="http://schemas.microsoft.com/office/drawing/2014/main" id="{CFAC1B0A-1DBF-9635-856D-1063E41AA7B9}"/>
              </a:ext>
            </a:extLst>
          </p:cNvPr>
          <p:cNvSpPr>
            <a:spLocks noGrp="1"/>
          </p:cNvSpPr>
          <p:nvPr>
            <p:ph sz="half" idx="1"/>
          </p:nvPr>
        </p:nvSpPr>
        <p:spPr>
          <a:xfrm>
            <a:off x="108155" y="776748"/>
            <a:ext cx="5155096" cy="4567084"/>
          </a:xfrm>
        </p:spPr>
        <p:txBody>
          <a:bodyPr>
            <a:normAutofit lnSpcReduction="10000"/>
          </a:bodyPr>
          <a:lstStyle/>
          <a:p>
            <a:pPr marL="0" indent="0">
              <a:buNone/>
            </a:pPr>
            <a:r>
              <a:rPr lang="en-US" dirty="0"/>
              <a:t>With Monthly_revenue As (Select Branch, Month(str_to_date(date, '%d-%m-%y')) As Month_number,Sum(total) As Total_rev</a:t>
            </a:r>
          </a:p>
          <a:p>
            <a:pPr marL="0" indent="0">
              <a:buNone/>
            </a:pPr>
            <a:r>
              <a:rPr lang="en-US" dirty="0"/>
              <a:t>From walmartsales</a:t>
            </a:r>
          </a:p>
          <a:p>
            <a:pPr marL="0" indent="0">
              <a:buNone/>
            </a:pPr>
            <a:r>
              <a:rPr lang="en-US" dirty="0"/>
              <a:t>Group By Branch, Month_number),Growth_Rate As (Select Branch, Month_number, Total_rev,(Total_rev - Lag(total_rev) Over (Partition By Branch Order By Month_number))/Lag(total_rev) Over (Partition By Branch Order By Month_number) * 100 As growth_rate</a:t>
            </a:r>
          </a:p>
          <a:p>
            <a:pPr marL="0" indent="0">
              <a:buNone/>
            </a:pPr>
            <a:r>
              <a:rPr lang="en-US" dirty="0"/>
              <a:t>From Monthly_revenue)Select Branch, Round(sum(total_rev),2) As Total_rev, round(sum(growth_rate),2) As Growth_rate</a:t>
            </a:r>
          </a:p>
          <a:p>
            <a:pPr marL="0" indent="0">
              <a:buNone/>
            </a:pPr>
            <a:r>
              <a:rPr lang="en-US" dirty="0"/>
              <a:t>From Growth_Rate</a:t>
            </a:r>
          </a:p>
          <a:p>
            <a:pPr marL="0" indent="0">
              <a:buNone/>
            </a:pPr>
            <a:r>
              <a:rPr lang="en-US" dirty="0"/>
              <a:t>Group By Branch;</a:t>
            </a:r>
            <a:endParaRPr lang="en-IN" dirty="0"/>
          </a:p>
        </p:txBody>
      </p:sp>
      <p:graphicFrame>
        <p:nvGraphicFramePr>
          <p:cNvPr id="5" name="Content Placeholder 4">
            <a:extLst>
              <a:ext uri="{FF2B5EF4-FFF2-40B4-BE49-F238E27FC236}">
                <a16:creationId xmlns:a16="http://schemas.microsoft.com/office/drawing/2014/main" id="{E189CD35-1455-30D0-783A-5A1E75057F1A}"/>
              </a:ext>
            </a:extLst>
          </p:cNvPr>
          <p:cNvGraphicFramePr>
            <a:graphicFrameLocks noGrp="1"/>
          </p:cNvGraphicFramePr>
          <p:nvPr>
            <p:ph sz="half" idx="2"/>
            <p:extLst>
              <p:ext uri="{D42A27DB-BD31-4B8C-83A1-F6EECF244321}">
                <p14:modId xmlns:p14="http://schemas.microsoft.com/office/powerpoint/2010/main" val="2305645251"/>
              </p:ext>
            </p:extLst>
          </p:nvPr>
        </p:nvGraphicFramePr>
        <p:xfrm>
          <a:off x="6096000" y="914400"/>
          <a:ext cx="5155095" cy="1483360"/>
        </p:xfrm>
        <a:graphic>
          <a:graphicData uri="http://schemas.openxmlformats.org/drawingml/2006/table">
            <a:tbl>
              <a:tblPr firstRow="1" bandRow="1">
                <a:tableStyleId>{775DCB02-9BB8-47FD-8907-85C794F793BA}</a:tableStyleId>
              </a:tblPr>
              <a:tblGrid>
                <a:gridCol w="1718365">
                  <a:extLst>
                    <a:ext uri="{9D8B030D-6E8A-4147-A177-3AD203B41FA5}">
                      <a16:colId xmlns:a16="http://schemas.microsoft.com/office/drawing/2014/main" val="4183151993"/>
                    </a:ext>
                  </a:extLst>
                </a:gridCol>
                <a:gridCol w="1718365">
                  <a:extLst>
                    <a:ext uri="{9D8B030D-6E8A-4147-A177-3AD203B41FA5}">
                      <a16:colId xmlns:a16="http://schemas.microsoft.com/office/drawing/2014/main" val="877770268"/>
                    </a:ext>
                  </a:extLst>
                </a:gridCol>
                <a:gridCol w="1718365">
                  <a:extLst>
                    <a:ext uri="{9D8B030D-6E8A-4147-A177-3AD203B41FA5}">
                      <a16:colId xmlns:a16="http://schemas.microsoft.com/office/drawing/2014/main" val="2276225902"/>
                    </a:ext>
                  </a:extLst>
                </a:gridCol>
              </a:tblGrid>
              <a:tr h="370840">
                <a:tc>
                  <a:txBody>
                    <a:bodyPr/>
                    <a:lstStyle/>
                    <a:p>
                      <a:r>
                        <a:rPr lang="en-IN" dirty="0"/>
                        <a:t>Branch</a:t>
                      </a:r>
                    </a:p>
                  </a:txBody>
                  <a:tcPr/>
                </a:tc>
                <a:tc>
                  <a:txBody>
                    <a:bodyPr/>
                    <a:lstStyle/>
                    <a:p>
                      <a:r>
                        <a:rPr lang="en-IN" dirty="0" err="1"/>
                        <a:t>Total_rev</a:t>
                      </a:r>
                      <a:endParaRPr lang="en-IN" dirty="0"/>
                    </a:p>
                  </a:txBody>
                  <a:tcPr/>
                </a:tc>
                <a:tc>
                  <a:txBody>
                    <a:bodyPr/>
                    <a:lstStyle/>
                    <a:p>
                      <a:r>
                        <a:rPr lang="en-IN" dirty="0" err="1"/>
                        <a:t>Growth_rate</a:t>
                      </a:r>
                      <a:endParaRPr lang="en-IN" dirty="0"/>
                    </a:p>
                  </a:txBody>
                  <a:tcPr/>
                </a:tc>
                <a:extLst>
                  <a:ext uri="{0D108BD9-81ED-4DB2-BD59-A6C34878D82A}">
                    <a16:rowId xmlns:a16="http://schemas.microsoft.com/office/drawing/2014/main" val="150763242"/>
                  </a:ext>
                </a:extLst>
              </a:tr>
              <a:tr h="370840">
                <a:tc>
                  <a:txBody>
                    <a:bodyPr/>
                    <a:lstStyle/>
                    <a:p>
                      <a:r>
                        <a:rPr lang="en-IN" dirty="0"/>
                        <a:t>A</a:t>
                      </a:r>
                    </a:p>
                  </a:txBody>
                  <a:tcPr anchor="ctr"/>
                </a:tc>
                <a:tc>
                  <a:txBody>
                    <a:bodyPr/>
                    <a:lstStyle/>
                    <a:p>
                      <a:r>
                        <a:rPr lang="en-IN"/>
                        <a:t>106200.37</a:t>
                      </a:r>
                    </a:p>
                  </a:txBody>
                  <a:tcPr anchor="ctr"/>
                </a:tc>
                <a:tc>
                  <a:txBody>
                    <a:bodyPr/>
                    <a:lstStyle/>
                    <a:p>
                      <a:r>
                        <a:rPr lang="en-IN"/>
                        <a:t>3.31</a:t>
                      </a:r>
                    </a:p>
                  </a:txBody>
                  <a:tcPr anchor="ctr"/>
                </a:tc>
                <a:extLst>
                  <a:ext uri="{0D108BD9-81ED-4DB2-BD59-A6C34878D82A}">
                    <a16:rowId xmlns:a16="http://schemas.microsoft.com/office/drawing/2014/main" val="437004415"/>
                  </a:ext>
                </a:extLst>
              </a:tr>
              <a:tr h="370840">
                <a:tc>
                  <a:txBody>
                    <a:bodyPr/>
                    <a:lstStyle/>
                    <a:p>
                      <a:r>
                        <a:rPr lang="en-IN"/>
                        <a:t>B</a:t>
                      </a:r>
                    </a:p>
                  </a:txBody>
                  <a:tcPr anchor="ctr"/>
                </a:tc>
                <a:tc>
                  <a:txBody>
                    <a:bodyPr/>
                    <a:lstStyle/>
                    <a:p>
                      <a:r>
                        <a:rPr lang="en-IN"/>
                        <a:t>106197.67</a:t>
                      </a:r>
                    </a:p>
                  </a:txBody>
                  <a:tcPr anchor="ctr"/>
                </a:tc>
                <a:tc>
                  <a:txBody>
                    <a:bodyPr/>
                    <a:lstStyle/>
                    <a:p>
                      <a:r>
                        <a:rPr lang="en-IN"/>
                        <a:t>-6.9</a:t>
                      </a:r>
                    </a:p>
                  </a:txBody>
                  <a:tcPr anchor="ctr"/>
                </a:tc>
                <a:extLst>
                  <a:ext uri="{0D108BD9-81ED-4DB2-BD59-A6C34878D82A}">
                    <a16:rowId xmlns:a16="http://schemas.microsoft.com/office/drawing/2014/main" val="3742981215"/>
                  </a:ext>
                </a:extLst>
              </a:tr>
              <a:tr h="370840">
                <a:tc>
                  <a:txBody>
                    <a:bodyPr/>
                    <a:lstStyle/>
                    <a:p>
                      <a:r>
                        <a:rPr lang="en-IN"/>
                        <a:t>C</a:t>
                      </a:r>
                    </a:p>
                  </a:txBody>
                  <a:tcPr anchor="ctr"/>
                </a:tc>
                <a:tc>
                  <a:txBody>
                    <a:bodyPr/>
                    <a:lstStyle/>
                    <a:p>
                      <a:r>
                        <a:rPr lang="en-IN"/>
                        <a:t>110568.71</a:t>
                      </a:r>
                    </a:p>
                  </a:txBody>
                  <a:tcPr anchor="ctr"/>
                </a:tc>
                <a:tc>
                  <a:txBody>
                    <a:bodyPr/>
                    <a:lstStyle/>
                    <a:p>
                      <a:r>
                        <a:rPr lang="en-IN" dirty="0"/>
                        <a:t>-5.6</a:t>
                      </a:r>
                    </a:p>
                  </a:txBody>
                  <a:tcPr anchor="ctr"/>
                </a:tc>
                <a:extLst>
                  <a:ext uri="{0D108BD9-81ED-4DB2-BD59-A6C34878D82A}">
                    <a16:rowId xmlns:a16="http://schemas.microsoft.com/office/drawing/2014/main" val="332767992"/>
                  </a:ext>
                </a:extLst>
              </a:tr>
            </a:tbl>
          </a:graphicData>
        </a:graphic>
      </p:graphicFrame>
      <p:graphicFrame>
        <p:nvGraphicFramePr>
          <p:cNvPr id="14" name="Chart 13">
            <a:extLst>
              <a:ext uri="{FF2B5EF4-FFF2-40B4-BE49-F238E27FC236}">
                <a16:creationId xmlns:a16="http://schemas.microsoft.com/office/drawing/2014/main" id="{1123DB1D-444C-2B07-CC83-AFC1773E2B6A}"/>
              </a:ext>
            </a:extLst>
          </p:cNvPr>
          <p:cNvGraphicFramePr/>
          <p:nvPr>
            <p:extLst>
              <p:ext uri="{D42A27DB-BD31-4B8C-83A1-F6EECF244321}">
                <p14:modId xmlns:p14="http://schemas.microsoft.com/office/powerpoint/2010/main" val="3730051251"/>
              </p:ext>
            </p:extLst>
          </p:nvPr>
        </p:nvGraphicFramePr>
        <p:xfrm>
          <a:off x="5891018" y="2510803"/>
          <a:ext cx="5565058" cy="3417379"/>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D1823A25-82A8-50FD-8E88-2964399961C9}"/>
              </a:ext>
            </a:extLst>
          </p:cNvPr>
          <p:cNvSpPr txBox="1"/>
          <p:nvPr/>
        </p:nvSpPr>
        <p:spPr>
          <a:xfrm>
            <a:off x="108155" y="5437239"/>
            <a:ext cx="5456903" cy="923330"/>
          </a:xfrm>
          <a:prstGeom prst="rect">
            <a:avLst/>
          </a:prstGeom>
          <a:solidFill>
            <a:srgbClr val="FFFF00"/>
          </a:solidFill>
        </p:spPr>
        <p:txBody>
          <a:bodyPr wrap="square" rtlCol="0">
            <a:spAutoFit/>
          </a:bodyPr>
          <a:lstStyle/>
          <a:p>
            <a:r>
              <a:rPr lang="en-IN" dirty="0"/>
              <a:t>Insight – By showing the chart and table it is clear that Branch A has generate profitable revenue of 3.31% growth and the other branches are in loss.</a:t>
            </a:r>
          </a:p>
        </p:txBody>
      </p:sp>
    </p:spTree>
    <p:extLst>
      <p:ext uri="{BB962C8B-B14F-4D97-AF65-F5344CB8AC3E}">
        <p14:creationId xmlns:p14="http://schemas.microsoft.com/office/powerpoint/2010/main" val="147988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31BFE-9F7F-C8E4-D531-3B43A7195C8A}"/>
              </a:ext>
            </a:extLst>
          </p:cNvPr>
          <p:cNvSpPr>
            <a:spLocks noGrp="1"/>
          </p:cNvSpPr>
          <p:nvPr>
            <p:ph type="title"/>
          </p:nvPr>
        </p:nvSpPr>
        <p:spPr>
          <a:xfrm>
            <a:off x="323545" y="155575"/>
            <a:ext cx="11052377" cy="739160"/>
          </a:xfrm>
        </p:spPr>
        <p:txBody>
          <a:bodyPr>
            <a:normAutofit/>
          </a:bodyPr>
          <a:lstStyle/>
          <a:p>
            <a:pPr algn="ctr"/>
            <a:r>
              <a:rPr lang="en-IN" sz="3200" u="sng" dirty="0">
                <a:solidFill>
                  <a:schemeClr val="tx1"/>
                </a:solidFill>
                <a:latin typeface="Comic Sans MS" panose="030F0702030302020204" pitchFamily="66" charset="0"/>
              </a:rPr>
              <a:t>Finding the Most Profitable Product Line for Each Brand</a:t>
            </a:r>
          </a:p>
        </p:txBody>
      </p:sp>
      <p:sp>
        <p:nvSpPr>
          <p:cNvPr id="31" name="Text Placeholder 30">
            <a:extLst>
              <a:ext uri="{FF2B5EF4-FFF2-40B4-BE49-F238E27FC236}">
                <a16:creationId xmlns:a16="http://schemas.microsoft.com/office/drawing/2014/main" id="{DDAE5985-4905-2639-AFE5-B044EEA653AE}"/>
              </a:ext>
            </a:extLst>
          </p:cNvPr>
          <p:cNvSpPr>
            <a:spLocks noGrp="1"/>
          </p:cNvSpPr>
          <p:nvPr>
            <p:ph type="body" idx="1"/>
          </p:nvPr>
        </p:nvSpPr>
        <p:spPr>
          <a:xfrm>
            <a:off x="4945627" y="4395018"/>
            <a:ext cx="7079226" cy="894737"/>
          </a:xfrm>
        </p:spPr>
        <p:txBody>
          <a:bodyPr/>
          <a:lstStyle/>
          <a:p>
            <a:r>
              <a:rPr lang="en-US" sz="1600" dirty="0"/>
              <a:t>Select Branch, Product_line,Round(sum(total-gross_income),2) As Profit_margin From walmartsales Group By Product_line, Branch Order by Branch, profit_margin;</a:t>
            </a:r>
          </a:p>
        </p:txBody>
      </p:sp>
      <p:graphicFrame>
        <p:nvGraphicFramePr>
          <p:cNvPr id="22" name="Content Placeholder 21">
            <a:extLst>
              <a:ext uri="{FF2B5EF4-FFF2-40B4-BE49-F238E27FC236}">
                <a16:creationId xmlns:a16="http://schemas.microsoft.com/office/drawing/2014/main" id="{47480400-FB8C-E8E7-D7E1-AC42F342995C}"/>
              </a:ext>
            </a:extLst>
          </p:cNvPr>
          <p:cNvGraphicFramePr>
            <a:graphicFrameLocks noGrp="1"/>
          </p:cNvGraphicFramePr>
          <p:nvPr>
            <p:ph sz="half" idx="2"/>
            <p:extLst>
              <p:ext uri="{D42A27DB-BD31-4B8C-83A1-F6EECF244321}">
                <p14:modId xmlns:p14="http://schemas.microsoft.com/office/powerpoint/2010/main" val="2651699202"/>
              </p:ext>
            </p:extLst>
          </p:nvPr>
        </p:nvGraphicFramePr>
        <p:xfrm>
          <a:off x="607449" y="878553"/>
          <a:ext cx="4184649" cy="4706376"/>
        </p:xfrm>
        <a:graphic>
          <a:graphicData uri="http://schemas.openxmlformats.org/drawingml/2006/table">
            <a:tbl>
              <a:tblPr firstRow="1" bandRow="1">
                <a:tableStyleId>{7DF18680-E054-41AD-8BC1-D1AEF772440D}</a:tableStyleId>
              </a:tblPr>
              <a:tblGrid>
                <a:gridCol w="829741">
                  <a:extLst>
                    <a:ext uri="{9D8B030D-6E8A-4147-A177-3AD203B41FA5}">
                      <a16:colId xmlns:a16="http://schemas.microsoft.com/office/drawing/2014/main" val="943367283"/>
                    </a:ext>
                  </a:extLst>
                </a:gridCol>
                <a:gridCol w="1496364">
                  <a:extLst>
                    <a:ext uri="{9D8B030D-6E8A-4147-A177-3AD203B41FA5}">
                      <a16:colId xmlns:a16="http://schemas.microsoft.com/office/drawing/2014/main" val="2384093633"/>
                    </a:ext>
                  </a:extLst>
                </a:gridCol>
                <a:gridCol w="1858544">
                  <a:extLst>
                    <a:ext uri="{9D8B030D-6E8A-4147-A177-3AD203B41FA5}">
                      <a16:colId xmlns:a16="http://schemas.microsoft.com/office/drawing/2014/main" val="2012127238"/>
                    </a:ext>
                  </a:extLst>
                </a:gridCol>
              </a:tblGrid>
              <a:tr h="247704">
                <a:tc>
                  <a:txBody>
                    <a:bodyPr/>
                    <a:lstStyle/>
                    <a:p>
                      <a:r>
                        <a:rPr lang="en-IN" sz="900" b="1" dirty="0">
                          <a:solidFill>
                            <a:schemeClr val="tx1"/>
                          </a:solidFill>
                        </a:rPr>
                        <a:t>BRANCH</a:t>
                      </a:r>
                    </a:p>
                  </a:txBody>
                  <a:tcPr/>
                </a:tc>
                <a:tc>
                  <a:txBody>
                    <a:bodyPr/>
                    <a:lstStyle/>
                    <a:p>
                      <a:r>
                        <a:rPr lang="en-IN" sz="900" b="1" dirty="0">
                          <a:solidFill>
                            <a:schemeClr val="tx1"/>
                          </a:solidFill>
                        </a:rPr>
                        <a:t>PRODUCT_LINE</a:t>
                      </a:r>
                    </a:p>
                  </a:txBody>
                  <a:tcPr/>
                </a:tc>
                <a:tc>
                  <a:txBody>
                    <a:bodyPr/>
                    <a:lstStyle/>
                    <a:p>
                      <a:r>
                        <a:rPr lang="en-IN" sz="900" b="1" dirty="0">
                          <a:solidFill>
                            <a:schemeClr val="tx1"/>
                          </a:solidFill>
                        </a:rPr>
                        <a:t>PROFIT_MARGIN</a:t>
                      </a:r>
                    </a:p>
                  </a:txBody>
                  <a:tcPr/>
                </a:tc>
                <a:extLst>
                  <a:ext uri="{0D108BD9-81ED-4DB2-BD59-A6C34878D82A}">
                    <a16:rowId xmlns:a16="http://schemas.microsoft.com/office/drawing/2014/main" val="105645807"/>
                  </a:ext>
                </a:extLst>
              </a:tr>
              <a:tr h="247704">
                <a:tc>
                  <a:txBody>
                    <a:bodyPr/>
                    <a:lstStyle/>
                    <a:p>
                      <a:r>
                        <a:rPr lang="en-IN" sz="900" b="1" dirty="0"/>
                        <a:t>A</a:t>
                      </a:r>
                    </a:p>
                  </a:txBody>
                  <a:tcPr anchor="ctr"/>
                </a:tc>
                <a:tc>
                  <a:txBody>
                    <a:bodyPr/>
                    <a:lstStyle/>
                    <a:p>
                      <a:r>
                        <a:rPr lang="en-IN" sz="900" b="1" dirty="0"/>
                        <a:t>Health and beauty</a:t>
                      </a:r>
                    </a:p>
                  </a:txBody>
                  <a:tcPr anchor="ctr"/>
                </a:tc>
                <a:tc>
                  <a:txBody>
                    <a:bodyPr/>
                    <a:lstStyle/>
                    <a:p>
                      <a:r>
                        <a:rPr lang="en-IN" sz="900" b="1"/>
                        <a:t>11997.86</a:t>
                      </a:r>
                    </a:p>
                  </a:txBody>
                  <a:tcPr anchor="ctr"/>
                </a:tc>
                <a:extLst>
                  <a:ext uri="{0D108BD9-81ED-4DB2-BD59-A6C34878D82A}">
                    <a16:rowId xmlns:a16="http://schemas.microsoft.com/office/drawing/2014/main" val="3755934811"/>
                  </a:ext>
                </a:extLst>
              </a:tr>
              <a:tr h="247704">
                <a:tc>
                  <a:txBody>
                    <a:bodyPr/>
                    <a:lstStyle/>
                    <a:p>
                      <a:r>
                        <a:rPr lang="en-IN" sz="900" b="1"/>
                        <a:t>A</a:t>
                      </a:r>
                    </a:p>
                  </a:txBody>
                  <a:tcPr anchor="ctr"/>
                </a:tc>
                <a:tc>
                  <a:txBody>
                    <a:bodyPr/>
                    <a:lstStyle/>
                    <a:p>
                      <a:r>
                        <a:rPr lang="en-IN" sz="900" b="1"/>
                        <a:t>Fashion accessories</a:t>
                      </a:r>
                    </a:p>
                  </a:txBody>
                  <a:tcPr anchor="ctr"/>
                </a:tc>
                <a:tc>
                  <a:txBody>
                    <a:bodyPr/>
                    <a:lstStyle/>
                    <a:p>
                      <a:r>
                        <a:rPr lang="en-IN" sz="900" b="1"/>
                        <a:t>15554.77</a:t>
                      </a:r>
                    </a:p>
                  </a:txBody>
                  <a:tcPr anchor="ctr"/>
                </a:tc>
                <a:extLst>
                  <a:ext uri="{0D108BD9-81ED-4DB2-BD59-A6C34878D82A}">
                    <a16:rowId xmlns:a16="http://schemas.microsoft.com/office/drawing/2014/main" val="2496799830"/>
                  </a:ext>
                </a:extLst>
              </a:tr>
              <a:tr h="247704">
                <a:tc>
                  <a:txBody>
                    <a:bodyPr/>
                    <a:lstStyle/>
                    <a:p>
                      <a:r>
                        <a:rPr lang="en-IN" sz="900" b="1"/>
                        <a:t>A</a:t>
                      </a:r>
                    </a:p>
                  </a:txBody>
                  <a:tcPr anchor="ctr"/>
                </a:tc>
                <a:tc>
                  <a:txBody>
                    <a:bodyPr/>
                    <a:lstStyle/>
                    <a:p>
                      <a:r>
                        <a:rPr lang="en-IN" sz="900" b="1"/>
                        <a:t>Food and beverages</a:t>
                      </a:r>
                    </a:p>
                  </a:txBody>
                  <a:tcPr anchor="ctr"/>
                </a:tc>
                <a:tc>
                  <a:txBody>
                    <a:bodyPr/>
                    <a:lstStyle/>
                    <a:p>
                      <a:r>
                        <a:rPr lang="en-IN" sz="900" b="1"/>
                        <a:t>16345.81</a:t>
                      </a:r>
                    </a:p>
                  </a:txBody>
                  <a:tcPr anchor="ctr"/>
                </a:tc>
                <a:extLst>
                  <a:ext uri="{0D108BD9-81ED-4DB2-BD59-A6C34878D82A}">
                    <a16:rowId xmlns:a16="http://schemas.microsoft.com/office/drawing/2014/main" val="2340510003"/>
                  </a:ext>
                </a:extLst>
              </a:tr>
              <a:tr h="247704">
                <a:tc>
                  <a:txBody>
                    <a:bodyPr/>
                    <a:lstStyle/>
                    <a:p>
                      <a:r>
                        <a:rPr lang="en-IN" sz="900" b="1"/>
                        <a:t>A</a:t>
                      </a:r>
                    </a:p>
                  </a:txBody>
                  <a:tcPr anchor="ctr"/>
                </a:tc>
                <a:tc>
                  <a:txBody>
                    <a:bodyPr/>
                    <a:lstStyle/>
                    <a:p>
                      <a:r>
                        <a:rPr lang="en-IN" sz="900" b="1"/>
                        <a:t>Electronic accessories</a:t>
                      </a:r>
                    </a:p>
                  </a:txBody>
                  <a:tcPr anchor="ctr"/>
                </a:tc>
                <a:tc>
                  <a:txBody>
                    <a:bodyPr/>
                    <a:lstStyle/>
                    <a:p>
                      <a:r>
                        <a:rPr lang="en-IN" sz="900" b="1"/>
                        <a:t>17444.87</a:t>
                      </a:r>
                    </a:p>
                  </a:txBody>
                  <a:tcPr anchor="ctr"/>
                </a:tc>
                <a:extLst>
                  <a:ext uri="{0D108BD9-81ED-4DB2-BD59-A6C34878D82A}">
                    <a16:rowId xmlns:a16="http://schemas.microsoft.com/office/drawing/2014/main" val="2019328096"/>
                  </a:ext>
                </a:extLst>
              </a:tr>
              <a:tr h="247704">
                <a:tc>
                  <a:txBody>
                    <a:bodyPr/>
                    <a:lstStyle/>
                    <a:p>
                      <a:r>
                        <a:rPr lang="en-IN" sz="900" b="1"/>
                        <a:t>A</a:t>
                      </a:r>
                    </a:p>
                  </a:txBody>
                  <a:tcPr anchor="ctr"/>
                </a:tc>
                <a:tc>
                  <a:txBody>
                    <a:bodyPr/>
                    <a:lstStyle/>
                    <a:p>
                      <a:r>
                        <a:rPr lang="en-IN" sz="900" b="1"/>
                        <a:t>Sports and travel</a:t>
                      </a:r>
                    </a:p>
                  </a:txBody>
                  <a:tcPr anchor="ctr"/>
                </a:tc>
                <a:tc>
                  <a:txBody>
                    <a:bodyPr/>
                    <a:lstStyle/>
                    <a:p>
                      <a:r>
                        <a:rPr lang="en-IN" sz="900" b="1"/>
                        <a:t>18450.19</a:t>
                      </a:r>
                    </a:p>
                  </a:txBody>
                  <a:tcPr anchor="ctr"/>
                </a:tc>
                <a:extLst>
                  <a:ext uri="{0D108BD9-81ED-4DB2-BD59-A6C34878D82A}">
                    <a16:rowId xmlns:a16="http://schemas.microsoft.com/office/drawing/2014/main" val="3694486676"/>
                  </a:ext>
                </a:extLst>
              </a:tr>
              <a:tr h="247704">
                <a:tc>
                  <a:txBody>
                    <a:bodyPr/>
                    <a:lstStyle/>
                    <a:p>
                      <a:r>
                        <a:rPr lang="en-IN" sz="900" b="1"/>
                        <a:t>A</a:t>
                      </a:r>
                    </a:p>
                  </a:txBody>
                  <a:tcPr anchor="ctr"/>
                </a:tc>
                <a:tc>
                  <a:txBody>
                    <a:bodyPr/>
                    <a:lstStyle/>
                    <a:p>
                      <a:r>
                        <a:rPr lang="en-IN" sz="900" b="1"/>
                        <a:t>Home and lifestyle</a:t>
                      </a:r>
                    </a:p>
                  </a:txBody>
                  <a:tcPr anchor="ctr"/>
                </a:tc>
                <a:tc>
                  <a:txBody>
                    <a:bodyPr/>
                    <a:lstStyle/>
                    <a:p>
                      <a:r>
                        <a:rPr lang="en-IN" sz="900" b="1"/>
                        <a:t>21349.71</a:t>
                      </a:r>
                    </a:p>
                  </a:txBody>
                  <a:tcPr anchor="ctr"/>
                </a:tc>
                <a:extLst>
                  <a:ext uri="{0D108BD9-81ED-4DB2-BD59-A6C34878D82A}">
                    <a16:rowId xmlns:a16="http://schemas.microsoft.com/office/drawing/2014/main" val="1537659728"/>
                  </a:ext>
                </a:extLst>
              </a:tr>
              <a:tr h="247704">
                <a:tc>
                  <a:txBody>
                    <a:bodyPr/>
                    <a:lstStyle/>
                    <a:p>
                      <a:r>
                        <a:rPr lang="en-IN" sz="900" b="1"/>
                        <a:t>B</a:t>
                      </a:r>
                    </a:p>
                  </a:txBody>
                  <a:tcPr anchor="ctr"/>
                </a:tc>
                <a:tc>
                  <a:txBody>
                    <a:bodyPr/>
                    <a:lstStyle/>
                    <a:p>
                      <a:r>
                        <a:rPr lang="en-IN" sz="900" b="1"/>
                        <a:t>Food and beverages</a:t>
                      </a:r>
                    </a:p>
                  </a:txBody>
                  <a:tcPr anchor="ctr"/>
                </a:tc>
                <a:tc>
                  <a:txBody>
                    <a:bodyPr/>
                    <a:lstStyle/>
                    <a:p>
                      <a:r>
                        <a:rPr lang="en-IN" sz="900" b="1"/>
                        <a:t>14490.37</a:t>
                      </a:r>
                    </a:p>
                  </a:txBody>
                  <a:tcPr anchor="ctr"/>
                </a:tc>
                <a:extLst>
                  <a:ext uri="{0D108BD9-81ED-4DB2-BD59-A6C34878D82A}">
                    <a16:rowId xmlns:a16="http://schemas.microsoft.com/office/drawing/2014/main" val="1060745587"/>
                  </a:ext>
                </a:extLst>
              </a:tr>
              <a:tr h="247704">
                <a:tc>
                  <a:txBody>
                    <a:bodyPr/>
                    <a:lstStyle/>
                    <a:p>
                      <a:r>
                        <a:rPr lang="en-IN" sz="900" b="1"/>
                        <a:t>B</a:t>
                      </a:r>
                    </a:p>
                  </a:txBody>
                  <a:tcPr anchor="ctr"/>
                </a:tc>
                <a:tc>
                  <a:txBody>
                    <a:bodyPr/>
                    <a:lstStyle/>
                    <a:p>
                      <a:r>
                        <a:rPr lang="en-IN" sz="900" b="1"/>
                        <a:t>Fashion accessories</a:t>
                      </a:r>
                    </a:p>
                  </a:txBody>
                  <a:tcPr anchor="ctr"/>
                </a:tc>
                <a:tc>
                  <a:txBody>
                    <a:bodyPr/>
                    <a:lstStyle/>
                    <a:p>
                      <a:r>
                        <a:rPr lang="en-IN" sz="900" b="1"/>
                        <a:t>15631.73</a:t>
                      </a:r>
                    </a:p>
                  </a:txBody>
                  <a:tcPr anchor="ctr"/>
                </a:tc>
                <a:extLst>
                  <a:ext uri="{0D108BD9-81ED-4DB2-BD59-A6C34878D82A}">
                    <a16:rowId xmlns:a16="http://schemas.microsoft.com/office/drawing/2014/main" val="2855410551"/>
                  </a:ext>
                </a:extLst>
              </a:tr>
              <a:tr h="247704">
                <a:tc>
                  <a:txBody>
                    <a:bodyPr/>
                    <a:lstStyle/>
                    <a:p>
                      <a:r>
                        <a:rPr lang="en-IN" sz="900" b="1"/>
                        <a:t>B</a:t>
                      </a:r>
                    </a:p>
                  </a:txBody>
                  <a:tcPr anchor="ctr"/>
                </a:tc>
                <a:tc>
                  <a:txBody>
                    <a:bodyPr/>
                    <a:lstStyle/>
                    <a:p>
                      <a:r>
                        <a:rPr lang="en-IN" sz="900" b="1"/>
                        <a:t>Electronic accessories</a:t>
                      </a:r>
                    </a:p>
                  </a:txBody>
                  <a:tcPr anchor="ctr"/>
                </a:tc>
                <a:tc>
                  <a:txBody>
                    <a:bodyPr/>
                    <a:lstStyle/>
                    <a:p>
                      <a:r>
                        <a:rPr lang="en-IN" sz="900" b="1"/>
                        <a:t>16239.47</a:t>
                      </a:r>
                    </a:p>
                  </a:txBody>
                  <a:tcPr anchor="ctr"/>
                </a:tc>
                <a:extLst>
                  <a:ext uri="{0D108BD9-81ED-4DB2-BD59-A6C34878D82A}">
                    <a16:rowId xmlns:a16="http://schemas.microsoft.com/office/drawing/2014/main" val="1861003083"/>
                  </a:ext>
                </a:extLst>
              </a:tr>
              <a:tr h="247704">
                <a:tc>
                  <a:txBody>
                    <a:bodyPr/>
                    <a:lstStyle/>
                    <a:p>
                      <a:r>
                        <a:rPr lang="en-IN" sz="900" b="1"/>
                        <a:t>B</a:t>
                      </a:r>
                    </a:p>
                  </a:txBody>
                  <a:tcPr anchor="ctr"/>
                </a:tc>
                <a:tc>
                  <a:txBody>
                    <a:bodyPr/>
                    <a:lstStyle/>
                    <a:p>
                      <a:r>
                        <a:rPr lang="en-IN" sz="900" b="1"/>
                        <a:t>Home and lifestyle</a:t>
                      </a:r>
                    </a:p>
                  </a:txBody>
                  <a:tcPr anchor="ctr"/>
                </a:tc>
                <a:tc>
                  <a:txBody>
                    <a:bodyPr/>
                    <a:lstStyle/>
                    <a:p>
                      <a:r>
                        <a:rPr lang="en-IN" sz="900" b="1"/>
                        <a:t>16713.49</a:t>
                      </a:r>
                    </a:p>
                  </a:txBody>
                  <a:tcPr anchor="ctr"/>
                </a:tc>
                <a:extLst>
                  <a:ext uri="{0D108BD9-81ED-4DB2-BD59-A6C34878D82A}">
                    <a16:rowId xmlns:a16="http://schemas.microsoft.com/office/drawing/2014/main" val="4077626391"/>
                  </a:ext>
                </a:extLst>
              </a:tr>
              <a:tr h="247704">
                <a:tc>
                  <a:txBody>
                    <a:bodyPr/>
                    <a:lstStyle/>
                    <a:p>
                      <a:r>
                        <a:rPr lang="en-IN" sz="900" b="1"/>
                        <a:t>B</a:t>
                      </a:r>
                    </a:p>
                  </a:txBody>
                  <a:tcPr anchor="ctr"/>
                </a:tc>
                <a:tc>
                  <a:txBody>
                    <a:bodyPr/>
                    <a:lstStyle/>
                    <a:p>
                      <a:r>
                        <a:rPr lang="en-IN" sz="900" b="1"/>
                        <a:t>Health and beauty</a:t>
                      </a:r>
                    </a:p>
                  </a:txBody>
                  <a:tcPr anchor="ctr"/>
                </a:tc>
                <a:tc>
                  <a:txBody>
                    <a:bodyPr/>
                    <a:lstStyle/>
                    <a:p>
                      <a:r>
                        <a:rPr lang="en-IN" sz="900" b="1"/>
                        <a:t>19029.2</a:t>
                      </a:r>
                    </a:p>
                  </a:txBody>
                  <a:tcPr anchor="ctr"/>
                </a:tc>
                <a:extLst>
                  <a:ext uri="{0D108BD9-81ED-4DB2-BD59-A6C34878D82A}">
                    <a16:rowId xmlns:a16="http://schemas.microsoft.com/office/drawing/2014/main" val="2016007433"/>
                  </a:ext>
                </a:extLst>
              </a:tr>
              <a:tr h="247704">
                <a:tc>
                  <a:txBody>
                    <a:bodyPr/>
                    <a:lstStyle/>
                    <a:p>
                      <a:r>
                        <a:rPr lang="en-IN" sz="900" b="1"/>
                        <a:t>B</a:t>
                      </a:r>
                    </a:p>
                  </a:txBody>
                  <a:tcPr anchor="ctr"/>
                </a:tc>
                <a:tc>
                  <a:txBody>
                    <a:bodyPr/>
                    <a:lstStyle/>
                    <a:p>
                      <a:r>
                        <a:rPr lang="en-IN" sz="900" b="1"/>
                        <a:t>Sports and travel</a:t>
                      </a:r>
                    </a:p>
                  </a:txBody>
                  <a:tcPr anchor="ctr"/>
                </a:tc>
                <a:tc>
                  <a:txBody>
                    <a:bodyPr/>
                    <a:lstStyle/>
                    <a:p>
                      <a:r>
                        <a:rPr lang="en-IN" sz="900" b="1"/>
                        <a:t>19036.38</a:t>
                      </a:r>
                    </a:p>
                  </a:txBody>
                  <a:tcPr anchor="ctr"/>
                </a:tc>
                <a:extLst>
                  <a:ext uri="{0D108BD9-81ED-4DB2-BD59-A6C34878D82A}">
                    <a16:rowId xmlns:a16="http://schemas.microsoft.com/office/drawing/2014/main" val="3653478885"/>
                  </a:ext>
                </a:extLst>
              </a:tr>
              <a:tr h="247704">
                <a:tc>
                  <a:txBody>
                    <a:bodyPr/>
                    <a:lstStyle/>
                    <a:p>
                      <a:r>
                        <a:rPr lang="en-IN" sz="900" b="1"/>
                        <a:t>C</a:t>
                      </a:r>
                    </a:p>
                  </a:txBody>
                  <a:tcPr anchor="ctr"/>
                </a:tc>
                <a:tc>
                  <a:txBody>
                    <a:bodyPr/>
                    <a:lstStyle/>
                    <a:p>
                      <a:r>
                        <a:rPr lang="en-IN" sz="900" b="1"/>
                        <a:t>Home and lifestyle</a:t>
                      </a:r>
                    </a:p>
                  </a:txBody>
                  <a:tcPr anchor="ctr"/>
                </a:tc>
                <a:tc>
                  <a:txBody>
                    <a:bodyPr/>
                    <a:lstStyle/>
                    <a:p>
                      <a:r>
                        <a:rPr lang="en-IN" sz="900" b="1"/>
                        <a:t>13233.86</a:t>
                      </a:r>
                    </a:p>
                  </a:txBody>
                  <a:tcPr anchor="ctr"/>
                </a:tc>
                <a:extLst>
                  <a:ext uri="{0D108BD9-81ED-4DB2-BD59-A6C34878D82A}">
                    <a16:rowId xmlns:a16="http://schemas.microsoft.com/office/drawing/2014/main" val="3904084060"/>
                  </a:ext>
                </a:extLst>
              </a:tr>
              <a:tr h="247704">
                <a:tc>
                  <a:txBody>
                    <a:bodyPr/>
                    <a:lstStyle/>
                    <a:p>
                      <a:r>
                        <a:rPr lang="en-IN" sz="900" b="1"/>
                        <a:t>C</a:t>
                      </a:r>
                    </a:p>
                  </a:txBody>
                  <a:tcPr anchor="ctr"/>
                </a:tc>
                <a:tc>
                  <a:txBody>
                    <a:bodyPr/>
                    <a:lstStyle/>
                    <a:p>
                      <a:r>
                        <a:rPr lang="en-IN" sz="900" b="1"/>
                        <a:t>Sports and travel</a:t>
                      </a:r>
                    </a:p>
                  </a:txBody>
                  <a:tcPr anchor="ctr"/>
                </a:tc>
                <a:tc>
                  <a:txBody>
                    <a:bodyPr/>
                    <a:lstStyle/>
                    <a:p>
                      <a:r>
                        <a:rPr lang="en-IN" sz="900" b="1"/>
                        <a:t>15011.36</a:t>
                      </a:r>
                    </a:p>
                  </a:txBody>
                  <a:tcPr anchor="ctr"/>
                </a:tc>
                <a:extLst>
                  <a:ext uri="{0D108BD9-81ED-4DB2-BD59-A6C34878D82A}">
                    <a16:rowId xmlns:a16="http://schemas.microsoft.com/office/drawing/2014/main" val="563359808"/>
                  </a:ext>
                </a:extLst>
              </a:tr>
              <a:tr h="247704">
                <a:tc>
                  <a:txBody>
                    <a:bodyPr/>
                    <a:lstStyle/>
                    <a:p>
                      <a:r>
                        <a:rPr lang="en-IN" sz="900" b="1"/>
                        <a:t>C</a:t>
                      </a:r>
                    </a:p>
                  </a:txBody>
                  <a:tcPr anchor="ctr"/>
                </a:tc>
                <a:tc>
                  <a:txBody>
                    <a:bodyPr/>
                    <a:lstStyle/>
                    <a:p>
                      <a:r>
                        <a:rPr lang="en-IN" sz="900" b="1"/>
                        <a:t>Health and beauty</a:t>
                      </a:r>
                    </a:p>
                  </a:txBody>
                  <a:tcPr anchor="ctr"/>
                </a:tc>
                <a:tc>
                  <a:txBody>
                    <a:bodyPr/>
                    <a:lstStyle/>
                    <a:p>
                      <a:r>
                        <a:rPr lang="en-IN" sz="900" b="1"/>
                        <a:t>15824.12</a:t>
                      </a:r>
                    </a:p>
                  </a:txBody>
                  <a:tcPr anchor="ctr"/>
                </a:tc>
                <a:extLst>
                  <a:ext uri="{0D108BD9-81ED-4DB2-BD59-A6C34878D82A}">
                    <a16:rowId xmlns:a16="http://schemas.microsoft.com/office/drawing/2014/main" val="2066880854"/>
                  </a:ext>
                </a:extLst>
              </a:tr>
              <a:tr h="247704">
                <a:tc>
                  <a:txBody>
                    <a:bodyPr/>
                    <a:lstStyle/>
                    <a:p>
                      <a:r>
                        <a:rPr lang="en-IN" sz="900" b="1"/>
                        <a:t>C</a:t>
                      </a:r>
                    </a:p>
                  </a:txBody>
                  <a:tcPr anchor="ctr"/>
                </a:tc>
                <a:tc>
                  <a:txBody>
                    <a:bodyPr/>
                    <a:lstStyle/>
                    <a:p>
                      <a:r>
                        <a:rPr lang="en-IN" sz="900" b="1"/>
                        <a:t>Electronic accessories</a:t>
                      </a:r>
                    </a:p>
                  </a:txBody>
                  <a:tcPr anchor="ctr"/>
                </a:tc>
                <a:tc>
                  <a:txBody>
                    <a:bodyPr/>
                    <a:lstStyle/>
                    <a:p>
                      <a:r>
                        <a:rPr lang="en-IN" sz="900" b="1"/>
                        <a:t>18065.69</a:t>
                      </a:r>
                    </a:p>
                  </a:txBody>
                  <a:tcPr anchor="ctr"/>
                </a:tc>
                <a:extLst>
                  <a:ext uri="{0D108BD9-81ED-4DB2-BD59-A6C34878D82A}">
                    <a16:rowId xmlns:a16="http://schemas.microsoft.com/office/drawing/2014/main" val="1996202976"/>
                  </a:ext>
                </a:extLst>
              </a:tr>
              <a:tr h="247704">
                <a:tc>
                  <a:txBody>
                    <a:bodyPr/>
                    <a:lstStyle/>
                    <a:p>
                      <a:r>
                        <a:rPr lang="en-IN" sz="900" b="1"/>
                        <a:t>C</a:t>
                      </a:r>
                    </a:p>
                  </a:txBody>
                  <a:tcPr anchor="ctr"/>
                </a:tc>
                <a:tc>
                  <a:txBody>
                    <a:bodyPr/>
                    <a:lstStyle/>
                    <a:p>
                      <a:r>
                        <a:rPr lang="en-IN" sz="900" b="1"/>
                        <a:t>Fashion accessories</a:t>
                      </a:r>
                    </a:p>
                  </a:txBody>
                  <a:tcPr anchor="ctr"/>
                </a:tc>
                <a:tc>
                  <a:txBody>
                    <a:bodyPr/>
                    <a:lstStyle/>
                    <a:p>
                      <a:r>
                        <a:rPr lang="en-IN" sz="900" b="1"/>
                        <a:t>20533.4</a:t>
                      </a:r>
                    </a:p>
                  </a:txBody>
                  <a:tcPr anchor="ctr"/>
                </a:tc>
                <a:extLst>
                  <a:ext uri="{0D108BD9-81ED-4DB2-BD59-A6C34878D82A}">
                    <a16:rowId xmlns:a16="http://schemas.microsoft.com/office/drawing/2014/main" val="63797127"/>
                  </a:ext>
                </a:extLst>
              </a:tr>
              <a:tr h="247704">
                <a:tc>
                  <a:txBody>
                    <a:bodyPr/>
                    <a:lstStyle/>
                    <a:p>
                      <a:r>
                        <a:rPr lang="en-IN" sz="900" b="1"/>
                        <a:t>C</a:t>
                      </a:r>
                    </a:p>
                  </a:txBody>
                  <a:tcPr anchor="ctr"/>
                </a:tc>
                <a:tc>
                  <a:txBody>
                    <a:bodyPr/>
                    <a:lstStyle/>
                    <a:p>
                      <a:r>
                        <a:rPr lang="en-IN" sz="900" b="1"/>
                        <a:t>Food and beverages</a:t>
                      </a:r>
                    </a:p>
                  </a:txBody>
                  <a:tcPr anchor="ctr"/>
                </a:tc>
                <a:tc>
                  <a:txBody>
                    <a:bodyPr/>
                    <a:lstStyle/>
                    <a:p>
                      <a:r>
                        <a:rPr lang="en-IN" sz="900" b="1" dirty="0"/>
                        <a:t>22635.1</a:t>
                      </a:r>
                    </a:p>
                  </a:txBody>
                  <a:tcPr anchor="ctr"/>
                </a:tc>
                <a:extLst>
                  <a:ext uri="{0D108BD9-81ED-4DB2-BD59-A6C34878D82A}">
                    <a16:rowId xmlns:a16="http://schemas.microsoft.com/office/drawing/2014/main" val="1938313911"/>
                  </a:ext>
                </a:extLst>
              </a:tr>
            </a:tbl>
          </a:graphicData>
        </a:graphic>
      </p:graphicFrame>
      <mc:AlternateContent xmlns:mc="http://schemas.openxmlformats.org/markup-compatibility/2006">
        <mc:Choice xmlns:cx1="http://schemas.microsoft.com/office/drawing/2015/9/8/chartex" Requires="cx1">
          <p:graphicFrame>
            <p:nvGraphicFramePr>
              <p:cNvPr id="29" name="Content Placeholder 28">
                <a:extLst>
                  <a:ext uri="{FF2B5EF4-FFF2-40B4-BE49-F238E27FC236}">
                    <a16:creationId xmlns:a16="http://schemas.microsoft.com/office/drawing/2014/main" id="{002D4FFF-FD48-75F9-7582-748C82280CE3}"/>
                  </a:ext>
                </a:extLst>
              </p:cNvPr>
              <p:cNvGraphicFramePr>
                <a:graphicFrameLocks noGrp="1"/>
              </p:cNvGraphicFramePr>
              <p:nvPr>
                <p:ph sz="quarter" idx="4"/>
                <p:extLst>
                  <p:ext uri="{D42A27DB-BD31-4B8C-83A1-F6EECF244321}">
                    <p14:modId xmlns:p14="http://schemas.microsoft.com/office/powerpoint/2010/main" val="2084305283"/>
                  </p:ext>
                </p:extLst>
              </p:nvPr>
            </p:nvGraphicFramePr>
            <p:xfrm>
              <a:off x="5076002" y="1134192"/>
              <a:ext cx="6191766" cy="3260827"/>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9" name="Content Placeholder 28">
                <a:extLst>
                  <a:ext uri="{FF2B5EF4-FFF2-40B4-BE49-F238E27FC236}">
                    <a16:creationId xmlns:a16="http://schemas.microsoft.com/office/drawing/2014/main" id="{002D4FFF-FD48-75F9-7582-748C82280CE3}"/>
                  </a:ext>
                </a:extLst>
              </p:cNvPr>
              <p:cNvPicPr>
                <a:picLocks noGrp="1" noRot="1" noChangeAspect="1" noMove="1" noResize="1" noEditPoints="1" noAdjustHandles="1" noChangeArrowheads="1" noChangeShapeType="1"/>
              </p:cNvPicPr>
              <p:nvPr/>
            </p:nvPicPr>
            <p:blipFill>
              <a:blip r:embed="rId3"/>
              <a:stretch>
                <a:fillRect/>
              </a:stretch>
            </p:blipFill>
            <p:spPr>
              <a:xfrm>
                <a:off x="5076002" y="1134192"/>
                <a:ext cx="6191766" cy="3260827"/>
              </a:xfrm>
              <a:prstGeom prst="rect">
                <a:avLst/>
              </a:prstGeom>
            </p:spPr>
          </p:pic>
        </mc:Fallback>
      </mc:AlternateContent>
      <p:sp>
        <p:nvSpPr>
          <p:cNvPr id="32" name="TextBox 31">
            <a:extLst>
              <a:ext uri="{FF2B5EF4-FFF2-40B4-BE49-F238E27FC236}">
                <a16:creationId xmlns:a16="http://schemas.microsoft.com/office/drawing/2014/main" id="{49E8B413-3DC0-ACF1-7546-5EEF31FEE0E5}"/>
              </a:ext>
            </a:extLst>
          </p:cNvPr>
          <p:cNvSpPr txBox="1"/>
          <p:nvPr/>
        </p:nvSpPr>
        <p:spPr>
          <a:xfrm>
            <a:off x="4945627" y="5407742"/>
            <a:ext cx="6931741" cy="923330"/>
          </a:xfrm>
          <a:prstGeom prst="rect">
            <a:avLst/>
          </a:prstGeom>
          <a:solidFill>
            <a:srgbClr val="92D050"/>
          </a:solidFill>
        </p:spPr>
        <p:txBody>
          <a:bodyPr wrap="square" rtlCol="0">
            <a:spAutoFit/>
          </a:bodyPr>
          <a:lstStyle/>
          <a:p>
            <a:r>
              <a:rPr lang="en-IN" dirty="0"/>
              <a:t>Insight – In Branch A, the profitable product line is Homa and lifestyle, in branch B, sports and travels has the most profitable margin and in branch C, Fashion accessories has the most profitable margins.</a:t>
            </a:r>
          </a:p>
        </p:txBody>
      </p:sp>
    </p:spTree>
    <p:extLst>
      <p:ext uri="{BB962C8B-B14F-4D97-AF65-F5344CB8AC3E}">
        <p14:creationId xmlns:p14="http://schemas.microsoft.com/office/powerpoint/2010/main" val="354339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9FB7-1CB0-EB88-A475-0B831A15D7E3}"/>
              </a:ext>
            </a:extLst>
          </p:cNvPr>
          <p:cNvSpPr>
            <a:spLocks noGrp="1"/>
          </p:cNvSpPr>
          <p:nvPr>
            <p:ph type="title"/>
          </p:nvPr>
        </p:nvSpPr>
        <p:spPr>
          <a:xfrm>
            <a:off x="122880" y="127393"/>
            <a:ext cx="11931468" cy="629691"/>
          </a:xfrm>
        </p:spPr>
        <p:txBody>
          <a:bodyPr>
            <a:normAutofit/>
          </a:bodyPr>
          <a:lstStyle/>
          <a:p>
            <a:pPr algn="ctr"/>
            <a:r>
              <a:rPr lang="en-IN" sz="3200" u="sng" dirty="0">
                <a:solidFill>
                  <a:schemeClr val="tx1"/>
                </a:solidFill>
                <a:latin typeface="Comic Sans MS" panose="030F0702030302020204" pitchFamily="66" charset="0"/>
              </a:rPr>
              <a:t>Analysing Customer Segmentation Based on Spending</a:t>
            </a:r>
          </a:p>
        </p:txBody>
      </p:sp>
      <p:sp>
        <p:nvSpPr>
          <p:cNvPr id="3" name="Content Placeholder 2">
            <a:extLst>
              <a:ext uri="{FF2B5EF4-FFF2-40B4-BE49-F238E27FC236}">
                <a16:creationId xmlns:a16="http://schemas.microsoft.com/office/drawing/2014/main" id="{D6318F1D-0C60-477D-C159-B298585B5725}"/>
              </a:ext>
            </a:extLst>
          </p:cNvPr>
          <p:cNvSpPr>
            <a:spLocks noGrp="1"/>
          </p:cNvSpPr>
          <p:nvPr>
            <p:ph sz="half" idx="1"/>
          </p:nvPr>
        </p:nvSpPr>
        <p:spPr>
          <a:xfrm>
            <a:off x="687424" y="1012723"/>
            <a:ext cx="4612757" cy="3883742"/>
          </a:xfrm>
        </p:spPr>
        <p:txBody>
          <a:bodyPr>
            <a:normAutofit/>
          </a:bodyPr>
          <a:lstStyle/>
          <a:p>
            <a:pPr marL="0" indent="0">
              <a:buNone/>
            </a:pPr>
            <a:r>
              <a:rPr lang="en-US" dirty="0"/>
              <a:t>Select Customer_id, Round(sum(total),2) As Total_purchase_amount,</a:t>
            </a:r>
          </a:p>
          <a:p>
            <a:pPr marL="0" indent="0">
              <a:buNone/>
            </a:pPr>
            <a:r>
              <a:rPr lang="en-US" dirty="0"/>
              <a:t>Case </a:t>
            </a:r>
          </a:p>
          <a:p>
            <a:pPr marL="0" indent="0">
              <a:buNone/>
            </a:pPr>
            <a:r>
              <a:rPr lang="en-US" dirty="0"/>
              <a:t>When  Sum(total) &gt; 22000 Then 'High'    When Sum(total) Between 20000 And 22000 Then 'Medium’ Else 'Low’</a:t>
            </a:r>
          </a:p>
          <a:p>
            <a:pPr marL="0" indent="0">
              <a:buNone/>
            </a:pPr>
            <a:r>
              <a:rPr lang="en-US" dirty="0"/>
              <a:t>End As Spending_category</a:t>
            </a:r>
          </a:p>
          <a:p>
            <a:pPr marL="0" indent="0">
              <a:buNone/>
            </a:pPr>
            <a:r>
              <a:rPr lang="en-US" dirty="0"/>
              <a:t>From Walmartsales</a:t>
            </a:r>
          </a:p>
          <a:p>
            <a:pPr marL="0" indent="0">
              <a:buNone/>
            </a:pPr>
            <a:r>
              <a:rPr lang="en-US" dirty="0"/>
              <a:t>Group By Customer_id</a:t>
            </a:r>
          </a:p>
          <a:p>
            <a:pPr marL="0" indent="0">
              <a:buNone/>
            </a:pPr>
            <a:r>
              <a:rPr lang="en-US" dirty="0"/>
              <a:t>Order By Customer_id;</a:t>
            </a:r>
            <a:endParaRPr lang="en-IN" dirty="0"/>
          </a:p>
        </p:txBody>
      </p:sp>
      <p:graphicFrame>
        <p:nvGraphicFramePr>
          <p:cNvPr id="8" name="Content Placeholder 7">
            <a:extLst>
              <a:ext uri="{FF2B5EF4-FFF2-40B4-BE49-F238E27FC236}">
                <a16:creationId xmlns:a16="http://schemas.microsoft.com/office/drawing/2014/main" id="{8DECA448-09AD-D2FB-F831-90306EA738E7}"/>
              </a:ext>
            </a:extLst>
          </p:cNvPr>
          <p:cNvGraphicFramePr>
            <a:graphicFrameLocks noGrp="1"/>
          </p:cNvGraphicFramePr>
          <p:nvPr>
            <p:ph sz="half" idx="2"/>
            <p:extLst>
              <p:ext uri="{D42A27DB-BD31-4B8C-83A1-F6EECF244321}">
                <p14:modId xmlns:p14="http://schemas.microsoft.com/office/powerpoint/2010/main" val="2790125291"/>
              </p:ext>
            </p:extLst>
          </p:nvPr>
        </p:nvGraphicFramePr>
        <p:xfrm>
          <a:off x="5732206" y="907774"/>
          <a:ext cx="6037008" cy="5622738"/>
        </p:xfrm>
        <a:graphic>
          <a:graphicData uri="http://schemas.openxmlformats.org/drawingml/2006/table">
            <a:tbl>
              <a:tblPr firstRow="1" bandRow="1">
                <a:tableStyleId>{93296810-A885-4BE3-A3E7-6D5BEEA58F35}</a:tableStyleId>
              </a:tblPr>
              <a:tblGrid>
                <a:gridCol w="1514168">
                  <a:extLst>
                    <a:ext uri="{9D8B030D-6E8A-4147-A177-3AD203B41FA5}">
                      <a16:colId xmlns:a16="http://schemas.microsoft.com/office/drawing/2014/main" val="825453225"/>
                    </a:ext>
                  </a:extLst>
                </a:gridCol>
                <a:gridCol w="2510504">
                  <a:extLst>
                    <a:ext uri="{9D8B030D-6E8A-4147-A177-3AD203B41FA5}">
                      <a16:colId xmlns:a16="http://schemas.microsoft.com/office/drawing/2014/main" val="13780656"/>
                    </a:ext>
                  </a:extLst>
                </a:gridCol>
                <a:gridCol w="2012336">
                  <a:extLst>
                    <a:ext uri="{9D8B030D-6E8A-4147-A177-3AD203B41FA5}">
                      <a16:colId xmlns:a16="http://schemas.microsoft.com/office/drawing/2014/main" val="806987416"/>
                    </a:ext>
                  </a:extLst>
                </a:gridCol>
              </a:tblGrid>
              <a:tr h="593538">
                <a:tc>
                  <a:txBody>
                    <a:bodyPr/>
                    <a:lstStyle/>
                    <a:p>
                      <a:r>
                        <a:rPr lang="en-IN" sz="1400" b="0" dirty="0">
                          <a:solidFill>
                            <a:schemeClr val="tx1"/>
                          </a:solidFill>
                        </a:rPr>
                        <a:t>CUSTOMER_ID</a:t>
                      </a:r>
                    </a:p>
                  </a:txBody>
                  <a:tcPr/>
                </a:tc>
                <a:tc>
                  <a:txBody>
                    <a:bodyPr/>
                    <a:lstStyle/>
                    <a:p>
                      <a:r>
                        <a:rPr lang="en-IN" sz="1400" b="0" dirty="0">
                          <a:solidFill>
                            <a:schemeClr val="tx1"/>
                          </a:solidFill>
                        </a:rPr>
                        <a:t>TOTAL_PURCHASE_AMOUNT</a:t>
                      </a:r>
                    </a:p>
                  </a:txBody>
                  <a:tcPr/>
                </a:tc>
                <a:tc>
                  <a:txBody>
                    <a:bodyPr/>
                    <a:lstStyle/>
                    <a:p>
                      <a:r>
                        <a:rPr lang="en-IN" sz="1400" b="0" dirty="0">
                          <a:solidFill>
                            <a:schemeClr val="tx1"/>
                          </a:solidFill>
                        </a:rPr>
                        <a:t>SPENDING_CATEGORY</a:t>
                      </a:r>
                    </a:p>
                  </a:txBody>
                  <a:tcPr/>
                </a:tc>
                <a:extLst>
                  <a:ext uri="{0D108BD9-81ED-4DB2-BD59-A6C34878D82A}">
                    <a16:rowId xmlns:a16="http://schemas.microsoft.com/office/drawing/2014/main" val="1121317833"/>
                  </a:ext>
                </a:extLst>
              </a:tr>
              <a:tr h="310901">
                <a:tc>
                  <a:txBody>
                    <a:bodyPr/>
                    <a:lstStyle/>
                    <a:p>
                      <a:r>
                        <a:rPr lang="en-IN" sz="1600" dirty="0"/>
                        <a:t>1</a:t>
                      </a:r>
                    </a:p>
                  </a:txBody>
                  <a:tcPr anchor="ctr"/>
                </a:tc>
                <a:tc>
                  <a:txBody>
                    <a:bodyPr/>
                    <a:lstStyle/>
                    <a:p>
                      <a:r>
                        <a:rPr lang="en-IN" sz="1600"/>
                        <a:t>22634.55</a:t>
                      </a:r>
                    </a:p>
                  </a:txBody>
                  <a:tcPr anchor="ctr"/>
                </a:tc>
                <a:tc>
                  <a:txBody>
                    <a:bodyPr/>
                    <a:lstStyle/>
                    <a:p>
                      <a:r>
                        <a:rPr lang="en-IN" sz="1600" dirty="0"/>
                        <a:t>High</a:t>
                      </a:r>
                    </a:p>
                  </a:txBody>
                  <a:tcPr anchor="ctr"/>
                </a:tc>
                <a:extLst>
                  <a:ext uri="{0D108BD9-81ED-4DB2-BD59-A6C34878D82A}">
                    <a16:rowId xmlns:a16="http://schemas.microsoft.com/office/drawing/2014/main" val="2014680193"/>
                  </a:ext>
                </a:extLst>
              </a:tr>
              <a:tr h="310901">
                <a:tc>
                  <a:txBody>
                    <a:bodyPr/>
                    <a:lstStyle/>
                    <a:p>
                      <a:r>
                        <a:rPr lang="en-IN" sz="1600" dirty="0"/>
                        <a:t>2</a:t>
                      </a:r>
                    </a:p>
                  </a:txBody>
                  <a:tcPr anchor="ctr"/>
                </a:tc>
                <a:tc>
                  <a:txBody>
                    <a:bodyPr/>
                    <a:lstStyle/>
                    <a:p>
                      <a:r>
                        <a:rPr lang="en-IN" sz="1600"/>
                        <a:t>23392.28</a:t>
                      </a:r>
                    </a:p>
                  </a:txBody>
                  <a:tcPr anchor="ctr"/>
                </a:tc>
                <a:tc>
                  <a:txBody>
                    <a:bodyPr/>
                    <a:lstStyle/>
                    <a:p>
                      <a:r>
                        <a:rPr lang="en-IN" sz="1600" dirty="0"/>
                        <a:t>High</a:t>
                      </a:r>
                    </a:p>
                  </a:txBody>
                  <a:tcPr anchor="ctr"/>
                </a:tc>
                <a:extLst>
                  <a:ext uri="{0D108BD9-81ED-4DB2-BD59-A6C34878D82A}">
                    <a16:rowId xmlns:a16="http://schemas.microsoft.com/office/drawing/2014/main" val="1434535701"/>
                  </a:ext>
                </a:extLst>
              </a:tr>
              <a:tr h="310901">
                <a:tc>
                  <a:txBody>
                    <a:bodyPr/>
                    <a:lstStyle/>
                    <a:p>
                      <a:r>
                        <a:rPr lang="en-IN" sz="1600"/>
                        <a:t>3</a:t>
                      </a:r>
                    </a:p>
                  </a:txBody>
                  <a:tcPr anchor="ctr"/>
                </a:tc>
                <a:tc>
                  <a:txBody>
                    <a:bodyPr/>
                    <a:lstStyle/>
                    <a:p>
                      <a:r>
                        <a:rPr lang="en-IN" sz="1600"/>
                        <a:t>23402.26</a:t>
                      </a:r>
                    </a:p>
                  </a:txBody>
                  <a:tcPr anchor="ctr"/>
                </a:tc>
                <a:tc>
                  <a:txBody>
                    <a:bodyPr/>
                    <a:lstStyle/>
                    <a:p>
                      <a:r>
                        <a:rPr lang="en-IN" sz="1600" dirty="0"/>
                        <a:t>High</a:t>
                      </a:r>
                    </a:p>
                  </a:txBody>
                  <a:tcPr anchor="ctr"/>
                </a:tc>
                <a:extLst>
                  <a:ext uri="{0D108BD9-81ED-4DB2-BD59-A6C34878D82A}">
                    <a16:rowId xmlns:a16="http://schemas.microsoft.com/office/drawing/2014/main" val="1863479799"/>
                  </a:ext>
                </a:extLst>
              </a:tr>
              <a:tr h="310901">
                <a:tc>
                  <a:txBody>
                    <a:bodyPr/>
                    <a:lstStyle/>
                    <a:p>
                      <a:r>
                        <a:rPr lang="en-IN" sz="1600"/>
                        <a:t>4</a:t>
                      </a:r>
                    </a:p>
                  </a:txBody>
                  <a:tcPr anchor="ctr"/>
                </a:tc>
                <a:tc>
                  <a:txBody>
                    <a:bodyPr/>
                    <a:lstStyle/>
                    <a:p>
                      <a:r>
                        <a:rPr lang="en-IN" sz="1600"/>
                        <a:t>17656.72</a:t>
                      </a:r>
                    </a:p>
                  </a:txBody>
                  <a:tcPr anchor="ctr"/>
                </a:tc>
                <a:tc>
                  <a:txBody>
                    <a:bodyPr/>
                    <a:lstStyle/>
                    <a:p>
                      <a:r>
                        <a:rPr lang="en-IN" sz="1600" dirty="0"/>
                        <a:t>Low</a:t>
                      </a:r>
                    </a:p>
                  </a:txBody>
                  <a:tcPr anchor="ctr"/>
                </a:tc>
                <a:extLst>
                  <a:ext uri="{0D108BD9-81ED-4DB2-BD59-A6C34878D82A}">
                    <a16:rowId xmlns:a16="http://schemas.microsoft.com/office/drawing/2014/main" val="3624612197"/>
                  </a:ext>
                </a:extLst>
              </a:tr>
              <a:tr h="310901">
                <a:tc>
                  <a:txBody>
                    <a:bodyPr/>
                    <a:lstStyle/>
                    <a:p>
                      <a:r>
                        <a:rPr lang="en-IN" sz="1600"/>
                        <a:t>5</a:t>
                      </a:r>
                    </a:p>
                  </a:txBody>
                  <a:tcPr anchor="ctr"/>
                </a:tc>
                <a:tc>
                  <a:txBody>
                    <a:bodyPr/>
                    <a:lstStyle/>
                    <a:p>
                      <a:r>
                        <a:rPr lang="en-IN" sz="1600"/>
                        <a:t>19632.04</a:t>
                      </a:r>
                    </a:p>
                  </a:txBody>
                  <a:tcPr anchor="ctr"/>
                </a:tc>
                <a:tc>
                  <a:txBody>
                    <a:bodyPr/>
                    <a:lstStyle/>
                    <a:p>
                      <a:r>
                        <a:rPr lang="en-IN" sz="1600" dirty="0"/>
                        <a:t>Low</a:t>
                      </a:r>
                    </a:p>
                  </a:txBody>
                  <a:tcPr anchor="ctr"/>
                </a:tc>
                <a:extLst>
                  <a:ext uri="{0D108BD9-81ED-4DB2-BD59-A6C34878D82A}">
                    <a16:rowId xmlns:a16="http://schemas.microsoft.com/office/drawing/2014/main" val="3997970304"/>
                  </a:ext>
                </a:extLst>
              </a:tr>
              <a:tr h="310901">
                <a:tc>
                  <a:txBody>
                    <a:bodyPr/>
                    <a:lstStyle/>
                    <a:p>
                      <a:r>
                        <a:rPr lang="en-IN" sz="1600"/>
                        <a:t>6</a:t>
                      </a:r>
                    </a:p>
                  </a:txBody>
                  <a:tcPr anchor="ctr"/>
                </a:tc>
                <a:tc>
                  <a:txBody>
                    <a:bodyPr/>
                    <a:lstStyle/>
                    <a:p>
                      <a:r>
                        <a:rPr lang="en-IN" sz="1600"/>
                        <a:t>20693.96</a:t>
                      </a:r>
                    </a:p>
                  </a:txBody>
                  <a:tcPr anchor="ctr"/>
                </a:tc>
                <a:tc>
                  <a:txBody>
                    <a:bodyPr/>
                    <a:lstStyle/>
                    <a:p>
                      <a:r>
                        <a:rPr lang="en-IN" sz="1600" dirty="0"/>
                        <a:t>Medium</a:t>
                      </a:r>
                    </a:p>
                  </a:txBody>
                  <a:tcPr anchor="ctr"/>
                </a:tc>
                <a:extLst>
                  <a:ext uri="{0D108BD9-81ED-4DB2-BD59-A6C34878D82A}">
                    <a16:rowId xmlns:a16="http://schemas.microsoft.com/office/drawing/2014/main" val="2849511210"/>
                  </a:ext>
                </a:extLst>
              </a:tr>
              <a:tr h="310901">
                <a:tc>
                  <a:txBody>
                    <a:bodyPr/>
                    <a:lstStyle/>
                    <a:p>
                      <a:r>
                        <a:rPr lang="en-IN" sz="1600"/>
                        <a:t>7</a:t>
                      </a:r>
                    </a:p>
                  </a:txBody>
                  <a:tcPr anchor="ctr"/>
                </a:tc>
                <a:tc>
                  <a:txBody>
                    <a:bodyPr/>
                    <a:lstStyle/>
                    <a:p>
                      <a:r>
                        <a:rPr lang="en-IN" sz="1600"/>
                        <a:t>20628.09</a:t>
                      </a:r>
                    </a:p>
                  </a:txBody>
                  <a:tcPr anchor="ctr"/>
                </a:tc>
                <a:tc>
                  <a:txBody>
                    <a:bodyPr/>
                    <a:lstStyle/>
                    <a:p>
                      <a:r>
                        <a:rPr lang="en-IN" sz="1600" dirty="0"/>
                        <a:t>Medium</a:t>
                      </a:r>
                    </a:p>
                  </a:txBody>
                  <a:tcPr anchor="ctr"/>
                </a:tc>
                <a:extLst>
                  <a:ext uri="{0D108BD9-81ED-4DB2-BD59-A6C34878D82A}">
                    <a16:rowId xmlns:a16="http://schemas.microsoft.com/office/drawing/2014/main" val="1603623825"/>
                  </a:ext>
                </a:extLst>
              </a:tr>
              <a:tr h="310901">
                <a:tc>
                  <a:txBody>
                    <a:bodyPr/>
                    <a:lstStyle/>
                    <a:p>
                      <a:r>
                        <a:rPr lang="en-IN" sz="1600"/>
                        <a:t>8</a:t>
                      </a:r>
                    </a:p>
                  </a:txBody>
                  <a:tcPr anchor="ctr"/>
                </a:tc>
                <a:tc>
                  <a:txBody>
                    <a:bodyPr/>
                    <a:lstStyle/>
                    <a:p>
                      <a:r>
                        <a:rPr lang="en-IN" sz="1600"/>
                        <a:t>26634.34</a:t>
                      </a:r>
                    </a:p>
                  </a:txBody>
                  <a:tcPr anchor="ctr"/>
                </a:tc>
                <a:tc>
                  <a:txBody>
                    <a:bodyPr/>
                    <a:lstStyle/>
                    <a:p>
                      <a:r>
                        <a:rPr lang="en-IN" sz="1600"/>
                        <a:t>High</a:t>
                      </a:r>
                    </a:p>
                  </a:txBody>
                  <a:tcPr anchor="ctr"/>
                </a:tc>
                <a:extLst>
                  <a:ext uri="{0D108BD9-81ED-4DB2-BD59-A6C34878D82A}">
                    <a16:rowId xmlns:a16="http://schemas.microsoft.com/office/drawing/2014/main" val="2680138492"/>
                  </a:ext>
                </a:extLst>
              </a:tr>
              <a:tr h="310901">
                <a:tc>
                  <a:txBody>
                    <a:bodyPr/>
                    <a:lstStyle/>
                    <a:p>
                      <a:r>
                        <a:rPr lang="en-IN" sz="1600"/>
                        <a:t>9</a:t>
                      </a:r>
                    </a:p>
                  </a:txBody>
                  <a:tcPr anchor="ctr"/>
                </a:tc>
                <a:tc>
                  <a:txBody>
                    <a:bodyPr/>
                    <a:lstStyle/>
                    <a:p>
                      <a:r>
                        <a:rPr lang="en-IN" sz="1600"/>
                        <a:t>19661.6</a:t>
                      </a:r>
                    </a:p>
                  </a:txBody>
                  <a:tcPr anchor="ctr"/>
                </a:tc>
                <a:tc>
                  <a:txBody>
                    <a:bodyPr/>
                    <a:lstStyle/>
                    <a:p>
                      <a:r>
                        <a:rPr lang="en-IN" sz="1600"/>
                        <a:t>Low</a:t>
                      </a:r>
                    </a:p>
                  </a:txBody>
                  <a:tcPr anchor="ctr"/>
                </a:tc>
                <a:extLst>
                  <a:ext uri="{0D108BD9-81ED-4DB2-BD59-A6C34878D82A}">
                    <a16:rowId xmlns:a16="http://schemas.microsoft.com/office/drawing/2014/main" val="2916144426"/>
                  </a:ext>
                </a:extLst>
              </a:tr>
              <a:tr h="310901">
                <a:tc>
                  <a:txBody>
                    <a:bodyPr/>
                    <a:lstStyle/>
                    <a:p>
                      <a:r>
                        <a:rPr lang="en-IN" sz="1600"/>
                        <a:t>10</a:t>
                      </a:r>
                    </a:p>
                  </a:txBody>
                  <a:tcPr anchor="ctr"/>
                </a:tc>
                <a:tc>
                  <a:txBody>
                    <a:bodyPr/>
                    <a:lstStyle/>
                    <a:p>
                      <a:r>
                        <a:rPr lang="en-IN" sz="1600"/>
                        <a:t>20723.93</a:t>
                      </a:r>
                    </a:p>
                  </a:txBody>
                  <a:tcPr anchor="ctr"/>
                </a:tc>
                <a:tc>
                  <a:txBody>
                    <a:bodyPr/>
                    <a:lstStyle/>
                    <a:p>
                      <a:r>
                        <a:rPr lang="en-IN" sz="1600"/>
                        <a:t>Medium</a:t>
                      </a:r>
                    </a:p>
                  </a:txBody>
                  <a:tcPr anchor="ctr"/>
                </a:tc>
                <a:extLst>
                  <a:ext uri="{0D108BD9-81ED-4DB2-BD59-A6C34878D82A}">
                    <a16:rowId xmlns:a16="http://schemas.microsoft.com/office/drawing/2014/main" val="2116442899"/>
                  </a:ext>
                </a:extLst>
              </a:tr>
              <a:tr h="310901">
                <a:tc>
                  <a:txBody>
                    <a:bodyPr/>
                    <a:lstStyle/>
                    <a:p>
                      <a:r>
                        <a:rPr lang="en-IN" sz="1600"/>
                        <a:t>11</a:t>
                      </a:r>
                    </a:p>
                  </a:txBody>
                  <a:tcPr anchor="ctr"/>
                </a:tc>
                <a:tc>
                  <a:txBody>
                    <a:bodyPr/>
                    <a:lstStyle/>
                    <a:p>
                      <a:r>
                        <a:rPr lang="en-IN" sz="1600"/>
                        <a:t>21398.82</a:t>
                      </a:r>
                    </a:p>
                  </a:txBody>
                  <a:tcPr anchor="ctr"/>
                </a:tc>
                <a:tc>
                  <a:txBody>
                    <a:bodyPr/>
                    <a:lstStyle/>
                    <a:p>
                      <a:r>
                        <a:rPr lang="en-IN" sz="1600"/>
                        <a:t>Medium</a:t>
                      </a:r>
                    </a:p>
                  </a:txBody>
                  <a:tcPr anchor="ctr"/>
                </a:tc>
                <a:extLst>
                  <a:ext uri="{0D108BD9-81ED-4DB2-BD59-A6C34878D82A}">
                    <a16:rowId xmlns:a16="http://schemas.microsoft.com/office/drawing/2014/main" val="225085043"/>
                  </a:ext>
                </a:extLst>
              </a:tr>
              <a:tr h="310901">
                <a:tc>
                  <a:txBody>
                    <a:bodyPr/>
                    <a:lstStyle/>
                    <a:p>
                      <a:r>
                        <a:rPr lang="en-IN" sz="1600"/>
                        <a:t>12</a:t>
                      </a:r>
                    </a:p>
                  </a:txBody>
                  <a:tcPr anchor="ctr"/>
                </a:tc>
                <a:tc>
                  <a:txBody>
                    <a:bodyPr/>
                    <a:lstStyle/>
                    <a:p>
                      <a:r>
                        <a:rPr lang="en-IN" sz="1600"/>
                        <a:t>21720.65</a:t>
                      </a:r>
                    </a:p>
                  </a:txBody>
                  <a:tcPr anchor="ctr"/>
                </a:tc>
                <a:tc>
                  <a:txBody>
                    <a:bodyPr/>
                    <a:lstStyle/>
                    <a:p>
                      <a:r>
                        <a:rPr lang="en-IN" sz="1600"/>
                        <a:t>Medium</a:t>
                      </a:r>
                    </a:p>
                  </a:txBody>
                  <a:tcPr anchor="ctr"/>
                </a:tc>
                <a:extLst>
                  <a:ext uri="{0D108BD9-81ED-4DB2-BD59-A6C34878D82A}">
                    <a16:rowId xmlns:a16="http://schemas.microsoft.com/office/drawing/2014/main" val="1087019825"/>
                  </a:ext>
                </a:extLst>
              </a:tr>
              <a:tr h="310901">
                <a:tc>
                  <a:txBody>
                    <a:bodyPr/>
                    <a:lstStyle/>
                    <a:p>
                      <a:r>
                        <a:rPr lang="en-IN" sz="1600"/>
                        <a:t>13</a:t>
                      </a:r>
                    </a:p>
                  </a:txBody>
                  <a:tcPr anchor="ctr"/>
                </a:tc>
                <a:tc>
                  <a:txBody>
                    <a:bodyPr/>
                    <a:lstStyle/>
                    <a:p>
                      <a:r>
                        <a:rPr lang="en-IN" sz="1600"/>
                        <a:t>21063.66</a:t>
                      </a:r>
                    </a:p>
                  </a:txBody>
                  <a:tcPr anchor="ctr"/>
                </a:tc>
                <a:tc>
                  <a:txBody>
                    <a:bodyPr/>
                    <a:lstStyle/>
                    <a:p>
                      <a:r>
                        <a:rPr lang="en-IN" sz="1600"/>
                        <a:t>Medium</a:t>
                      </a:r>
                    </a:p>
                  </a:txBody>
                  <a:tcPr anchor="ctr"/>
                </a:tc>
                <a:extLst>
                  <a:ext uri="{0D108BD9-81ED-4DB2-BD59-A6C34878D82A}">
                    <a16:rowId xmlns:a16="http://schemas.microsoft.com/office/drawing/2014/main" val="4004447242"/>
                  </a:ext>
                </a:extLst>
              </a:tr>
              <a:tr h="310901">
                <a:tc>
                  <a:txBody>
                    <a:bodyPr/>
                    <a:lstStyle/>
                    <a:p>
                      <a:r>
                        <a:rPr lang="en-IN" sz="1600"/>
                        <a:t>14</a:t>
                      </a:r>
                    </a:p>
                  </a:txBody>
                  <a:tcPr anchor="ctr"/>
                </a:tc>
                <a:tc>
                  <a:txBody>
                    <a:bodyPr/>
                    <a:lstStyle/>
                    <a:p>
                      <a:r>
                        <a:rPr lang="en-IN" sz="1600"/>
                        <a:t>21049.4</a:t>
                      </a:r>
                    </a:p>
                  </a:txBody>
                  <a:tcPr anchor="ctr"/>
                </a:tc>
                <a:tc>
                  <a:txBody>
                    <a:bodyPr/>
                    <a:lstStyle/>
                    <a:p>
                      <a:r>
                        <a:rPr lang="en-IN" sz="1600"/>
                        <a:t>Medium</a:t>
                      </a:r>
                    </a:p>
                  </a:txBody>
                  <a:tcPr anchor="ctr"/>
                </a:tc>
                <a:extLst>
                  <a:ext uri="{0D108BD9-81ED-4DB2-BD59-A6C34878D82A}">
                    <a16:rowId xmlns:a16="http://schemas.microsoft.com/office/drawing/2014/main" val="4001056158"/>
                  </a:ext>
                </a:extLst>
              </a:tr>
              <a:tr h="310901">
                <a:tc>
                  <a:txBody>
                    <a:bodyPr/>
                    <a:lstStyle/>
                    <a:p>
                      <a:r>
                        <a:rPr lang="en-IN" sz="1600"/>
                        <a:t>15</a:t>
                      </a:r>
                    </a:p>
                  </a:txBody>
                  <a:tcPr anchor="ctr"/>
                </a:tc>
                <a:tc>
                  <a:txBody>
                    <a:bodyPr/>
                    <a:lstStyle/>
                    <a:p>
                      <a:r>
                        <a:rPr lang="en-IN" sz="1600"/>
                        <a:t>22674.46</a:t>
                      </a:r>
                    </a:p>
                  </a:txBody>
                  <a:tcPr anchor="ctr"/>
                </a:tc>
                <a:tc>
                  <a:txBody>
                    <a:bodyPr/>
                    <a:lstStyle/>
                    <a:p>
                      <a:r>
                        <a:rPr lang="en-IN" sz="1600" dirty="0"/>
                        <a:t>High</a:t>
                      </a:r>
                    </a:p>
                  </a:txBody>
                  <a:tcPr anchor="ctr"/>
                </a:tc>
                <a:extLst>
                  <a:ext uri="{0D108BD9-81ED-4DB2-BD59-A6C34878D82A}">
                    <a16:rowId xmlns:a16="http://schemas.microsoft.com/office/drawing/2014/main" val="1924456878"/>
                  </a:ext>
                </a:extLst>
              </a:tr>
            </a:tbl>
          </a:graphicData>
        </a:graphic>
      </p:graphicFrame>
    </p:spTree>
    <p:extLst>
      <p:ext uri="{BB962C8B-B14F-4D97-AF65-F5344CB8AC3E}">
        <p14:creationId xmlns:p14="http://schemas.microsoft.com/office/powerpoint/2010/main" val="106985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BF305-12F4-B1C5-2F14-FD4340E4F8BB}"/>
              </a:ext>
            </a:extLst>
          </p:cNvPr>
          <p:cNvSpPr>
            <a:spLocks noGrp="1"/>
          </p:cNvSpPr>
          <p:nvPr>
            <p:ph type="title"/>
          </p:nvPr>
        </p:nvSpPr>
        <p:spPr>
          <a:xfrm>
            <a:off x="359281" y="0"/>
            <a:ext cx="11660441" cy="707923"/>
          </a:xfrm>
        </p:spPr>
        <p:txBody>
          <a:bodyPr>
            <a:normAutofit/>
          </a:bodyPr>
          <a:lstStyle/>
          <a:p>
            <a:pPr algn="ctr"/>
            <a:r>
              <a:rPr lang="en-IN" b="1" u="sng" dirty="0">
                <a:solidFill>
                  <a:schemeClr val="tx1"/>
                </a:solidFill>
              </a:rPr>
              <a:t>Detecting Anomalies in Sales Transactions</a:t>
            </a:r>
          </a:p>
        </p:txBody>
      </p:sp>
      <p:sp>
        <p:nvSpPr>
          <p:cNvPr id="3" name="Content Placeholder 2">
            <a:extLst>
              <a:ext uri="{FF2B5EF4-FFF2-40B4-BE49-F238E27FC236}">
                <a16:creationId xmlns:a16="http://schemas.microsoft.com/office/drawing/2014/main" id="{90DA256F-D2F1-BCA7-2B4D-E46518BE0E1D}"/>
              </a:ext>
            </a:extLst>
          </p:cNvPr>
          <p:cNvSpPr>
            <a:spLocks noGrp="1"/>
          </p:cNvSpPr>
          <p:nvPr>
            <p:ph sz="half" idx="1"/>
          </p:nvPr>
        </p:nvSpPr>
        <p:spPr>
          <a:xfrm>
            <a:off x="824818" y="707923"/>
            <a:ext cx="4184035" cy="4080387"/>
          </a:xfrm>
        </p:spPr>
        <p:txBody>
          <a:bodyPr>
            <a:normAutofit fontScale="85000" lnSpcReduction="10000"/>
          </a:bodyPr>
          <a:lstStyle/>
          <a:p>
            <a:pPr marL="0" indent="0">
              <a:buNone/>
            </a:pPr>
            <a:r>
              <a:rPr lang="en-IN" dirty="0"/>
              <a:t>WITH Salesstats AS (    </a:t>
            </a:r>
          </a:p>
          <a:p>
            <a:pPr marL="0" indent="0">
              <a:buNone/>
            </a:pPr>
            <a:r>
              <a:rPr lang="en-IN" dirty="0"/>
              <a:t>Select Product_line, Avg(total) AS Avg_sales, Stddev(total) AS Std_dev    From Walmartsales </a:t>
            </a:r>
          </a:p>
          <a:p>
            <a:pPr marL="0" indent="0">
              <a:buNone/>
            </a:pPr>
            <a:r>
              <a:rPr lang="en-IN" dirty="0"/>
              <a:t>Group By Product_line)</a:t>
            </a:r>
          </a:p>
          <a:p>
            <a:pPr marL="0" indent="0">
              <a:buNone/>
            </a:pPr>
            <a:r>
              <a:rPr lang="en-IN" dirty="0"/>
              <a:t>Select S.Invoice_id, S.Product_line, Round(s.Total, 2) As Total_sales,     Round(ss.Avg_sales,2) As Avg_sales, Round(ss.Std_dev,2) As Std_dev,    Round((s.Total - Ss.Avg_sales) / Ss.Std_dev, 2) As Z_score</a:t>
            </a:r>
          </a:p>
          <a:p>
            <a:pPr marL="0" indent="0">
              <a:buNone/>
            </a:pPr>
            <a:r>
              <a:rPr lang="en-IN" dirty="0"/>
              <a:t>From Walmartsales S</a:t>
            </a:r>
          </a:p>
          <a:p>
            <a:pPr marL="0" indent="0">
              <a:buNone/>
            </a:pPr>
            <a:r>
              <a:rPr lang="en-IN" dirty="0"/>
              <a:t>Join Salesstats Ss ON S.Product_line = Ss.Product_line</a:t>
            </a:r>
          </a:p>
          <a:p>
            <a:pPr marL="0" indent="0">
              <a:buNone/>
            </a:pPr>
            <a:r>
              <a:rPr lang="en-IN" dirty="0"/>
              <a:t>Where Abs((s.Total - Ss.Avg_sales) / Ss.Std_dev) &gt; 2.5;</a:t>
            </a:r>
          </a:p>
        </p:txBody>
      </p:sp>
      <p:graphicFrame>
        <p:nvGraphicFramePr>
          <p:cNvPr id="5" name="Content Placeholder 4">
            <a:extLst>
              <a:ext uri="{FF2B5EF4-FFF2-40B4-BE49-F238E27FC236}">
                <a16:creationId xmlns:a16="http://schemas.microsoft.com/office/drawing/2014/main" id="{E472010F-BAE5-086B-D6E6-718611D45D27}"/>
              </a:ext>
            </a:extLst>
          </p:cNvPr>
          <p:cNvGraphicFramePr>
            <a:graphicFrameLocks noGrp="1"/>
          </p:cNvGraphicFramePr>
          <p:nvPr>
            <p:ph sz="half" idx="2"/>
            <p:extLst>
              <p:ext uri="{D42A27DB-BD31-4B8C-83A1-F6EECF244321}">
                <p14:modId xmlns:p14="http://schemas.microsoft.com/office/powerpoint/2010/main" val="3953896827"/>
              </p:ext>
            </p:extLst>
          </p:nvPr>
        </p:nvGraphicFramePr>
        <p:xfrm>
          <a:off x="5850194" y="707923"/>
          <a:ext cx="5982528" cy="5928360"/>
        </p:xfrm>
        <a:graphic>
          <a:graphicData uri="http://schemas.openxmlformats.org/drawingml/2006/table">
            <a:tbl>
              <a:tblPr firstRow="1" bandRow="1">
                <a:tableStyleId>{5C22544A-7EE6-4342-B048-85BDC9FD1C3A}</a:tableStyleId>
              </a:tblPr>
              <a:tblGrid>
                <a:gridCol w="997088">
                  <a:extLst>
                    <a:ext uri="{9D8B030D-6E8A-4147-A177-3AD203B41FA5}">
                      <a16:colId xmlns:a16="http://schemas.microsoft.com/office/drawing/2014/main" val="2209465038"/>
                    </a:ext>
                  </a:extLst>
                </a:gridCol>
                <a:gridCol w="997088">
                  <a:extLst>
                    <a:ext uri="{9D8B030D-6E8A-4147-A177-3AD203B41FA5}">
                      <a16:colId xmlns:a16="http://schemas.microsoft.com/office/drawing/2014/main" val="1145965155"/>
                    </a:ext>
                  </a:extLst>
                </a:gridCol>
                <a:gridCol w="997088">
                  <a:extLst>
                    <a:ext uri="{9D8B030D-6E8A-4147-A177-3AD203B41FA5}">
                      <a16:colId xmlns:a16="http://schemas.microsoft.com/office/drawing/2014/main" val="393164905"/>
                    </a:ext>
                  </a:extLst>
                </a:gridCol>
                <a:gridCol w="997088">
                  <a:extLst>
                    <a:ext uri="{9D8B030D-6E8A-4147-A177-3AD203B41FA5}">
                      <a16:colId xmlns:a16="http://schemas.microsoft.com/office/drawing/2014/main" val="1973547430"/>
                    </a:ext>
                  </a:extLst>
                </a:gridCol>
                <a:gridCol w="997088">
                  <a:extLst>
                    <a:ext uri="{9D8B030D-6E8A-4147-A177-3AD203B41FA5}">
                      <a16:colId xmlns:a16="http://schemas.microsoft.com/office/drawing/2014/main" val="3891240534"/>
                    </a:ext>
                  </a:extLst>
                </a:gridCol>
                <a:gridCol w="997088">
                  <a:extLst>
                    <a:ext uri="{9D8B030D-6E8A-4147-A177-3AD203B41FA5}">
                      <a16:colId xmlns:a16="http://schemas.microsoft.com/office/drawing/2014/main" val="357631321"/>
                    </a:ext>
                  </a:extLst>
                </a:gridCol>
              </a:tblGrid>
              <a:tr h="370840">
                <a:tc>
                  <a:txBody>
                    <a:bodyPr/>
                    <a:lstStyle/>
                    <a:p>
                      <a:r>
                        <a:rPr lang="en-IN" sz="1000" b="1" dirty="0">
                          <a:solidFill>
                            <a:schemeClr val="tx1"/>
                          </a:solidFill>
                        </a:rPr>
                        <a:t>Invoice_id</a:t>
                      </a:r>
                    </a:p>
                  </a:txBody>
                  <a:tcPr/>
                </a:tc>
                <a:tc>
                  <a:txBody>
                    <a:bodyPr/>
                    <a:lstStyle/>
                    <a:p>
                      <a:r>
                        <a:rPr lang="en-IN" sz="1000" b="1" dirty="0">
                          <a:solidFill>
                            <a:schemeClr val="tx1"/>
                          </a:solidFill>
                        </a:rPr>
                        <a:t>Product_Line</a:t>
                      </a:r>
                    </a:p>
                  </a:txBody>
                  <a:tcPr/>
                </a:tc>
                <a:tc>
                  <a:txBody>
                    <a:bodyPr/>
                    <a:lstStyle/>
                    <a:p>
                      <a:r>
                        <a:rPr lang="en-IN" sz="1000" b="1" dirty="0">
                          <a:solidFill>
                            <a:schemeClr val="tx1"/>
                          </a:solidFill>
                        </a:rPr>
                        <a:t>Total_sales</a:t>
                      </a:r>
                    </a:p>
                  </a:txBody>
                  <a:tcPr/>
                </a:tc>
                <a:tc>
                  <a:txBody>
                    <a:bodyPr/>
                    <a:lstStyle/>
                    <a:p>
                      <a:r>
                        <a:rPr lang="en-IN" sz="1000" b="1" dirty="0">
                          <a:solidFill>
                            <a:schemeClr val="tx1"/>
                          </a:solidFill>
                        </a:rPr>
                        <a:t>Avg_sales</a:t>
                      </a:r>
                    </a:p>
                  </a:txBody>
                  <a:tcPr/>
                </a:tc>
                <a:tc>
                  <a:txBody>
                    <a:bodyPr/>
                    <a:lstStyle/>
                    <a:p>
                      <a:r>
                        <a:rPr lang="en-IN" sz="1000" b="1" dirty="0">
                          <a:solidFill>
                            <a:schemeClr val="tx1"/>
                          </a:solidFill>
                        </a:rPr>
                        <a:t>Std_dev</a:t>
                      </a:r>
                    </a:p>
                  </a:txBody>
                  <a:tcPr/>
                </a:tc>
                <a:tc>
                  <a:txBody>
                    <a:bodyPr/>
                    <a:lstStyle/>
                    <a:p>
                      <a:r>
                        <a:rPr lang="en-IN" sz="1000" b="1" dirty="0">
                          <a:solidFill>
                            <a:schemeClr val="tx1"/>
                          </a:solidFill>
                        </a:rPr>
                        <a:t>Z_score</a:t>
                      </a:r>
                    </a:p>
                  </a:txBody>
                  <a:tcPr/>
                </a:tc>
                <a:extLst>
                  <a:ext uri="{0D108BD9-81ED-4DB2-BD59-A6C34878D82A}">
                    <a16:rowId xmlns:a16="http://schemas.microsoft.com/office/drawing/2014/main" val="737182021"/>
                  </a:ext>
                </a:extLst>
              </a:tr>
              <a:tr h="370840">
                <a:tc>
                  <a:txBody>
                    <a:bodyPr/>
                    <a:lstStyle/>
                    <a:p>
                      <a:r>
                        <a:rPr lang="en-IN" sz="900" b="1" dirty="0"/>
                        <a:t>743-04-1105</a:t>
                      </a:r>
                    </a:p>
                  </a:txBody>
                  <a:tcPr anchor="ctr"/>
                </a:tc>
                <a:tc>
                  <a:txBody>
                    <a:bodyPr/>
                    <a:lstStyle/>
                    <a:p>
                      <a:r>
                        <a:rPr lang="en-IN" sz="900" b="1"/>
                        <a:t>Health and beauty</a:t>
                      </a:r>
                    </a:p>
                  </a:txBody>
                  <a:tcPr anchor="ctr"/>
                </a:tc>
                <a:tc>
                  <a:txBody>
                    <a:bodyPr/>
                    <a:lstStyle/>
                    <a:p>
                      <a:r>
                        <a:rPr lang="en-IN" sz="900" b="1"/>
                        <a:t>918.73</a:t>
                      </a:r>
                    </a:p>
                  </a:txBody>
                  <a:tcPr anchor="ctr"/>
                </a:tc>
                <a:tc>
                  <a:txBody>
                    <a:bodyPr/>
                    <a:lstStyle/>
                    <a:p>
                      <a:r>
                        <a:rPr lang="en-IN" sz="900" b="1"/>
                        <a:t>323.64</a:t>
                      </a:r>
                    </a:p>
                  </a:txBody>
                  <a:tcPr anchor="ctr"/>
                </a:tc>
                <a:tc>
                  <a:txBody>
                    <a:bodyPr/>
                    <a:lstStyle/>
                    <a:p>
                      <a:r>
                        <a:rPr lang="en-IN" sz="900" b="1"/>
                        <a:t>236.76</a:t>
                      </a:r>
                    </a:p>
                  </a:txBody>
                  <a:tcPr anchor="ctr"/>
                </a:tc>
                <a:tc>
                  <a:txBody>
                    <a:bodyPr/>
                    <a:lstStyle/>
                    <a:p>
                      <a:r>
                        <a:rPr lang="en-IN" sz="900" b="1"/>
                        <a:t>2.51</a:t>
                      </a:r>
                    </a:p>
                  </a:txBody>
                  <a:tcPr anchor="ctr"/>
                </a:tc>
                <a:extLst>
                  <a:ext uri="{0D108BD9-81ED-4DB2-BD59-A6C34878D82A}">
                    <a16:rowId xmlns:a16="http://schemas.microsoft.com/office/drawing/2014/main" val="849145189"/>
                  </a:ext>
                </a:extLst>
              </a:tr>
              <a:tr h="370840">
                <a:tc>
                  <a:txBody>
                    <a:bodyPr/>
                    <a:lstStyle/>
                    <a:p>
                      <a:r>
                        <a:rPr lang="en-IN" sz="900" b="1"/>
                        <a:t>280-17-4359</a:t>
                      </a:r>
                    </a:p>
                  </a:txBody>
                  <a:tcPr anchor="ctr"/>
                </a:tc>
                <a:tc>
                  <a:txBody>
                    <a:bodyPr/>
                    <a:lstStyle/>
                    <a:p>
                      <a:r>
                        <a:rPr lang="en-IN" sz="900" b="1"/>
                        <a:t>Health and beauty</a:t>
                      </a:r>
                    </a:p>
                  </a:txBody>
                  <a:tcPr anchor="ctr"/>
                </a:tc>
                <a:tc>
                  <a:txBody>
                    <a:bodyPr/>
                    <a:lstStyle/>
                    <a:p>
                      <a:r>
                        <a:rPr lang="en-IN" sz="900" b="1" dirty="0"/>
                        <a:t>950.25</a:t>
                      </a:r>
                    </a:p>
                  </a:txBody>
                  <a:tcPr anchor="ctr"/>
                </a:tc>
                <a:tc>
                  <a:txBody>
                    <a:bodyPr/>
                    <a:lstStyle/>
                    <a:p>
                      <a:r>
                        <a:rPr lang="en-IN" sz="900" b="1"/>
                        <a:t>323.64</a:t>
                      </a:r>
                    </a:p>
                  </a:txBody>
                  <a:tcPr anchor="ctr"/>
                </a:tc>
                <a:tc>
                  <a:txBody>
                    <a:bodyPr/>
                    <a:lstStyle/>
                    <a:p>
                      <a:r>
                        <a:rPr lang="en-IN" sz="900" b="1"/>
                        <a:t>236.76</a:t>
                      </a:r>
                    </a:p>
                  </a:txBody>
                  <a:tcPr anchor="ctr"/>
                </a:tc>
                <a:tc>
                  <a:txBody>
                    <a:bodyPr/>
                    <a:lstStyle/>
                    <a:p>
                      <a:r>
                        <a:rPr lang="en-IN" sz="900" b="1"/>
                        <a:t>2.65</a:t>
                      </a:r>
                    </a:p>
                  </a:txBody>
                  <a:tcPr anchor="ctr"/>
                </a:tc>
                <a:extLst>
                  <a:ext uri="{0D108BD9-81ED-4DB2-BD59-A6C34878D82A}">
                    <a16:rowId xmlns:a16="http://schemas.microsoft.com/office/drawing/2014/main" val="1221247545"/>
                  </a:ext>
                </a:extLst>
              </a:tr>
              <a:tr h="370840">
                <a:tc>
                  <a:txBody>
                    <a:bodyPr/>
                    <a:lstStyle/>
                    <a:p>
                      <a:r>
                        <a:rPr lang="en-IN" sz="900" b="1"/>
                        <a:t>766-85-7061</a:t>
                      </a:r>
                    </a:p>
                  </a:txBody>
                  <a:tcPr anchor="ctr"/>
                </a:tc>
                <a:tc>
                  <a:txBody>
                    <a:bodyPr/>
                    <a:lstStyle/>
                    <a:p>
                      <a:r>
                        <a:rPr lang="en-IN" sz="900" b="1"/>
                        <a:t>Health and beauty</a:t>
                      </a:r>
                    </a:p>
                  </a:txBody>
                  <a:tcPr anchor="ctr"/>
                </a:tc>
                <a:tc>
                  <a:txBody>
                    <a:bodyPr/>
                    <a:lstStyle/>
                    <a:p>
                      <a:r>
                        <a:rPr lang="en-IN" sz="900" b="1"/>
                        <a:t>922.64</a:t>
                      </a:r>
                    </a:p>
                  </a:txBody>
                  <a:tcPr anchor="ctr"/>
                </a:tc>
                <a:tc>
                  <a:txBody>
                    <a:bodyPr/>
                    <a:lstStyle/>
                    <a:p>
                      <a:r>
                        <a:rPr lang="en-IN" sz="900" b="1"/>
                        <a:t>323.64</a:t>
                      </a:r>
                    </a:p>
                  </a:txBody>
                  <a:tcPr anchor="ctr"/>
                </a:tc>
                <a:tc>
                  <a:txBody>
                    <a:bodyPr/>
                    <a:lstStyle/>
                    <a:p>
                      <a:r>
                        <a:rPr lang="en-IN" sz="900" b="1"/>
                        <a:t>236.76</a:t>
                      </a:r>
                    </a:p>
                  </a:txBody>
                  <a:tcPr anchor="ctr"/>
                </a:tc>
                <a:tc>
                  <a:txBody>
                    <a:bodyPr/>
                    <a:lstStyle/>
                    <a:p>
                      <a:r>
                        <a:rPr lang="en-IN" sz="900" b="1"/>
                        <a:t>2.53</a:t>
                      </a:r>
                    </a:p>
                  </a:txBody>
                  <a:tcPr anchor="ctr"/>
                </a:tc>
                <a:extLst>
                  <a:ext uri="{0D108BD9-81ED-4DB2-BD59-A6C34878D82A}">
                    <a16:rowId xmlns:a16="http://schemas.microsoft.com/office/drawing/2014/main" val="3603384056"/>
                  </a:ext>
                </a:extLst>
              </a:tr>
              <a:tr h="370840">
                <a:tc>
                  <a:txBody>
                    <a:bodyPr/>
                    <a:lstStyle/>
                    <a:p>
                      <a:r>
                        <a:rPr lang="en-IN" sz="900" b="1"/>
                        <a:t>817-69-8206</a:t>
                      </a:r>
                    </a:p>
                  </a:txBody>
                  <a:tcPr anchor="ctr"/>
                </a:tc>
                <a:tc>
                  <a:txBody>
                    <a:bodyPr/>
                    <a:lstStyle/>
                    <a:p>
                      <a:r>
                        <a:rPr lang="en-IN" sz="900" b="1"/>
                        <a:t>Electronic accessories</a:t>
                      </a:r>
                    </a:p>
                  </a:txBody>
                  <a:tcPr anchor="ctr"/>
                </a:tc>
                <a:tc>
                  <a:txBody>
                    <a:bodyPr/>
                    <a:lstStyle/>
                    <a:p>
                      <a:r>
                        <a:rPr lang="en-IN" sz="900" b="1"/>
                        <a:t>942.45</a:t>
                      </a:r>
                    </a:p>
                  </a:txBody>
                  <a:tcPr anchor="ctr"/>
                </a:tc>
                <a:tc>
                  <a:txBody>
                    <a:bodyPr/>
                    <a:lstStyle/>
                    <a:p>
                      <a:r>
                        <a:rPr lang="en-IN" sz="900" b="1"/>
                        <a:t>319.63</a:t>
                      </a:r>
                    </a:p>
                  </a:txBody>
                  <a:tcPr anchor="ctr"/>
                </a:tc>
                <a:tc>
                  <a:txBody>
                    <a:bodyPr/>
                    <a:lstStyle/>
                    <a:p>
                      <a:r>
                        <a:rPr lang="en-IN" sz="900" b="1"/>
                        <a:t>245.22</a:t>
                      </a:r>
                    </a:p>
                  </a:txBody>
                  <a:tcPr anchor="ctr"/>
                </a:tc>
                <a:tc>
                  <a:txBody>
                    <a:bodyPr/>
                    <a:lstStyle/>
                    <a:p>
                      <a:r>
                        <a:rPr lang="en-IN" sz="900" b="1"/>
                        <a:t>2.54</a:t>
                      </a:r>
                    </a:p>
                  </a:txBody>
                  <a:tcPr anchor="ctr"/>
                </a:tc>
                <a:extLst>
                  <a:ext uri="{0D108BD9-81ED-4DB2-BD59-A6C34878D82A}">
                    <a16:rowId xmlns:a16="http://schemas.microsoft.com/office/drawing/2014/main" val="3097469400"/>
                  </a:ext>
                </a:extLst>
              </a:tr>
              <a:tr h="370840">
                <a:tc>
                  <a:txBody>
                    <a:bodyPr/>
                    <a:lstStyle/>
                    <a:p>
                      <a:r>
                        <a:rPr lang="en-IN" sz="900" b="1"/>
                        <a:t>303-96-2227</a:t>
                      </a:r>
                    </a:p>
                  </a:txBody>
                  <a:tcPr anchor="ctr"/>
                </a:tc>
                <a:tc>
                  <a:txBody>
                    <a:bodyPr/>
                    <a:lstStyle/>
                    <a:p>
                      <a:r>
                        <a:rPr lang="en-IN" sz="900" b="1"/>
                        <a:t>Home and lifestyle</a:t>
                      </a:r>
                    </a:p>
                  </a:txBody>
                  <a:tcPr anchor="ctr"/>
                </a:tc>
                <a:tc>
                  <a:txBody>
                    <a:bodyPr/>
                    <a:lstStyle/>
                    <a:p>
                      <a:r>
                        <a:rPr lang="en-IN" sz="900" b="1"/>
                        <a:t>1022.49</a:t>
                      </a:r>
                    </a:p>
                  </a:txBody>
                  <a:tcPr anchor="ctr"/>
                </a:tc>
                <a:tc>
                  <a:txBody>
                    <a:bodyPr/>
                    <a:lstStyle/>
                    <a:p>
                      <a:r>
                        <a:rPr lang="en-IN" sz="900" b="1"/>
                        <a:t>336.64</a:t>
                      </a:r>
                    </a:p>
                  </a:txBody>
                  <a:tcPr anchor="ctr"/>
                </a:tc>
                <a:tc>
                  <a:txBody>
                    <a:bodyPr/>
                    <a:lstStyle/>
                    <a:p>
                      <a:r>
                        <a:rPr lang="en-IN" sz="900" b="1"/>
                        <a:t>253.8</a:t>
                      </a:r>
                    </a:p>
                  </a:txBody>
                  <a:tcPr anchor="ctr"/>
                </a:tc>
                <a:tc>
                  <a:txBody>
                    <a:bodyPr/>
                    <a:lstStyle/>
                    <a:p>
                      <a:r>
                        <a:rPr lang="en-IN" sz="900" b="1"/>
                        <a:t>2.7</a:t>
                      </a:r>
                    </a:p>
                  </a:txBody>
                  <a:tcPr anchor="ctr"/>
                </a:tc>
                <a:extLst>
                  <a:ext uri="{0D108BD9-81ED-4DB2-BD59-A6C34878D82A}">
                    <a16:rowId xmlns:a16="http://schemas.microsoft.com/office/drawing/2014/main" val="4240486528"/>
                  </a:ext>
                </a:extLst>
              </a:tr>
              <a:tr h="370840">
                <a:tc>
                  <a:txBody>
                    <a:bodyPr/>
                    <a:lstStyle/>
                    <a:p>
                      <a:r>
                        <a:rPr lang="en-IN" sz="900" b="1"/>
                        <a:t>744-16-7898</a:t>
                      </a:r>
                    </a:p>
                  </a:txBody>
                  <a:tcPr anchor="ctr"/>
                </a:tc>
                <a:tc>
                  <a:txBody>
                    <a:bodyPr/>
                    <a:lstStyle/>
                    <a:p>
                      <a:r>
                        <a:rPr lang="en-IN" sz="900" b="1"/>
                        <a:t>Home and lifestyle</a:t>
                      </a:r>
                    </a:p>
                  </a:txBody>
                  <a:tcPr anchor="ctr"/>
                </a:tc>
                <a:tc>
                  <a:txBody>
                    <a:bodyPr/>
                    <a:lstStyle/>
                    <a:p>
                      <a:r>
                        <a:rPr lang="en-IN" sz="900" b="1"/>
                        <a:t>1022.38</a:t>
                      </a:r>
                    </a:p>
                  </a:txBody>
                  <a:tcPr anchor="ctr"/>
                </a:tc>
                <a:tc>
                  <a:txBody>
                    <a:bodyPr/>
                    <a:lstStyle/>
                    <a:p>
                      <a:r>
                        <a:rPr lang="en-IN" sz="900" b="1"/>
                        <a:t>336.64</a:t>
                      </a:r>
                    </a:p>
                  </a:txBody>
                  <a:tcPr anchor="ctr"/>
                </a:tc>
                <a:tc>
                  <a:txBody>
                    <a:bodyPr/>
                    <a:lstStyle/>
                    <a:p>
                      <a:r>
                        <a:rPr lang="en-IN" sz="900" b="1"/>
                        <a:t>253.8</a:t>
                      </a:r>
                    </a:p>
                  </a:txBody>
                  <a:tcPr anchor="ctr"/>
                </a:tc>
                <a:tc>
                  <a:txBody>
                    <a:bodyPr/>
                    <a:lstStyle/>
                    <a:p>
                      <a:r>
                        <a:rPr lang="en-IN" sz="900" b="1"/>
                        <a:t>2.7</a:t>
                      </a:r>
                    </a:p>
                  </a:txBody>
                  <a:tcPr anchor="ctr"/>
                </a:tc>
                <a:extLst>
                  <a:ext uri="{0D108BD9-81ED-4DB2-BD59-A6C34878D82A}">
                    <a16:rowId xmlns:a16="http://schemas.microsoft.com/office/drawing/2014/main" val="1841036956"/>
                  </a:ext>
                </a:extLst>
              </a:tr>
              <a:tr h="370840">
                <a:tc>
                  <a:txBody>
                    <a:bodyPr/>
                    <a:lstStyle/>
                    <a:p>
                      <a:r>
                        <a:rPr lang="en-IN" sz="900" b="1"/>
                        <a:t>751-41-9720</a:t>
                      </a:r>
                    </a:p>
                  </a:txBody>
                  <a:tcPr anchor="ctr"/>
                </a:tc>
                <a:tc>
                  <a:txBody>
                    <a:bodyPr/>
                    <a:lstStyle/>
                    <a:p>
                      <a:r>
                        <a:rPr lang="en-IN" sz="900" b="1"/>
                        <a:t>Home and lifestyle</a:t>
                      </a:r>
                    </a:p>
                  </a:txBody>
                  <a:tcPr anchor="ctr"/>
                </a:tc>
                <a:tc>
                  <a:txBody>
                    <a:bodyPr/>
                    <a:lstStyle/>
                    <a:p>
                      <a:r>
                        <a:rPr lang="en-IN" sz="900" b="1"/>
                        <a:t>1023.75</a:t>
                      </a:r>
                    </a:p>
                  </a:txBody>
                  <a:tcPr anchor="ctr"/>
                </a:tc>
                <a:tc>
                  <a:txBody>
                    <a:bodyPr/>
                    <a:lstStyle/>
                    <a:p>
                      <a:r>
                        <a:rPr lang="en-IN" sz="900" b="1"/>
                        <a:t>336.64</a:t>
                      </a:r>
                    </a:p>
                  </a:txBody>
                  <a:tcPr anchor="ctr"/>
                </a:tc>
                <a:tc>
                  <a:txBody>
                    <a:bodyPr/>
                    <a:lstStyle/>
                    <a:p>
                      <a:r>
                        <a:rPr lang="en-IN" sz="900" b="1"/>
                        <a:t>253.8</a:t>
                      </a:r>
                    </a:p>
                  </a:txBody>
                  <a:tcPr anchor="ctr"/>
                </a:tc>
                <a:tc>
                  <a:txBody>
                    <a:bodyPr/>
                    <a:lstStyle/>
                    <a:p>
                      <a:r>
                        <a:rPr lang="en-IN" sz="900" b="1"/>
                        <a:t>2.71</a:t>
                      </a:r>
                    </a:p>
                  </a:txBody>
                  <a:tcPr anchor="ctr"/>
                </a:tc>
                <a:extLst>
                  <a:ext uri="{0D108BD9-81ED-4DB2-BD59-A6C34878D82A}">
                    <a16:rowId xmlns:a16="http://schemas.microsoft.com/office/drawing/2014/main" val="2302531466"/>
                  </a:ext>
                </a:extLst>
              </a:tr>
              <a:tr h="370840">
                <a:tc>
                  <a:txBody>
                    <a:bodyPr/>
                    <a:lstStyle/>
                    <a:p>
                      <a:r>
                        <a:rPr lang="en-IN" sz="900" b="1"/>
                        <a:t>234-65-2137</a:t>
                      </a:r>
                    </a:p>
                  </a:txBody>
                  <a:tcPr anchor="ctr"/>
                </a:tc>
                <a:tc>
                  <a:txBody>
                    <a:bodyPr/>
                    <a:lstStyle/>
                    <a:p>
                      <a:r>
                        <a:rPr lang="en-IN" sz="900" b="1"/>
                        <a:t>Home and lifestyle</a:t>
                      </a:r>
                    </a:p>
                  </a:txBody>
                  <a:tcPr anchor="ctr"/>
                </a:tc>
                <a:tc>
                  <a:txBody>
                    <a:bodyPr/>
                    <a:lstStyle/>
                    <a:p>
                      <a:r>
                        <a:rPr lang="en-IN" sz="900" b="1"/>
                        <a:t>1003.59</a:t>
                      </a:r>
                    </a:p>
                  </a:txBody>
                  <a:tcPr anchor="ctr"/>
                </a:tc>
                <a:tc>
                  <a:txBody>
                    <a:bodyPr/>
                    <a:lstStyle/>
                    <a:p>
                      <a:r>
                        <a:rPr lang="en-IN" sz="900" b="1"/>
                        <a:t>336.64</a:t>
                      </a:r>
                    </a:p>
                  </a:txBody>
                  <a:tcPr anchor="ctr"/>
                </a:tc>
                <a:tc>
                  <a:txBody>
                    <a:bodyPr/>
                    <a:lstStyle/>
                    <a:p>
                      <a:r>
                        <a:rPr lang="en-IN" sz="900" b="1"/>
                        <a:t>253.8</a:t>
                      </a:r>
                    </a:p>
                  </a:txBody>
                  <a:tcPr anchor="ctr"/>
                </a:tc>
                <a:tc>
                  <a:txBody>
                    <a:bodyPr/>
                    <a:lstStyle/>
                    <a:p>
                      <a:r>
                        <a:rPr lang="en-IN" sz="900" b="1"/>
                        <a:t>2.63</a:t>
                      </a:r>
                    </a:p>
                  </a:txBody>
                  <a:tcPr anchor="ctr"/>
                </a:tc>
                <a:extLst>
                  <a:ext uri="{0D108BD9-81ED-4DB2-BD59-A6C34878D82A}">
                    <a16:rowId xmlns:a16="http://schemas.microsoft.com/office/drawing/2014/main" val="4067711015"/>
                  </a:ext>
                </a:extLst>
              </a:tr>
              <a:tr h="370840">
                <a:tc>
                  <a:txBody>
                    <a:bodyPr/>
                    <a:lstStyle/>
                    <a:p>
                      <a:r>
                        <a:rPr lang="en-IN" sz="900" b="1"/>
                        <a:t>554-42-2417</a:t>
                      </a:r>
                    </a:p>
                  </a:txBody>
                  <a:tcPr anchor="ctr"/>
                </a:tc>
                <a:tc>
                  <a:txBody>
                    <a:bodyPr/>
                    <a:lstStyle/>
                    <a:p>
                      <a:r>
                        <a:rPr lang="en-IN" sz="900" b="1"/>
                        <a:t>Sports and travel</a:t>
                      </a:r>
                    </a:p>
                  </a:txBody>
                  <a:tcPr anchor="ctr"/>
                </a:tc>
                <a:tc>
                  <a:txBody>
                    <a:bodyPr/>
                    <a:lstStyle/>
                    <a:p>
                      <a:r>
                        <a:rPr lang="en-IN" sz="900" b="1"/>
                        <a:t>1002.12</a:t>
                      </a:r>
                    </a:p>
                  </a:txBody>
                  <a:tcPr anchor="ctr"/>
                </a:tc>
                <a:tc>
                  <a:txBody>
                    <a:bodyPr/>
                    <a:lstStyle/>
                    <a:p>
                      <a:r>
                        <a:rPr lang="en-IN" sz="900" b="1"/>
                        <a:t>332.07</a:t>
                      </a:r>
                    </a:p>
                  </a:txBody>
                  <a:tcPr anchor="ctr"/>
                </a:tc>
                <a:tc>
                  <a:txBody>
                    <a:bodyPr/>
                    <a:lstStyle/>
                    <a:p>
                      <a:r>
                        <a:rPr lang="en-IN" sz="900" b="1"/>
                        <a:t>247.63</a:t>
                      </a:r>
                    </a:p>
                  </a:txBody>
                  <a:tcPr anchor="ctr"/>
                </a:tc>
                <a:tc>
                  <a:txBody>
                    <a:bodyPr/>
                    <a:lstStyle/>
                    <a:p>
                      <a:r>
                        <a:rPr lang="en-IN" sz="900" b="1"/>
                        <a:t>2.71</a:t>
                      </a:r>
                    </a:p>
                  </a:txBody>
                  <a:tcPr anchor="ctr"/>
                </a:tc>
                <a:extLst>
                  <a:ext uri="{0D108BD9-81ED-4DB2-BD59-A6C34878D82A}">
                    <a16:rowId xmlns:a16="http://schemas.microsoft.com/office/drawing/2014/main" val="3667136305"/>
                  </a:ext>
                </a:extLst>
              </a:tr>
              <a:tr h="370840">
                <a:tc>
                  <a:txBody>
                    <a:bodyPr/>
                    <a:lstStyle/>
                    <a:p>
                      <a:r>
                        <a:rPr lang="en-IN" sz="900" b="1"/>
                        <a:t>283-26-5248</a:t>
                      </a:r>
                    </a:p>
                  </a:txBody>
                  <a:tcPr anchor="ctr"/>
                </a:tc>
                <a:tc>
                  <a:txBody>
                    <a:bodyPr/>
                    <a:lstStyle/>
                    <a:p>
                      <a:r>
                        <a:rPr lang="en-IN" sz="900" b="1"/>
                        <a:t>Food and beverages</a:t>
                      </a:r>
                    </a:p>
                  </a:txBody>
                  <a:tcPr anchor="ctr"/>
                </a:tc>
                <a:tc>
                  <a:txBody>
                    <a:bodyPr/>
                    <a:lstStyle/>
                    <a:p>
                      <a:r>
                        <a:rPr lang="en-IN" sz="900" b="1"/>
                        <a:t>1034.46</a:t>
                      </a:r>
                    </a:p>
                  </a:txBody>
                  <a:tcPr anchor="ctr"/>
                </a:tc>
                <a:tc>
                  <a:txBody>
                    <a:bodyPr/>
                    <a:lstStyle/>
                    <a:p>
                      <a:r>
                        <a:rPr lang="en-IN" sz="900" b="1"/>
                        <a:t>322.67</a:t>
                      </a:r>
                    </a:p>
                  </a:txBody>
                  <a:tcPr anchor="ctr"/>
                </a:tc>
                <a:tc>
                  <a:txBody>
                    <a:bodyPr/>
                    <a:lstStyle/>
                    <a:p>
                      <a:r>
                        <a:rPr lang="en-IN" sz="900" b="1"/>
                        <a:t>246.45</a:t>
                      </a:r>
                    </a:p>
                  </a:txBody>
                  <a:tcPr anchor="ctr"/>
                </a:tc>
                <a:tc>
                  <a:txBody>
                    <a:bodyPr/>
                    <a:lstStyle/>
                    <a:p>
                      <a:r>
                        <a:rPr lang="en-IN" sz="900" b="1"/>
                        <a:t>2.89</a:t>
                      </a:r>
                    </a:p>
                  </a:txBody>
                  <a:tcPr anchor="ctr"/>
                </a:tc>
                <a:extLst>
                  <a:ext uri="{0D108BD9-81ED-4DB2-BD59-A6C34878D82A}">
                    <a16:rowId xmlns:a16="http://schemas.microsoft.com/office/drawing/2014/main" val="2429492434"/>
                  </a:ext>
                </a:extLst>
              </a:tr>
              <a:tr h="370840">
                <a:tc>
                  <a:txBody>
                    <a:bodyPr/>
                    <a:lstStyle/>
                    <a:p>
                      <a:r>
                        <a:rPr lang="en-IN" sz="900" b="1"/>
                        <a:t>393-65-2792</a:t>
                      </a:r>
                    </a:p>
                  </a:txBody>
                  <a:tcPr anchor="ctr"/>
                </a:tc>
                <a:tc>
                  <a:txBody>
                    <a:bodyPr/>
                    <a:lstStyle/>
                    <a:p>
                      <a:r>
                        <a:rPr lang="en-IN" sz="900" b="1"/>
                        <a:t>Food and beverages</a:t>
                      </a:r>
                    </a:p>
                  </a:txBody>
                  <a:tcPr anchor="ctr"/>
                </a:tc>
                <a:tc>
                  <a:txBody>
                    <a:bodyPr/>
                    <a:lstStyle/>
                    <a:p>
                      <a:r>
                        <a:rPr lang="en-IN" sz="900" b="1"/>
                        <a:t>939.54</a:t>
                      </a:r>
                    </a:p>
                  </a:txBody>
                  <a:tcPr anchor="ctr"/>
                </a:tc>
                <a:tc>
                  <a:txBody>
                    <a:bodyPr/>
                    <a:lstStyle/>
                    <a:p>
                      <a:r>
                        <a:rPr lang="en-IN" sz="900" b="1"/>
                        <a:t>322.67</a:t>
                      </a:r>
                    </a:p>
                  </a:txBody>
                  <a:tcPr anchor="ctr"/>
                </a:tc>
                <a:tc>
                  <a:txBody>
                    <a:bodyPr/>
                    <a:lstStyle/>
                    <a:p>
                      <a:r>
                        <a:rPr lang="en-IN" sz="900" b="1"/>
                        <a:t>246.45</a:t>
                      </a:r>
                    </a:p>
                  </a:txBody>
                  <a:tcPr anchor="ctr"/>
                </a:tc>
                <a:tc>
                  <a:txBody>
                    <a:bodyPr/>
                    <a:lstStyle/>
                    <a:p>
                      <a:r>
                        <a:rPr lang="en-IN" sz="900" b="1" dirty="0"/>
                        <a:t>2.5</a:t>
                      </a:r>
                    </a:p>
                  </a:txBody>
                  <a:tcPr anchor="ctr"/>
                </a:tc>
                <a:extLst>
                  <a:ext uri="{0D108BD9-81ED-4DB2-BD59-A6C34878D82A}">
                    <a16:rowId xmlns:a16="http://schemas.microsoft.com/office/drawing/2014/main" val="1321810463"/>
                  </a:ext>
                </a:extLst>
              </a:tr>
              <a:tr h="370840">
                <a:tc>
                  <a:txBody>
                    <a:bodyPr/>
                    <a:lstStyle/>
                    <a:p>
                      <a:r>
                        <a:rPr lang="en-IN" sz="900" b="1"/>
                        <a:t>702-83-5291</a:t>
                      </a:r>
                    </a:p>
                  </a:txBody>
                  <a:tcPr anchor="ctr"/>
                </a:tc>
                <a:tc>
                  <a:txBody>
                    <a:bodyPr/>
                    <a:lstStyle/>
                    <a:p>
                      <a:r>
                        <a:rPr lang="en-IN" sz="900" b="1"/>
                        <a:t>Fashion accessories</a:t>
                      </a:r>
                    </a:p>
                  </a:txBody>
                  <a:tcPr anchor="ctr"/>
                </a:tc>
                <a:tc>
                  <a:txBody>
                    <a:bodyPr/>
                    <a:lstStyle/>
                    <a:p>
                      <a:r>
                        <a:rPr lang="en-IN" sz="900" b="1"/>
                        <a:t>943.3</a:t>
                      </a:r>
                    </a:p>
                  </a:txBody>
                  <a:tcPr anchor="ctr"/>
                </a:tc>
                <a:tc>
                  <a:txBody>
                    <a:bodyPr/>
                    <a:lstStyle/>
                    <a:p>
                      <a:r>
                        <a:rPr lang="en-IN" sz="900" b="1"/>
                        <a:t>305.09</a:t>
                      </a:r>
                    </a:p>
                  </a:txBody>
                  <a:tcPr anchor="ctr"/>
                </a:tc>
                <a:tc>
                  <a:txBody>
                    <a:bodyPr/>
                    <a:lstStyle/>
                    <a:p>
                      <a:r>
                        <a:rPr lang="en-IN" sz="900" b="1"/>
                        <a:t>242.88</a:t>
                      </a:r>
                    </a:p>
                  </a:txBody>
                  <a:tcPr anchor="ctr"/>
                </a:tc>
                <a:tc>
                  <a:txBody>
                    <a:bodyPr/>
                    <a:lstStyle/>
                    <a:p>
                      <a:r>
                        <a:rPr lang="en-IN" sz="900" b="1"/>
                        <a:t>2.63</a:t>
                      </a:r>
                    </a:p>
                  </a:txBody>
                  <a:tcPr anchor="ctr"/>
                </a:tc>
                <a:extLst>
                  <a:ext uri="{0D108BD9-81ED-4DB2-BD59-A6C34878D82A}">
                    <a16:rowId xmlns:a16="http://schemas.microsoft.com/office/drawing/2014/main" val="3299054930"/>
                  </a:ext>
                </a:extLst>
              </a:tr>
              <a:tr h="370840">
                <a:tc>
                  <a:txBody>
                    <a:bodyPr/>
                    <a:lstStyle/>
                    <a:p>
                      <a:r>
                        <a:rPr lang="en-IN" sz="900" b="1"/>
                        <a:t>271-88-8734</a:t>
                      </a:r>
                    </a:p>
                  </a:txBody>
                  <a:tcPr anchor="ctr"/>
                </a:tc>
                <a:tc>
                  <a:txBody>
                    <a:bodyPr/>
                    <a:lstStyle/>
                    <a:p>
                      <a:r>
                        <a:rPr lang="en-IN" sz="900" b="1"/>
                        <a:t>Fashion accessories</a:t>
                      </a:r>
                    </a:p>
                  </a:txBody>
                  <a:tcPr anchor="ctr"/>
                </a:tc>
                <a:tc>
                  <a:txBody>
                    <a:bodyPr/>
                    <a:lstStyle/>
                    <a:p>
                      <a:r>
                        <a:rPr lang="en-IN" sz="900" b="1"/>
                        <a:t>1020.7</a:t>
                      </a:r>
                    </a:p>
                  </a:txBody>
                  <a:tcPr anchor="ctr"/>
                </a:tc>
                <a:tc>
                  <a:txBody>
                    <a:bodyPr/>
                    <a:lstStyle/>
                    <a:p>
                      <a:r>
                        <a:rPr lang="en-IN" sz="900" b="1"/>
                        <a:t>305.09</a:t>
                      </a:r>
                    </a:p>
                  </a:txBody>
                  <a:tcPr anchor="ctr"/>
                </a:tc>
                <a:tc>
                  <a:txBody>
                    <a:bodyPr/>
                    <a:lstStyle/>
                    <a:p>
                      <a:r>
                        <a:rPr lang="en-IN" sz="900" b="1"/>
                        <a:t>242.88</a:t>
                      </a:r>
                    </a:p>
                  </a:txBody>
                  <a:tcPr anchor="ctr"/>
                </a:tc>
                <a:tc>
                  <a:txBody>
                    <a:bodyPr/>
                    <a:lstStyle/>
                    <a:p>
                      <a:r>
                        <a:rPr lang="en-IN" sz="900" b="1"/>
                        <a:t>2.95</a:t>
                      </a:r>
                    </a:p>
                  </a:txBody>
                  <a:tcPr anchor="ctr"/>
                </a:tc>
                <a:extLst>
                  <a:ext uri="{0D108BD9-81ED-4DB2-BD59-A6C34878D82A}">
                    <a16:rowId xmlns:a16="http://schemas.microsoft.com/office/drawing/2014/main" val="304143866"/>
                  </a:ext>
                </a:extLst>
              </a:tr>
              <a:tr h="158257">
                <a:tc>
                  <a:txBody>
                    <a:bodyPr/>
                    <a:lstStyle/>
                    <a:p>
                      <a:r>
                        <a:rPr lang="en-IN" sz="900" b="1"/>
                        <a:t>860-79-0874</a:t>
                      </a:r>
                    </a:p>
                  </a:txBody>
                  <a:tcPr anchor="ctr"/>
                </a:tc>
                <a:tc>
                  <a:txBody>
                    <a:bodyPr/>
                    <a:lstStyle/>
                    <a:p>
                      <a:r>
                        <a:rPr lang="en-IN" sz="900" b="1"/>
                        <a:t>Fashion accessories</a:t>
                      </a:r>
                    </a:p>
                  </a:txBody>
                  <a:tcPr anchor="ctr"/>
                </a:tc>
                <a:tc>
                  <a:txBody>
                    <a:bodyPr/>
                    <a:lstStyle/>
                    <a:p>
                      <a:r>
                        <a:rPr lang="en-IN" sz="900" b="1"/>
                        <a:t>1042.65</a:t>
                      </a:r>
                    </a:p>
                  </a:txBody>
                  <a:tcPr anchor="ctr"/>
                </a:tc>
                <a:tc>
                  <a:txBody>
                    <a:bodyPr/>
                    <a:lstStyle/>
                    <a:p>
                      <a:r>
                        <a:rPr lang="en-IN" sz="900" b="1"/>
                        <a:t>305.09</a:t>
                      </a:r>
                    </a:p>
                  </a:txBody>
                  <a:tcPr anchor="ctr"/>
                </a:tc>
                <a:tc>
                  <a:txBody>
                    <a:bodyPr/>
                    <a:lstStyle/>
                    <a:p>
                      <a:r>
                        <a:rPr lang="en-IN" sz="900" b="1"/>
                        <a:t>242.88</a:t>
                      </a:r>
                    </a:p>
                  </a:txBody>
                  <a:tcPr anchor="ctr"/>
                </a:tc>
                <a:tc>
                  <a:txBody>
                    <a:bodyPr/>
                    <a:lstStyle/>
                    <a:p>
                      <a:r>
                        <a:rPr lang="en-IN" sz="900" b="1"/>
                        <a:t>3.04</a:t>
                      </a:r>
                    </a:p>
                  </a:txBody>
                  <a:tcPr anchor="ctr"/>
                </a:tc>
                <a:extLst>
                  <a:ext uri="{0D108BD9-81ED-4DB2-BD59-A6C34878D82A}">
                    <a16:rowId xmlns:a16="http://schemas.microsoft.com/office/drawing/2014/main" val="1158507098"/>
                  </a:ext>
                </a:extLst>
              </a:tr>
              <a:tr h="370840">
                <a:tc>
                  <a:txBody>
                    <a:bodyPr/>
                    <a:lstStyle/>
                    <a:p>
                      <a:r>
                        <a:rPr lang="en-IN" sz="900" b="1"/>
                        <a:t>687-47-8271</a:t>
                      </a:r>
                    </a:p>
                  </a:txBody>
                  <a:tcPr anchor="ctr"/>
                </a:tc>
                <a:tc>
                  <a:txBody>
                    <a:bodyPr/>
                    <a:lstStyle/>
                    <a:p>
                      <a:r>
                        <a:rPr lang="en-IN" sz="900" b="1"/>
                        <a:t>Fashion accessories</a:t>
                      </a:r>
                    </a:p>
                  </a:txBody>
                  <a:tcPr anchor="ctr"/>
                </a:tc>
                <a:tc>
                  <a:txBody>
                    <a:bodyPr/>
                    <a:lstStyle/>
                    <a:p>
                      <a:r>
                        <a:rPr lang="en-IN" sz="900" b="1"/>
                        <a:t>1039.29</a:t>
                      </a:r>
                    </a:p>
                  </a:txBody>
                  <a:tcPr anchor="ctr"/>
                </a:tc>
                <a:tc>
                  <a:txBody>
                    <a:bodyPr/>
                    <a:lstStyle/>
                    <a:p>
                      <a:r>
                        <a:rPr lang="en-IN" sz="900" b="1"/>
                        <a:t>305.09</a:t>
                      </a:r>
                    </a:p>
                  </a:txBody>
                  <a:tcPr anchor="ctr"/>
                </a:tc>
                <a:tc>
                  <a:txBody>
                    <a:bodyPr/>
                    <a:lstStyle/>
                    <a:p>
                      <a:r>
                        <a:rPr lang="en-IN" sz="900" b="1"/>
                        <a:t>242.88</a:t>
                      </a:r>
                    </a:p>
                  </a:txBody>
                  <a:tcPr anchor="ctr"/>
                </a:tc>
                <a:tc>
                  <a:txBody>
                    <a:bodyPr/>
                    <a:lstStyle/>
                    <a:p>
                      <a:r>
                        <a:rPr lang="en-IN" sz="900" b="1" dirty="0"/>
                        <a:t>3.02</a:t>
                      </a:r>
                    </a:p>
                  </a:txBody>
                  <a:tcPr anchor="ctr"/>
                </a:tc>
                <a:extLst>
                  <a:ext uri="{0D108BD9-81ED-4DB2-BD59-A6C34878D82A}">
                    <a16:rowId xmlns:a16="http://schemas.microsoft.com/office/drawing/2014/main" val="2176635553"/>
                  </a:ext>
                </a:extLst>
              </a:tr>
            </a:tbl>
          </a:graphicData>
        </a:graphic>
      </p:graphicFrame>
      <p:sp>
        <p:nvSpPr>
          <p:cNvPr id="6" name="TextBox 5">
            <a:extLst>
              <a:ext uri="{FF2B5EF4-FFF2-40B4-BE49-F238E27FC236}">
                <a16:creationId xmlns:a16="http://schemas.microsoft.com/office/drawing/2014/main" id="{414C3C82-54F8-AC6D-C581-9455D8AECD29}"/>
              </a:ext>
            </a:extLst>
          </p:cNvPr>
          <p:cNvSpPr txBox="1"/>
          <p:nvPr/>
        </p:nvSpPr>
        <p:spPr>
          <a:xfrm>
            <a:off x="68826" y="4788310"/>
            <a:ext cx="5476568" cy="923330"/>
          </a:xfrm>
          <a:prstGeom prst="rect">
            <a:avLst/>
          </a:prstGeom>
          <a:solidFill>
            <a:schemeClr val="accent4">
              <a:lumMod val="60000"/>
              <a:lumOff val="40000"/>
            </a:schemeClr>
          </a:solidFill>
        </p:spPr>
        <p:txBody>
          <a:bodyPr wrap="square" rtlCol="0">
            <a:spAutoFit/>
          </a:bodyPr>
          <a:lstStyle/>
          <a:p>
            <a:r>
              <a:rPr lang="en-IN" dirty="0"/>
              <a:t>Insight – After detecting the  anomalies, the highest sales transactions are  in Fashion accessories and Food and beverages.</a:t>
            </a:r>
          </a:p>
        </p:txBody>
      </p:sp>
    </p:spTree>
    <p:extLst>
      <p:ext uri="{BB962C8B-B14F-4D97-AF65-F5344CB8AC3E}">
        <p14:creationId xmlns:p14="http://schemas.microsoft.com/office/powerpoint/2010/main" val="99797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48C8-FB11-63DE-C5E9-28988510B957}"/>
              </a:ext>
            </a:extLst>
          </p:cNvPr>
          <p:cNvSpPr>
            <a:spLocks noGrp="1"/>
          </p:cNvSpPr>
          <p:nvPr>
            <p:ph type="title"/>
          </p:nvPr>
        </p:nvSpPr>
        <p:spPr>
          <a:xfrm>
            <a:off x="372533" y="156238"/>
            <a:ext cx="11474909" cy="797919"/>
          </a:xfrm>
        </p:spPr>
        <p:txBody>
          <a:bodyPr>
            <a:normAutofit/>
          </a:bodyPr>
          <a:lstStyle/>
          <a:p>
            <a:pPr algn="ctr"/>
            <a:r>
              <a:rPr lang="en-IN" u="sng" dirty="0">
                <a:solidFill>
                  <a:schemeClr val="tx1"/>
                </a:solidFill>
                <a:latin typeface="Comic Sans MS" panose="030F0702030302020204" pitchFamily="66" charset="0"/>
              </a:rPr>
              <a:t>Most Popular Payment Method By City</a:t>
            </a:r>
          </a:p>
        </p:txBody>
      </p:sp>
      <p:sp>
        <p:nvSpPr>
          <p:cNvPr id="4" name="Content Placeholder 3">
            <a:extLst>
              <a:ext uri="{FF2B5EF4-FFF2-40B4-BE49-F238E27FC236}">
                <a16:creationId xmlns:a16="http://schemas.microsoft.com/office/drawing/2014/main" id="{AFA4C901-FD36-6CE1-124C-70B5758BE877}"/>
              </a:ext>
            </a:extLst>
          </p:cNvPr>
          <p:cNvSpPr>
            <a:spLocks noGrp="1"/>
          </p:cNvSpPr>
          <p:nvPr>
            <p:ph sz="half" idx="2"/>
          </p:nvPr>
        </p:nvSpPr>
        <p:spPr>
          <a:xfrm>
            <a:off x="476963" y="948202"/>
            <a:ext cx="4185623" cy="4331721"/>
          </a:xfrm>
        </p:spPr>
        <p:txBody>
          <a:bodyPr>
            <a:normAutofit fontScale="77500" lnSpcReduction="20000"/>
          </a:bodyPr>
          <a:lstStyle/>
          <a:p>
            <a:pPr marL="0" indent="0">
              <a:buNone/>
            </a:pPr>
            <a:r>
              <a:rPr lang="en-US" dirty="0"/>
              <a:t>WITH Paymentcounts AS (    </a:t>
            </a:r>
          </a:p>
          <a:p>
            <a:pPr marL="0" indent="0">
              <a:buNone/>
            </a:pPr>
            <a:r>
              <a:rPr lang="en-US" dirty="0"/>
              <a:t>SELECT City, Payment,        </a:t>
            </a:r>
          </a:p>
          <a:p>
            <a:pPr marL="0" indent="0">
              <a:buNone/>
            </a:pPr>
            <a:r>
              <a:rPr lang="en-US" dirty="0"/>
              <a:t>COUNT(*) AS Paymentcount    </a:t>
            </a:r>
          </a:p>
          <a:p>
            <a:pPr marL="0" indent="0">
              <a:buNone/>
            </a:pPr>
            <a:r>
              <a:rPr lang="en-US" dirty="0"/>
              <a:t>FROM Walmartsales   </a:t>
            </a:r>
          </a:p>
          <a:p>
            <a:pPr marL="0" indent="0">
              <a:buNone/>
            </a:pPr>
            <a:r>
              <a:rPr lang="en-US" dirty="0"/>
              <a:t>GROUP BY City, Payment),</a:t>
            </a:r>
          </a:p>
          <a:p>
            <a:pPr marL="0" indent="0">
              <a:buNone/>
            </a:pPr>
            <a:r>
              <a:rPr lang="en-US" dirty="0"/>
              <a:t>Popularpayment AS (    </a:t>
            </a:r>
          </a:p>
          <a:p>
            <a:pPr marL="0" indent="0">
              <a:buNone/>
            </a:pPr>
            <a:r>
              <a:rPr lang="en-US" dirty="0"/>
              <a:t>SELECT City, Payment, Paymentcount,        RANK() OVER (PARTITION BY City</a:t>
            </a:r>
          </a:p>
          <a:p>
            <a:pPr marL="0" indent="0">
              <a:buNone/>
            </a:pPr>
            <a:r>
              <a:rPr lang="en-US" dirty="0"/>
              <a:t> ORDER BY Paymentcount DESC) AS RNK    </a:t>
            </a:r>
          </a:p>
          <a:p>
            <a:pPr marL="0" indent="0">
              <a:buNone/>
            </a:pPr>
            <a:r>
              <a:rPr lang="en-US" dirty="0"/>
              <a:t>FROM Paymentcounts)</a:t>
            </a:r>
          </a:p>
          <a:p>
            <a:pPr marL="0" indent="0">
              <a:buNone/>
            </a:pPr>
            <a:r>
              <a:rPr lang="en-US" dirty="0"/>
              <a:t>SELECT  City, Payment AS Popular_payment_method,   Paymentcount AS Transaction_count</a:t>
            </a:r>
          </a:p>
          <a:p>
            <a:pPr marL="0" indent="0">
              <a:buNone/>
            </a:pPr>
            <a:r>
              <a:rPr lang="en-US" dirty="0"/>
              <a:t>FROM Popularpayment</a:t>
            </a:r>
          </a:p>
          <a:p>
            <a:pPr marL="0" indent="0">
              <a:buNone/>
            </a:pPr>
            <a:r>
              <a:rPr lang="en-US" dirty="0"/>
              <a:t>Where Rnk = 1</a:t>
            </a:r>
          </a:p>
          <a:p>
            <a:pPr marL="0" indent="0">
              <a:buNone/>
            </a:pPr>
            <a:r>
              <a:rPr lang="en-US" dirty="0"/>
              <a:t>ORDER BY City;</a:t>
            </a:r>
            <a:endParaRPr lang="en-IN" dirty="0"/>
          </a:p>
        </p:txBody>
      </p:sp>
      <p:graphicFrame>
        <p:nvGraphicFramePr>
          <p:cNvPr id="9" name="Content Placeholder 8">
            <a:extLst>
              <a:ext uri="{FF2B5EF4-FFF2-40B4-BE49-F238E27FC236}">
                <a16:creationId xmlns:a16="http://schemas.microsoft.com/office/drawing/2014/main" id="{FD57C8EF-7C6D-852B-FFD2-F78AD1C32318}"/>
              </a:ext>
            </a:extLst>
          </p:cNvPr>
          <p:cNvGraphicFramePr>
            <a:graphicFrameLocks noGrp="1"/>
          </p:cNvGraphicFramePr>
          <p:nvPr>
            <p:ph sz="quarter" idx="4"/>
            <p:extLst>
              <p:ext uri="{D42A27DB-BD31-4B8C-83A1-F6EECF244321}">
                <p14:modId xmlns:p14="http://schemas.microsoft.com/office/powerpoint/2010/main" val="1585093516"/>
              </p:ext>
            </p:extLst>
          </p:nvPr>
        </p:nvGraphicFramePr>
        <p:xfrm>
          <a:off x="5005555" y="948202"/>
          <a:ext cx="6841887" cy="1483360"/>
        </p:xfrm>
        <a:graphic>
          <a:graphicData uri="http://schemas.openxmlformats.org/drawingml/2006/table">
            <a:tbl>
              <a:tblPr firstRow="1" bandRow="1">
                <a:tableStyleId>{5C22544A-7EE6-4342-B048-85BDC9FD1C3A}</a:tableStyleId>
              </a:tblPr>
              <a:tblGrid>
                <a:gridCol w="1355488">
                  <a:extLst>
                    <a:ext uri="{9D8B030D-6E8A-4147-A177-3AD203B41FA5}">
                      <a16:colId xmlns:a16="http://schemas.microsoft.com/office/drawing/2014/main" val="314058253"/>
                    </a:ext>
                  </a:extLst>
                </a:gridCol>
                <a:gridCol w="3205770">
                  <a:extLst>
                    <a:ext uri="{9D8B030D-6E8A-4147-A177-3AD203B41FA5}">
                      <a16:colId xmlns:a16="http://schemas.microsoft.com/office/drawing/2014/main" val="2253454830"/>
                    </a:ext>
                  </a:extLst>
                </a:gridCol>
                <a:gridCol w="2280629">
                  <a:extLst>
                    <a:ext uri="{9D8B030D-6E8A-4147-A177-3AD203B41FA5}">
                      <a16:colId xmlns:a16="http://schemas.microsoft.com/office/drawing/2014/main" val="2736143232"/>
                    </a:ext>
                  </a:extLst>
                </a:gridCol>
              </a:tblGrid>
              <a:tr h="370840">
                <a:tc>
                  <a:txBody>
                    <a:bodyPr/>
                    <a:lstStyle/>
                    <a:p>
                      <a:r>
                        <a:rPr lang="en-IN" dirty="0"/>
                        <a:t>City</a:t>
                      </a:r>
                    </a:p>
                  </a:txBody>
                  <a:tcPr/>
                </a:tc>
                <a:tc>
                  <a:txBody>
                    <a:bodyPr/>
                    <a:lstStyle/>
                    <a:p>
                      <a:r>
                        <a:rPr lang="en-IN" dirty="0"/>
                        <a:t>Popular_payment_method</a:t>
                      </a:r>
                    </a:p>
                  </a:txBody>
                  <a:tcPr/>
                </a:tc>
                <a:tc>
                  <a:txBody>
                    <a:bodyPr/>
                    <a:lstStyle/>
                    <a:p>
                      <a:r>
                        <a:rPr lang="en-IN" dirty="0"/>
                        <a:t>Transaction_count</a:t>
                      </a:r>
                    </a:p>
                  </a:txBody>
                  <a:tcPr/>
                </a:tc>
                <a:extLst>
                  <a:ext uri="{0D108BD9-81ED-4DB2-BD59-A6C34878D82A}">
                    <a16:rowId xmlns:a16="http://schemas.microsoft.com/office/drawing/2014/main" val="1968928702"/>
                  </a:ext>
                </a:extLst>
              </a:tr>
              <a:tr h="370840">
                <a:tc>
                  <a:txBody>
                    <a:bodyPr/>
                    <a:lstStyle/>
                    <a:p>
                      <a:r>
                        <a:rPr lang="en-IN" dirty="0"/>
                        <a:t>Mandalay</a:t>
                      </a:r>
                    </a:p>
                  </a:txBody>
                  <a:tcPr anchor="ctr"/>
                </a:tc>
                <a:tc>
                  <a:txBody>
                    <a:bodyPr/>
                    <a:lstStyle/>
                    <a:p>
                      <a:r>
                        <a:rPr lang="en-IN" dirty="0"/>
                        <a:t>Ewallet</a:t>
                      </a:r>
                    </a:p>
                  </a:txBody>
                  <a:tcPr anchor="ctr"/>
                </a:tc>
                <a:tc>
                  <a:txBody>
                    <a:bodyPr/>
                    <a:lstStyle/>
                    <a:p>
                      <a:r>
                        <a:rPr lang="en-IN"/>
                        <a:t>113</a:t>
                      </a:r>
                    </a:p>
                  </a:txBody>
                  <a:tcPr anchor="ctr"/>
                </a:tc>
                <a:extLst>
                  <a:ext uri="{0D108BD9-81ED-4DB2-BD59-A6C34878D82A}">
                    <a16:rowId xmlns:a16="http://schemas.microsoft.com/office/drawing/2014/main" val="1242703374"/>
                  </a:ext>
                </a:extLst>
              </a:tr>
              <a:tr h="370840">
                <a:tc>
                  <a:txBody>
                    <a:bodyPr/>
                    <a:lstStyle/>
                    <a:p>
                      <a:r>
                        <a:rPr lang="en-IN"/>
                        <a:t>Naypyitaw</a:t>
                      </a:r>
                    </a:p>
                  </a:txBody>
                  <a:tcPr anchor="ctr"/>
                </a:tc>
                <a:tc>
                  <a:txBody>
                    <a:bodyPr/>
                    <a:lstStyle/>
                    <a:p>
                      <a:r>
                        <a:rPr lang="en-IN"/>
                        <a:t>Cash</a:t>
                      </a:r>
                    </a:p>
                  </a:txBody>
                  <a:tcPr anchor="ctr"/>
                </a:tc>
                <a:tc>
                  <a:txBody>
                    <a:bodyPr/>
                    <a:lstStyle/>
                    <a:p>
                      <a:r>
                        <a:rPr lang="en-IN"/>
                        <a:t>124</a:t>
                      </a:r>
                    </a:p>
                  </a:txBody>
                  <a:tcPr anchor="ctr"/>
                </a:tc>
                <a:extLst>
                  <a:ext uri="{0D108BD9-81ED-4DB2-BD59-A6C34878D82A}">
                    <a16:rowId xmlns:a16="http://schemas.microsoft.com/office/drawing/2014/main" val="327730855"/>
                  </a:ext>
                </a:extLst>
              </a:tr>
              <a:tr h="370840">
                <a:tc>
                  <a:txBody>
                    <a:bodyPr/>
                    <a:lstStyle/>
                    <a:p>
                      <a:r>
                        <a:rPr lang="en-IN"/>
                        <a:t>Yangon</a:t>
                      </a:r>
                    </a:p>
                  </a:txBody>
                  <a:tcPr anchor="ctr"/>
                </a:tc>
                <a:tc>
                  <a:txBody>
                    <a:bodyPr/>
                    <a:lstStyle/>
                    <a:p>
                      <a:r>
                        <a:rPr lang="en-IN" dirty="0"/>
                        <a:t>Ewallet</a:t>
                      </a:r>
                    </a:p>
                  </a:txBody>
                  <a:tcPr anchor="ctr"/>
                </a:tc>
                <a:tc>
                  <a:txBody>
                    <a:bodyPr/>
                    <a:lstStyle/>
                    <a:p>
                      <a:r>
                        <a:rPr lang="en-IN" dirty="0"/>
                        <a:t>126</a:t>
                      </a:r>
                    </a:p>
                  </a:txBody>
                  <a:tcPr anchor="ctr"/>
                </a:tc>
                <a:extLst>
                  <a:ext uri="{0D108BD9-81ED-4DB2-BD59-A6C34878D82A}">
                    <a16:rowId xmlns:a16="http://schemas.microsoft.com/office/drawing/2014/main" val="2147720195"/>
                  </a:ext>
                </a:extLst>
              </a:tr>
            </a:tbl>
          </a:graphicData>
        </a:graphic>
      </p:graphicFrame>
      <p:graphicFrame>
        <p:nvGraphicFramePr>
          <p:cNvPr id="30" name="Chart 29">
            <a:extLst>
              <a:ext uri="{FF2B5EF4-FFF2-40B4-BE49-F238E27FC236}">
                <a16:creationId xmlns:a16="http://schemas.microsoft.com/office/drawing/2014/main" id="{E679485D-FFEB-9C88-3A6A-15B7112752CF}"/>
              </a:ext>
            </a:extLst>
          </p:cNvPr>
          <p:cNvGraphicFramePr/>
          <p:nvPr>
            <p:extLst>
              <p:ext uri="{D42A27DB-BD31-4B8C-83A1-F6EECF244321}">
                <p14:modId xmlns:p14="http://schemas.microsoft.com/office/powerpoint/2010/main" val="1708365312"/>
              </p:ext>
            </p:extLst>
          </p:nvPr>
        </p:nvGraphicFramePr>
        <p:xfrm>
          <a:off x="6454458" y="2625213"/>
          <a:ext cx="5392984" cy="3355804"/>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a:extLst>
              <a:ext uri="{FF2B5EF4-FFF2-40B4-BE49-F238E27FC236}">
                <a16:creationId xmlns:a16="http://schemas.microsoft.com/office/drawing/2014/main" id="{D003EAA7-18F8-A8C6-AC6A-497EDB48E051}"/>
              </a:ext>
            </a:extLst>
          </p:cNvPr>
          <p:cNvSpPr txBox="1"/>
          <p:nvPr/>
        </p:nvSpPr>
        <p:spPr>
          <a:xfrm>
            <a:off x="285135" y="5279923"/>
            <a:ext cx="5093110" cy="923330"/>
          </a:xfrm>
          <a:prstGeom prst="rect">
            <a:avLst/>
          </a:prstGeom>
          <a:solidFill>
            <a:schemeClr val="accent6">
              <a:lumMod val="60000"/>
              <a:lumOff val="40000"/>
            </a:schemeClr>
          </a:solidFill>
        </p:spPr>
        <p:txBody>
          <a:bodyPr wrap="square" rtlCol="0">
            <a:spAutoFit/>
          </a:bodyPr>
          <a:lstStyle/>
          <a:p>
            <a:r>
              <a:rPr lang="en-IN" dirty="0"/>
              <a:t>Insight – Ewallet is the most popular payment method in Yangon city but its also the least used payment method in Mandalay city.</a:t>
            </a:r>
          </a:p>
        </p:txBody>
      </p:sp>
    </p:spTree>
    <p:extLst>
      <p:ext uri="{BB962C8B-B14F-4D97-AF65-F5344CB8AC3E}">
        <p14:creationId xmlns:p14="http://schemas.microsoft.com/office/powerpoint/2010/main" val="471362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E029A2-E675-8ECC-E1E2-00D62048164E}"/>
              </a:ext>
            </a:extLst>
          </p:cNvPr>
          <p:cNvSpPr>
            <a:spLocks noGrp="1"/>
          </p:cNvSpPr>
          <p:nvPr>
            <p:ph type="title"/>
          </p:nvPr>
        </p:nvSpPr>
        <p:spPr>
          <a:xfrm>
            <a:off x="78658" y="156238"/>
            <a:ext cx="12044516" cy="758162"/>
          </a:xfrm>
        </p:spPr>
        <p:txBody>
          <a:bodyPr>
            <a:normAutofit/>
          </a:bodyPr>
          <a:lstStyle/>
          <a:p>
            <a:pPr algn="ctr"/>
            <a:r>
              <a:rPr lang="en-IN" u="sng" dirty="0">
                <a:solidFill>
                  <a:schemeClr val="tx1"/>
                </a:solidFill>
              </a:rPr>
              <a:t>Monthly Sales Distribution By Gender</a:t>
            </a:r>
          </a:p>
        </p:txBody>
      </p:sp>
      <p:graphicFrame>
        <p:nvGraphicFramePr>
          <p:cNvPr id="11" name="Content Placeholder 10">
            <a:extLst>
              <a:ext uri="{FF2B5EF4-FFF2-40B4-BE49-F238E27FC236}">
                <a16:creationId xmlns:a16="http://schemas.microsoft.com/office/drawing/2014/main" id="{8C3598B8-0053-8DB2-8791-C4E295DE6E53}"/>
              </a:ext>
            </a:extLst>
          </p:cNvPr>
          <p:cNvGraphicFramePr>
            <a:graphicFrameLocks noGrp="1"/>
          </p:cNvGraphicFramePr>
          <p:nvPr>
            <p:ph sz="half" idx="1"/>
            <p:extLst>
              <p:ext uri="{D42A27DB-BD31-4B8C-83A1-F6EECF244321}">
                <p14:modId xmlns:p14="http://schemas.microsoft.com/office/powerpoint/2010/main" val="4260773056"/>
              </p:ext>
            </p:extLst>
          </p:nvPr>
        </p:nvGraphicFramePr>
        <p:xfrm>
          <a:off x="520546" y="914400"/>
          <a:ext cx="4572564" cy="3159156"/>
        </p:xfrm>
        <a:graphic>
          <a:graphicData uri="http://schemas.openxmlformats.org/drawingml/2006/table">
            <a:tbl>
              <a:tblPr firstRow="1" bandRow="1">
                <a:tableStyleId>{5C22544A-7EE6-4342-B048-85BDC9FD1C3A}</a:tableStyleId>
              </a:tblPr>
              <a:tblGrid>
                <a:gridCol w="1524188">
                  <a:extLst>
                    <a:ext uri="{9D8B030D-6E8A-4147-A177-3AD203B41FA5}">
                      <a16:colId xmlns:a16="http://schemas.microsoft.com/office/drawing/2014/main" val="2280309994"/>
                    </a:ext>
                  </a:extLst>
                </a:gridCol>
                <a:gridCol w="1524188">
                  <a:extLst>
                    <a:ext uri="{9D8B030D-6E8A-4147-A177-3AD203B41FA5}">
                      <a16:colId xmlns:a16="http://schemas.microsoft.com/office/drawing/2014/main" val="42853489"/>
                    </a:ext>
                  </a:extLst>
                </a:gridCol>
                <a:gridCol w="1524188">
                  <a:extLst>
                    <a:ext uri="{9D8B030D-6E8A-4147-A177-3AD203B41FA5}">
                      <a16:colId xmlns:a16="http://schemas.microsoft.com/office/drawing/2014/main" val="2909711358"/>
                    </a:ext>
                  </a:extLst>
                </a:gridCol>
              </a:tblGrid>
              <a:tr h="451308">
                <a:tc>
                  <a:txBody>
                    <a:bodyPr/>
                    <a:lstStyle/>
                    <a:p>
                      <a:r>
                        <a:rPr lang="en-IN" dirty="0">
                          <a:solidFill>
                            <a:schemeClr val="tx1"/>
                          </a:solidFill>
                        </a:rPr>
                        <a:t>Month</a:t>
                      </a:r>
                    </a:p>
                  </a:txBody>
                  <a:tcPr/>
                </a:tc>
                <a:tc>
                  <a:txBody>
                    <a:bodyPr/>
                    <a:lstStyle/>
                    <a:p>
                      <a:r>
                        <a:rPr lang="en-IN" dirty="0">
                          <a:solidFill>
                            <a:schemeClr val="tx1"/>
                          </a:solidFill>
                        </a:rPr>
                        <a:t>Gender</a:t>
                      </a:r>
                    </a:p>
                  </a:txBody>
                  <a:tcPr/>
                </a:tc>
                <a:tc>
                  <a:txBody>
                    <a:bodyPr/>
                    <a:lstStyle/>
                    <a:p>
                      <a:r>
                        <a:rPr lang="en-IN" dirty="0">
                          <a:solidFill>
                            <a:schemeClr val="tx1"/>
                          </a:solidFill>
                        </a:rPr>
                        <a:t>Total_sales</a:t>
                      </a:r>
                    </a:p>
                  </a:txBody>
                  <a:tcPr/>
                </a:tc>
                <a:extLst>
                  <a:ext uri="{0D108BD9-81ED-4DB2-BD59-A6C34878D82A}">
                    <a16:rowId xmlns:a16="http://schemas.microsoft.com/office/drawing/2014/main" val="3833043161"/>
                  </a:ext>
                </a:extLst>
              </a:tr>
              <a:tr h="451308">
                <a:tc>
                  <a:txBody>
                    <a:bodyPr/>
                    <a:lstStyle/>
                    <a:p>
                      <a:r>
                        <a:rPr lang="en-IN" dirty="0"/>
                        <a:t>Feb</a:t>
                      </a:r>
                    </a:p>
                  </a:txBody>
                  <a:tcPr anchor="ctr"/>
                </a:tc>
                <a:tc>
                  <a:txBody>
                    <a:bodyPr/>
                    <a:lstStyle/>
                    <a:p>
                      <a:r>
                        <a:rPr lang="en-IN"/>
                        <a:t>Female</a:t>
                      </a:r>
                    </a:p>
                  </a:txBody>
                  <a:tcPr anchor="ctr"/>
                </a:tc>
                <a:tc>
                  <a:txBody>
                    <a:bodyPr/>
                    <a:lstStyle/>
                    <a:p>
                      <a:r>
                        <a:rPr lang="en-IN"/>
                        <a:t>56335.56</a:t>
                      </a:r>
                    </a:p>
                  </a:txBody>
                  <a:tcPr anchor="ctr"/>
                </a:tc>
                <a:extLst>
                  <a:ext uri="{0D108BD9-81ED-4DB2-BD59-A6C34878D82A}">
                    <a16:rowId xmlns:a16="http://schemas.microsoft.com/office/drawing/2014/main" val="2902335730"/>
                  </a:ext>
                </a:extLst>
              </a:tr>
              <a:tr h="451308">
                <a:tc>
                  <a:txBody>
                    <a:bodyPr/>
                    <a:lstStyle/>
                    <a:p>
                      <a:r>
                        <a:rPr lang="en-IN"/>
                        <a:t>Feb</a:t>
                      </a:r>
                    </a:p>
                  </a:txBody>
                  <a:tcPr anchor="ctr"/>
                </a:tc>
                <a:tc>
                  <a:txBody>
                    <a:bodyPr/>
                    <a:lstStyle/>
                    <a:p>
                      <a:r>
                        <a:rPr lang="en-IN"/>
                        <a:t>Male</a:t>
                      </a:r>
                    </a:p>
                  </a:txBody>
                  <a:tcPr anchor="ctr"/>
                </a:tc>
                <a:tc>
                  <a:txBody>
                    <a:bodyPr/>
                    <a:lstStyle/>
                    <a:p>
                      <a:r>
                        <a:rPr lang="en-IN"/>
                        <a:t>40883.82</a:t>
                      </a:r>
                    </a:p>
                  </a:txBody>
                  <a:tcPr anchor="ctr"/>
                </a:tc>
                <a:extLst>
                  <a:ext uri="{0D108BD9-81ED-4DB2-BD59-A6C34878D82A}">
                    <a16:rowId xmlns:a16="http://schemas.microsoft.com/office/drawing/2014/main" val="2219294922"/>
                  </a:ext>
                </a:extLst>
              </a:tr>
              <a:tr h="451308">
                <a:tc>
                  <a:txBody>
                    <a:bodyPr/>
                    <a:lstStyle/>
                    <a:p>
                      <a:r>
                        <a:rPr lang="en-IN"/>
                        <a:t>Jan</a:t>
                      </a:r>
                    </a:p>
                  </a:txBody>
                  <a:tcPr anchor="ctr"/>
                </a:tc>
                <a:tc>
                  <a:txBody>
                    <a:bodyPr/>
                    <a:lstStyle/>
                    <a:p>
                      <a:r>
                        <a:rPr lang="en-IN"/>
                        <a:t>Female</a:t>
                      </a:r>
                    </a:p>
                  </a:txBody>
                  <a:tcPr anchor="ctr"/>
                </a:tc>
                <a:tc>
                  <a:txBody>
                    <a:bodyPr/>
                    <a:lstStyle/>
                    <a:p>
                      <a:r>
                        <a:rPr lang="en-IN"/>
                        <a:t>59138.98</a:t>
                      </a:r>
                    </a:p>
                  </a:txBody>
                  <a:tcPr anchor="ctr"/>
                </a:tc>
                <a:extLst>
                  <a:ext uri="{0D108BD9-81ED-4DB2-BD59-A6C34878D82A}">
                    <a16:rowId xmlns:a16="http://schemas.microsoft.com/office/drawing/2014/main" val="1420608148"/>
                  </a:ext>
                </a:extLst>
              </a:tr>
              <a:tr h="451308">
                <a:tc>
                  <a:txBody>
                    <a:bodyPr/>
                    <a:lstStyle/>
                    <a:p>
                      <a:r>
                        <a:rPr lang="en-IN"/>
                        <a:t>Jan</a:t>
                      </a:r>
                    </a:p>
                  </a:txBody>
                  <a:tcPr anchor="ctr"/>
                </a:tc>
                <a:tc>
                  <a:txBody>
                    <a:bodyPr/>
                    <a:lstStyle/>
                    <a:p>
                      <a:r>
                        <a:rPr lang="en-IN"/>
                        <a:t>Male</a:t>
                      </a:r>
                    </a:p>
                  </a:txBody>
                  <a:tcPr anchor="ctr"/>
                </a:tc>
                <a:tc>
                  <a:txBody>
                    <a:bodyPr/>
                    <a:lstStyle/>
                    <a:p>
                      <a:r>
                        <a:rPr lang="en-IN"/>
                        <a:t>57152.89</a:t>
                      </a:r>
                    </a:p>
                  </a:txBody>
                  <a:tcPr anchor="ctr"/>
                </a:tc>
                <a:extLst>
                  <a:ext uri="{0D108BD9-81ED-4DB2-BD59-A6C34878D82A}">
                    <a16:rowId xmlns:a16="http://schemas.microsoft.com/office/drawing/2014/main" val="22750559"/>
                  </a:ext>
                </a:extLst>
              </a:tr>
              <a:tr h="451308">
                <a:tc>
                  <a:txBody>
                    <a:bodyPr/>
                    <a:lstStyle/>
                    <a:p>
                      <a:r>
                        <a:rPr lang="en-IN"/>
                        <a:t>Mar</a:t>
                      </a:r>
                    </a:p>
                  </a:txBody>
                  <a:tcPr anchor="ctr"/>
                </a:tc>
                <a:tc>
                  <a:txBody>
                    <a:bodyPr/>
                    <a:lstStyle/>
                    <a:p>
                      <a:r>
                        <a:rPr lang="en-IN"/>
                        <a:t>Female</a:t>
                      </a:r>
                    </a:p>
                  </a:txBody>
                  <a:tcPr anchor="ctr"/>
                </a:tc>
                <a:tc>
                  <a:txBody>
                    <a:bodyPr/>
                    <a:lstStyle/>
                    <a:p>
                      <a:r>
                        <a:rPr lang="en-IN"/>
                        <a:t>52408.39</a:t>
                      </a:r>
                    </a:p>
                  </a:txBody>
                  <a:tcPr anchor="ctr"/>
                </a:tc>
                <a:extLst>
                  <a:ext uri="{0D108BD9-81ED-4DB2-BD59-A6C34878D82A}">
                    <a16:rowId xmlns:a16="http://schemas.microsoft.com/office/drawing/2014/main" val="2472494250"/>
                  </a:ext>
                </a:extLst>
              </a:tr>
              <a:tr h="451308">
                <a:tc>
                  <a:txBody>
                    <a:bodyPr/>
                    <a:lstStyle/>
                    <a:p>
                      <a:r>
                        <a:rPr lang="en-IN"/>
                        <a:t>Mar</a:t>
                      </a:r>
                    </a:p>
                  </a:txBody>
                  <a:tcPr anchor="ctr"/>
                </a:tc>
                <a:tc>
                  <a:txBody>
                    <a:bodyPr/>
                    <a:lstStyle/>
                    <a:p>
                      <a:r>
                        <a:rPr lang="en-IN"/>
                        <a:t>Male</a:t>
                      </a:r>
                    </a:p>
                  </a:txBody>
                  <a:tcPr anchor="ctr"/>
                </a:tc>
                <a:tc>
                  <a:txBody>
                    <a:bodyPr/>
                    <a:lstStyle/>
                    <a:p>
                      <a:r>
                        <a:rPr lang="en-IN" dirty="0"/>
                        <a:t>57047.12</a:t>
                      </a:r>
                    </a:p>
                  </a:txBody>
                  <a:tcPr anchor="ctr"/>
                </a:tc>
                <a:extLst>
                  <a:ext uri="{0D108BD9-81ED-4DB2-BD59-A6C34878D82A}">
                    <a16:rowId xmlns:a16="http://schemas.microsoft.com/office/drawing/2014/main" val="4017744816"/>
                  </a:ext>
                </a:extLst>
              </a:tr>
            </a:tbl>
          </a:graphicData>
        </a:graphic>
      </p:graphicFrame>
      <p:sp>
        <p:nvSpPr>
          <p:cNvPr id="10" name="Content Placeholder 9">
            <a:extLst>
              <a:ext uri="{FF2B5EF4-FFF2-40B4-BE49-F238E27FC236}">
                <a16:creationId xmlns:a16="http://schemas.microsoft.com/office/drawing/2014/main" id="{70C74933-7950-0456-F414-157E6A6E8668}"/>
              </a:ext>
            </a:extLst>
          </p:cNvPr>
          <p:cNvSpPr>
            <a:spLocks noGrp="1"/>
          </p:cNvSpPr>
          <p:nvPr>
            <p:ph sz="half" idx="2"/>
          </p:nvPr>
        </p:nvSpPr>
        <p:spPr>
          <a:xfrm>
            <a:off x="451721" y="4640826"/>
            <a:ext cx="5260821" cy="1882316"/>
          </a:xfrm>
        </p:spPr>
        <p:txBody>
          <a:bodyPr>
            <a:normAutofit fontScale="85000" lnSpcReduction="20000"/>
          </a:bodyPr>
          <a:lstStyle/>
          <a:p>
            <a:pPr marL="0" indent="0">
              <a:buNone/>
            </a:pPr>
            <a:r>
              <a:rPr lang="en-US" dirty="0"/>
              <a:t>Select         </a:t>
            </a:r>
          </a:p>
          <a:p>
            <a:pPr marL="0" indent="0">
              <a:buNone/>
            </a:pPr>
            <a:r>
              <a:rPr lang="en-US" dirty="0"/>
              <a:t>Date_format(str_to_date(date, '%d-%m-%Y'), '%b') As Month,        </a:t>
            </a:r>
          </a:p>
          <a:p>
            <a:pPr marL="0" indent="0">
              <a:buNone/>
            </a:pPr>
            <a:r>
              <a:rPr lang="en-US" dirty="0"/>
              <a:t>Gender, Round(sum(total),2) As Total_sales    </a:t>
            </a:r>
          </a:p>
          <a:p>
            <a:pPr marL="0" indent="0">
              <a:buNone/>
            </a:pPr>
            <a:r>
              <a:rPr lang="en-US" dirty="0"/>
              <a:t>From Walmartsales   </a:t>
            </a:r>
          </a:p>
          <a:p>
            <a:pPr marL="0" indent="0">
              <a:buNone/>
            </a:pPr>
            <a:r>
              <a:rPr lang="en-US" dirty="0"/>
              <a:t>Group By  Month, Gender</a:t>
            </a:r>
          </a:p>
          <a:p>
            <a:pPr marL="0" indent="0">
              <a:buNone/>
            </a:pPr>
            <a:r>
              <a:rPr lang="en-US" dirty="0"/>
              <a:t>Order By Month, Gender;</a:t>
            </a:r>
            <a:endParaRPr lang="en-IN" dirty="0"/>
          </a:p>
        </p:txBody>
      </p:sp>
      <p:graphicFrame>
        <p:nvGraphicFramePr>
          <p:cNvPr id="23" name="Chart 22">
            <a:extLst>
              <a:ext uri="{FF2B5EF4-FFF2-40B4-BE49-F238E27FC236}">
                <a16:creationId xmlns:a16="http://schemas.microsoft.com/office/drawing/2014/main" id="{6DAE5A75-53D8-737B-FD83-69CEB46E9A8A}"/>
              </a:ext>
            </a:extLst>
          </p:cNvPr>
          <p:cNvGraphicFramePr/>
          <p:nvPr>
            <p:extLst>
              <p:ext uri="{D42A27DB-BD31-4B8C-83A1-F6EECF244321}">
                <p14:modId xmlns:p14="http://schemas.microsoft.com/office/powerpoint/2010/main" val="224206279"/>
              </p:ext>
            </p:extLst>
          </p:nvPr>
        </p:nvGraphicFramePr>
        <p:xfrm>
          <a:off x="6464965" y="914400"/>
          <a:ext cx="5323912" cy="3159159"/>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E2094CBB-E288-AAF8-A3E6-A32ABE868BAB}"/>
              </a:ext>
            </a:extLst>
          </p:cNvPr>
          <p:cNvSpPr txBox="1"/>
          <p:nvPr/>
        </p:nvSpPr>
        <p:spPr>
          <a:xfrm>
            <a:off x="5997677" y="4935794"/>
            <a:ext cx="5869858" cy="646331"/>
          </a:xfrm>
          <a:prstGeom prst="rect">
            <a:avLst/>
          </a:prstGeom>
          <a:solidFill>
            <a:srgbClr val="92D050"/>
          </a:solidFill>
        </p:spPr>
        <p:txBody>
          <a:bodyPr wrap="square" rtlCol="0">
            <a:spAutoFit/>
          </a:bodyPr>
          <a:lstStyle/>
          <a:p>
            <a:r>
              <a:rPr lang="en-IN" dirty="0"/>
              <a:t>Insight – Females has the highest sales in month of January and February but in the March Males has the highest sales.</a:t>
            </a:r>
          </a:p>
        </p:txBody>
      </p:sp>
    </p:spTree>
    <p:extLst>
      <p:ext uri="{BB962C8B-B14F-4D97-AF65-F5344CB8AC3E}">
        <p14:creationId xmlns:p14="http://schemas.microsoft.com/office/powerpoint/2010/main" val="281052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A6CD-8C19-0F0E-5A61-1F8AC90A21D3}"/>
              </a:ext>
            </a:extLst>
          </p:cNvPr>
          <p:cNvSpPr>
            <a:spLocks noGrp="1"/>
          </p:cNvSpPr>
          <p:nvPr>
            <p:ph type="title"/>
          </p:nvPr>
        </p:nvSpPr>
        <p:spPr>
          <a:xfrm>
            <a:off x="198783" y="156238"/>
            <a:ext cx="11754678" cy="824423"/>
          </a:xfrm>
        </p:spPr>
        <p:txBody>
          <a:bodyPr>
            <a:normAutofit/>
          </a:bodyPr>
          <a:lstStyle/>
          <a:p>
            <a:pPr algn="ctr"/>
            <a:r>
              <a:rPr lang="en-IN" u="sng" dirty="0">
                <a:solidFill>
                  <a:schemeClr val="tx1"/>
                </a:solidFill>
                <a:latin typeface="Comic Sans MS" panose="030F0702030302020204" pitchFamily="66" charset="0"/>
              </a:rPr>
              <a:t>Best Product Line By Customer Type</a:t>
            </a:r>
          </a:p>
        </p:txBody>
      </p:sp>
      <p:sp>
        <p:nvSpPr>
          <p:cNvPr id="4" name="Content Placeholder 3">
            <a:extLst>
              <a:ext uri="{FF2B5EF4-FFF2-40B4-BE49-F238E27FC236}">
                <a16:creationId xmlns:a16="http://schemas.microsoft.com/office/drawing/2014/main" id="{68A86B80-06A0-6DDC-AAAF-7A4B16379389}"/>
              </a:ext>
            </a:extLst>
          </p:cNvPr>
          <p:cNvSpPr>
            <a:spLocks noGrp="1"/>
          </p:cNvSpPr>
          <p:nvPr>
            <p:ph sz="half" idx="2"/>
          </p:nvPr>
        </p:nvSpPr>
        <p:spPr>
          <a:xfrm>
            <a:off x="238539" y="961454"/>
            <a:ext cx="4185623" cy="3835833"/>
          </a:xfrm>
        </p:spPr>
        <p:txBody>
          <a:bodyPr>
            <a:normAutofit fontScale="85000" lnSpcReduction="20000"/>
          </a:bodyPr>
          <a:lstStyle/>
          <a:p>
            <a:pPr marL="0" indent="0">
              <a:buNone/>
            </a:pPr>
            <a:r>
              <a:rPr lang="en-US" dirty="0"/>
              <a:t>With Total_sales_product_line As </a:t>
            </a:r>
          </a:p>
          <a:p>
            <a:pPr marL="0" indent="0">
              <a:buNone/>
            </a:pPr>
            <a:r>
              <a:rPr lang="en-US" dirty="0"/>
              <a:t>(Select Customer_type, Product_line, Sum(total) As Total_sales    </a:t>
            </a:r>
          </a:p>
          <a:p>
            <a:pPr marL="0" indent="0">
              <a:buNone/>
            </a:pPr>
            <a:r>
              <a:rPr lang="en-US" dirty="0"/>
              <a:t>From Walmartsales   </a:t>
            </a:r>
          </a:p>
          <a:p>
            <a:pPr marL="0" indent="0">
              <a:buNone/>
            </a:pPr>
            <a:r>
              <a:rPr lang="en-US" dirty="0"/>
              <a:t>Group By Customer_type, Product_line),Ranked_sales As </a:t>
            </a:r>
          </a:p>
          <a:p>
            <a:pPr marL="0" indent="0">
              <a:buNone/>
            </a:pPr>
            <a:r>
              <a:rPr lang="en-US" dirty="0"/>
              <a:t>(Select Customer_type, Product_line, Total_sales, Row_number() Over(partition By Customer_type </a:t>
            </a:r>
          </a:p>
          <a:p>
            <a:pPr marL="0" indent="0">
              <a:buNone/>
            </a:pPr>
            <a:r>
              <a:rPr lang="en-US" dirty="0"/>
              <a:t>Order By Total_sales Desc) As Rnk</a:t>
            </a:r>
          </a:p>
          <a:p>
            <a:pPr marL="0" indent="0">
              <a:buNone/>
            </a:pPr>
            <a:r>
              <a:rPr lang="en-US" dirty="0"/>
              <a:t>From Total_sales_product_line)Select Customer_type, Product_line As Preferred_product_line, Round(Total_sales, 2) as Total_sales</a:t>
            </a:r>
          </a:p>
          <a:p>
            <a:pPr marL="0" indent="0">
              <a:buNone/>
            </a:pPr>
            <a:r>
              <a:rPr lang="en-US" dirty="0"/>
              <a:t>From Ranked_sales</a:t>
            </a:r>
          </a:p>
          <a:p>
            <a:pPr marL="0" indent="0">
              <a:buNone/>
            </a:pPr>
            <a:r>
              <a:rPr lang="en-US" dirty="0"/>
              <a:t>Where Rnk=1;</a:t>
            </a:r>
            <a:endParaRPr lang="en-IN" dirty="0"/>
          </a:p>
        </p:txBody>
      </p:sp>
      <p:graphicFrame>
        <p:nvGraphicFramePr>
          <p:cNvPr id="7" name="Content Placeholder 6">
            <a:extLst>
              <a:ext uri="{FF2B5EF4-FFF2-40B4-BE49-F238E27FC236}">
                <a16:creationId xmlns:a16="http://schemas.microsoft.com/office/drawing/2014/main" id="{E4A3FD2E-E9F2-C392-2073-0C932995E086}"/>
              </a:ext>
            </a:extLst>
          </p:cNvPr>
          <p:cNvGraphicFramePr>
            <a:graphicFrameLocks noGrp="1"/>
          </p:cNvGraphicFramePr>
          <p:nvPr>
            <p:ph sz="quarter" idx="4"/>
            <p:extLst>
              <p:ext uri="{D42A27DB-BD31-4B8C-83A1-F6EECF244321}">
                <p14:modId xmlns:p14="http://schemas.microsoft.com/office/powerpoint/2010/main" val="3087806292"/>
              </p:ext>
            </p:extLst>
          </p:nvPr>
        </p:nvGraphicFramePr>
        <p:xfrm>
          <a:off x="5656113" y="1061029"/>
          <a:ext cx="5963478" cy="1112520"/>
        </p:xfrm>
        <a:graphic>
          <a:graphicData uri="http://schemas.openxmlformats.org/drawingml/2006/table">
            <a:tbl>
              <a:tblPr firstRow="1" bandRow="1">
                <a:tableStyleId>{5C22544A-7EE6-4342-B048-85BDC9FD1C3A}</a:tableStyleId>
              </a:tblPr>
              <a:tblGrid>
                <a:gridCol w="1635342">
                  <a:extLst>
                    <a:ext uri="{9D8B030D-6E8A-4147-A177-3AD203B41FA5}">
                      <a16:colId xmlns:a16="http://schemas.microsoft.com/office/drawing/2014/main" val="1175263761"/>
                    </a:ext>
                  </a:extLst>
                </a:gridCol>
                <a:gridCol w="2543931">
                  <a:extLst>
                    <a:ext uri="{9D8B030D-6E8A-4147-A177-3AD203B41FA5}">
                      <a16:colId xmlns:a16="http://schemas.microsoft.com/office/drawing/2014/main" val="2088910839"/>
                    </a:ext>
                  </a:extLst>
                </a:gridCol>
                <a:gridCol w="1784205">
                  <a:extLst>
                    <a:ext uri="{9D8B030D-6E8A-4147-A177-3AD203B41FA5}">
                      <a16:colId xmlns:a16="http://schemas.microsoft.com/office/drawing/2014/main" val="2961578591"/>
                    </a:ext>
                  </a:extLst>
                </a:gridCol>
              </a:tblGrid>
              <a:tr h="370840">
                <a:tc>
                  <a:txBody>
                    <a:bodyPr/>
                    <a:lstStyle/>
                    <a:p>
                      <a:pPr algn="ctr"/>
                      <a:r>
                        <a:rPr lang="en-IN" sz="1600" strike="noStrike" dirty="0"/>
                        <a:t>Customer_type</a:t>
                      </a:r>
                    </a:p>
                  </a:txBody>
                  <a:tcPr/>
                </a:tc>
                <a:tc>
                  <a:txBody>
                    <a:bodyPr/>
                    <a:lstStyle/>
                    <a:p>
                      <a:pPr algn="ctr"/>
                      <a:r>
                        <a:rPr lang="en-IN" sz="1600" strike="noStrike" dirty="0"/>
                        <a:t>Preferred_Product_line</a:t>
                      </a:r>
                    </a:p>
                  </a:txBody>
                  <a:tcPr/>
                </a:tc>
                <a:tc>
                  <a:txBody>
                    <a:bodyPr/>
                    <a:lstStyle/>
                    <a:p>
                      <a:pPr algn="ctr"/>
                      <a:r>
                        <a:rPr lang="en-IN" sz="1600" strike="noStrike" dirty="0"/>
                        <a:t>Total_sales</a:t>
                      </a:r>
                    </a:p>
                  </a:txBody>
                  <a:tcPr/>
                </a:tc>
                <a:extLst>
                  <a:ext uri="{0D108BD9-81ED-4DB2-BD59-A6C34878D82A}">
                    <a16:rowId xmlns:a16="http://schemas.microsoft.com/office/drawing/2014/main" val="2208052499"/>
                  </a:ext>
                </a:extLst>
              </a:tr>
              <a:tr h="370840">
                <a:tc>
                  <a:txBody>
                    <a:bodyPr/>
                    <a:lstStyle/>
                    <a:p>
                      <a:pPr algn="ctr"/>
                      <a:r>
                        <a:rPr lang="en-IN" sz="1600" strike="noStrike" dirty="0"/>
                        <a:t>Member</a:t>
                      </a:r>
                    </a:p>
                  </a:txBody>
                  <a:tcPr anchor="ctr"/>
                </a:tc>
                <a:tc>
                  <a:txBody>
                    <a:bodyPr/>
                    <a:lstStyle/>
                    <a:p>
                      <a:pPr algn="ctr"/>
                      <a:r>
                        <a:rPr lang="en-IN" sz="1600" strike="noStrike"/>
                        <a:t>Food and beverages</a:t>
                      </a:r>
                    </a:p>
                  </a:txBody>
                  <a:tcPr anchor="ctr"/>
                </a:tc>
                <a:tc>
                  <a:txBody>
                    <a:bodyPr/>
                    <a:lstStyle/>
                    <a:p>
                      <a:pPr algn="ctr"/>
                      <a:r>
                        <a:rPr lang="en-IN" sz="1600" strike="noStrike" dirty="0"/>
                        <a:t>31357.62</a:t>
                      </a:r>
                    </a:p>
                  </a:txBody>
                  <a:tcPr anchor="ctr"/>
                </a:tc>
                <a:extLst>
                  <a:ext uri="{0D108BD9-81ED-4DB2-BD59-A6C34878D82A}">
                    <a16:rowId xmlns:a16="http://schemas.microsoft.com/office/drawing/2014/main" val="1854339427"/>
                  </a:ext>
                </a:extLst>
              </a:tr>
              <a:tr h="370840">
                <a:tc>
                  <a:txBody>
                    <a:bodyPr/>
                    <a:lstStyle/>
                    <a:p>
                      <a:pPr algn="ctr"/>
                      <a:r>
                        <a:rPr lang="en-IN" sz="1600" strike="noStrike" dirty="0"/>
                        <a:t>Normal</a:t>
                      </a:r>
                    </a:p>
                  </a:txBody>
                  <a:tcPr anchor="ctr"/>
                </a:tc>
                <a:tc>
                  <a:txBody>
                    <a:bodyPr/>
                    <a:lstStyle/>
                    <a:p>
                      <a:pPr algn="ctr"/>
                      <a:r>
                        <a:rPr lang="en-IN" sz="1600" strike="noStrike" dirty="0"/>
                        <a:t>Electronic accessories</a:t>
                      </a:r>
                    </a:p>
                  </a:txBody>
                  <a:tcPr anchor="ctr"/>
                </a:tc>
                <a:tc>
                  <a:txBody>
                    <a:bodyPr/>
                    <a:lstStyle/>
                    <a:p>
                      <a:pPr algn="ctr"/>
                      <a:r>
                        <a:rPr lang="en-IN" sz="1600" strike="noStrike" dirty="0"/>
                        <a:t>29839.04</a:t>
                      </a:r>
                    </a:p>
                  </a:txBody>
                  <a:tcPr anchor="ctr"/>
                </a:tc>
                <a:extLst>
                  <a:ext uri="{0D108BD9-81ED-4DB2-BD59-A6C34878D82A}">
                    <a16:rowId xmlns:a16="http://schemas.microsoft.com/office/drawing/2014/main" val="2523139959"/>
                  </a:ext>
                </a:extLst>
              </a:tr>
            </a:tbl>
          </a:graphicData>
        </a:graphic>
      </p:graphicFrame>
      <p:sp>
        <p:nvSpPr>
          <p:cNvPr id="11" name="TextBox 10">
            <a:extLst>
              <a:ext uri="{FF2B5EF4-FFF2-40B4-BE49-F238E27FC236}">
                <a16:creationId xmlns:a16="http://schemas.microsoft.com/office/drawing/2014/main" id="{7D627E8A-E512-15B9-DFF4-1D41FF8FB4D8}"/>
              </a:ext>
            </a:extLst>
          </p:cNvPr>
          <p:cNvSpPr txBox="1"/>
          <p:nvPr/>
        </p:nvSpPr>
        <p:spPr>
          <a:xfrm>
            <a:off x="5476568" y="2879370"/>
            <a:ext cx="6272980" cy="1200329"/>
          </a:xfrm>
          <a:prstGeom prst="rect">
            <a:avLst/>
          </a:prstGeom>
          <a:solidFill>
            <a:schemeClr val="accent2"/>
          </a:solidFill>
        </p:spPr>
        <p:txBody>
          <a:bodyPr wrap="square" rtlCol="0">
            <a:spAutoFit/>
          </a:bodyPr>
          <a:lstStyle/>
          <a:p>
            <a:r>
              <a:rPr lang="en-IN" dirty="0"/>
              <a:t>Insight – Member customers used ‘food and beverages’ mostly and the Normal customers used ‘electronic accessories’ the gap between the sales of members and normal customers is about 2000 approx. </a:t>
            </a:r>
          </a:p>
        </p:txBody>
      </p:sp>
    </p:spTree>
    <p:extLst>
      <p:ext uri="{BB962C8B-B14F-4D97-AF65-F5344CB8AC3E}">
        <p14:creationId xmlns:p14="http://schemas.microsoft.com/office/powerpoint/2010/main" val="156212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365C7-05D5-D127-0F83-D73AFEFFAD92}"/>
              </a:ext>
            </a:extLst>
          </p:cNvPr>
          <p:cNvSpPr>
            <a:spLocks noGrp="1"/>
          </p:cNvSpPr>
          <p:nvPr>
            <p:ph type="title"/>
          </p:nvPr>
        </p:nvSpPr>
        <p:spPr>
          <a:xfrm>
            <a:off x="172278" y="156238"/>
            <a:ext cx="11834192" cy="811171"/>
          </a:xfrm>
        </p:spPr>
        <p:txBody>
          <a:bodyPr>
            <a:normAutofit/>
          </a:bodyPr>
          <a:lstStyle/>
          <a:p>
            <a:pPr algn="ctr"/>
            <a:r>
              <a:rPr lang="en-IN" u="sng" dirty="0">
                <a:solidFill>
                  <a:schemeClr val="tx1"/>
                </a:solidFill>
                <a:latin typeface="Comic Sans MS" panose="030F0702030302020204" pitchFamily="66" charset="0"/>
              </a:rPr>
              <a:t>Identifying Repeat Customers</a:t>
            </a:r>
          </a:p>
        </p:txBody>
      </p:sp>
      <p:sp>
        <p:nvSpPr>
          <p:cNvPr id="3" name="Content Placeholder 2">
            <a:extLst>
              <a:ext uri="{FF2B5EF4-FFF2-40B4-BE49-F238E27FC236}">
                <a16:creationId xmlns:a16="http://schemas.microsoft.com/office/drawing/2014/main" id="{076F0DD9-9FBC-1C2B-1125-0D929E084F3B}"/>
              </a:ext>
            </a:extLst>
          </p:cNvPr>
          <p:cNvSpPr>
            <a:spLocks noGrp="1"/>
          </p:cNvSpPr>
          <p:nvPr>
            <p:ph sz="half" idx="1"/>
          </p:nvPr>
        </p:nvSpPr>
        <p:spPr>
          <a:xfrm>
            <a:off x="185530" y="967408"/>
            <a:ext cx="4184035" cy="5734353"/>
          </a:xfrm>
        </p:spPr>
        <p:txBody>
          <a:bodyPr>
            <a:normAutofit fontScale="92500" lnSpcReduction="10000"/>
          </a:bodyPr>
          <a:lstStyle/>
          <a:p>
            <a:pPr marL="0" indent="0">
              <a:buNone/>
            </a:pPr>
            <a:r>
              <a:rPr lang="en-IN" dirty="0"/>
              <a:t>SELECT    a.Customer_ID,    a.Invoice_id AS First_Purchase_Invoice,    DATE(STR_TO_DATE(a.Date,'%d-%m-%Y')) AS First_Purchase_Date,    b.Invoice_id AS Repeat_Purchase_Invoice,    DATE(STR_TO_DATE(b.Date,'%d-%m-%Y')) AS Repeat_Purchase_Date,    DATEDIFF(STR_TO_DATE(b.Date,'%d-%m-%Y'), STR_TO_DATE(a.Date,'%d-%m-%Y')) as no_of_days</a:t>
            </a:r>
          </a:p>
          <a:p>
            <a:pPr marL="0" indent="0">
              <a:buNone/>
            </a:pPr>
            <a:r>
              <a:rPr lang="en-IN" dirty="0"/>
              <a:t>FROM walmartsales as a</a:t>
            </a:r>
          </a:p>
          <a:p>
            <a:pPr marL="0" indent="0">
              <a:buNone/>
            </a:pPr>
            <a:r>
              <a:rPr lang="en-IN" dirty="0"/>
              <a:t>JOIN walmartsales as b ON a.Customer_ID = b.Customer_ID    AND DATE(STR_TO_DATE(a.Date,'%d-%m-%Y')) &lt; DATE(STR_TO_DATE(b.Date,'%d-%m-%Y'))    AND DATEDIFF(STR_TO_DATE(b.Date,'%d-%m-%Y'), STR_TO_DATE(a.Date,'%d-%m-%Y')) &lt;= 30</a:t>
            </a:r>
          </a:p>
          <a:p>
            <a:pPr marL="0" indent="0">
              <a:buNone/>
            </a:pPr>
            <a:r>
              <a:rPr lang="en-IN" dirty="0"/>
              <a:t>ORDER BY a.Customer_ID, First_Purchase_Date;</a:t>
            </a:r>
          </a:p>
        </p:txBody>
      </p:sp>
      <p:graphicFrame>
        <p:nvGraphicFramePr>
          <p:cNvPr id="9" name="Content Placeholder 8">
            <a:extLst>
              <a:ext uri="{FF2B5EF4-FFF2-40B4-BE49-F238E27FC236}">
                <a16:creationId xmlns:a16="http://schemas.microsoft.com/office/drawing/2014/main" id="{D1ED6B6D-F5FF-30D2-9772-07114BADE7B9}"/>
              </a:ext>
            </a:extLst>
          </p:cNvPr>
          <p:cNvGraphicFramePr>
            <a:graphicFrameLocks noGrp="1"/>
          </p:cNvGraphicFramePr>
          <p:nvPr>
            <p:ph sz="half" idx="2"/>
            <p:extLst>
              <p:ext uri="{D42A27DB-BD31-4B8C-83A1-F6EECF244321}">
                <p14:modId xmlns:p14="http://schemas.microsoft.com/office/powerpoint/2010/main" val="2515312115"/>
              </p:ext>
            </p:extLst>
          </p:nvPr>
        </p:nvGraphicFramePr>
        <p:xfrm>
          <a:off x="4611328" y="967408"/>
          <a:ext cx="7395144" cy="4104640"/>
        </p:xfrm>
        <a:graphic>
          <a:graphicData uri="http://schemas.openxmlformats.org/drawingml/2006/table">
            <a:tbl>
              <a:tblPr firstRow="1" bandRow="1">
                <a:tableStyleId>{5C22544A-7EE6-4342-B048-85BDC9FD1C3A}</a:tableStyleId>
              </a:tblPr>
              <a:tblGrid>
                <a:gridCol w="1337188">
                  <a:extLst>
                    <a:ext uri="{9D8B030D-6E8A-4147-A177-3AD203B41FA5}">
                      <a16:colId xmlns:a16="http://schemas.microsoft.com/office/drawing/2014/main" val="2323857352"/>
                    </a:ext>
                  </a:extLst>
                </a:gridCol>
                <a:gridCol w="1160207">
                  <a:extLst>
                    <a:ext uri="{9D8B030D-6E8A-4147-A177-3AD203B41FA5}">
                      <a16:colId xmlns:a16="http://schemas.microsoft.com/office/drawing/2014/main" val="4115658288"/>
                    </a:ext>
                  </a:extLst>
                </a:gridCol>
                <a:gridCol w="1200177">
                  <a:extLst>
                    <a:ext uri="{9D8B030D-6E8A-4147-A177-3AD203B41FA5}">
                      <a16:colId xmlns:a16="http://schemas.microsoft.com/office/drawing/2014/main" val="2476933295"/>
                    </a:ext>
                  </a:extLst>
                </a:gridCol>
                <a:gridCol w="1232524">
                  <a:extLst>
                    <a:ext uri="{9D8B030D-6E8A-4147-A177-3AD203B41FA5}">
                      <a16:colId xmlns:a16="http://schemas.microsoft.com/office/drawing/2014/main" val="1343302952"/>
                    </a:ext>
                  </a:extLst>
                </a:gridCol>
                <a:gridCol w="1232524">
                  <a:extLst>
                    <a:ext uri="{9D8B030D-6E8A-4147-A177-3AD203B41FA5}">
                      <a16:colId xmlns:a16="http://schemas.microsoft.com/office/drawing/2014/main" val="2898142576"/>
                    </a:ext>
                  </a:extLst>
                </a:gridCol>
                <a:gridCol w="1232524">
                  <a:extLst>
                    <a:ext uri="{9D8B030D-6E8A-4147-A177-3AD203B41FA5}">
                      <a16:colId xmlns:a16="http://schemas.microsoft.com/office/drawing/2014/main" val="3658938433"/>
                    </a:ext>
                  </a:extLst>
                </a:gridCol>
              </a:tblGrid>
              <a:tr h="370840">
                <a:tc>
                  <a:txBody>
                    <a:bodyPr/>
                    <a:lstStyle/>
                    <a:p>
                      <a:pPr algn="ctr"/>
                      <a:r>
                        <a:rPr lang="en-IN" sz="1000" dirty="0"/>
                        <a:t>Customer_ID</a:t>
                      </a:r>
                    </a:p>
                  </a:txBody>
                  <a:tcPr/>
                </a:tc>
                <a:tc>
                  <a:txBody>
                    <a:bodyPr/>
                    <a:lstStyle/>
                    <a:p>
                      <a:pPr algn="ctr"/>
                      <a:r>
                        <a:rPr lang="en-IN" sz="1000" dirty="0"/>
                        <a:t>First_Purchase_invoice</a:t>
                      </a:r>
                    </a:p>
                  </a:txBody>
                  <a:tcPr/>
                </a:tc>
                <a:tc>
                  <a:txBody>
                    <a:bodyPr/>
                    <a:lstStyle/>
                    <a:p>
                      <a:pPr algn="ctr"/>
                      <a:r>
                        <a:rPr lang="en-IN" sz="1000" dirty="0"/>
                        <a:t>First_purchase_date</a:t>
                      </a:r>
                    </a:p>
                  </a:txBody>
                  <a:tcPr/>
                </a:tc>
                <a:tc>
                  <a:txBody>
                    <a:bodyPr/>
                    <a:lstStyle/>
                    <a:p>
                      <a:pPr algn="ctr"/>
                      <a:r>
                        <a:rPr lang="en-IN" sz="1000" dirty="0"/>
                        <a:t>Repeat_purchase_invoice</a:t>
                      </a:r>
                    </a:p>
                  </a:txBody>
                  <a:tcPr/>
                </a:tc>
                <a:tc>
                  <a:txBody>
                    <a:bodyPr/>
                    <a:lstStyle/>
                    <a:p>
                      <a:pPr algn="ctr"/>
                      <a:r>
                        <a:rPr lang="en-IN" sz="1000" dirty="0"/>
                        <a:t>Repeat_purchase_date</a:t>
                      </a:r>
                    </a:p>
                  </a:txBody>
                  <a:tcPr/>
                </a:tc>
                <a:tc>
                  <a:txBody>
                    <a:bodyPr/>
                    <a:lstStyle/>
                    <a:p>
                      <a:pPr algn="ctr"/>
                      <a:r>
                        <a:rPr lang="en-IN" sz="1000" dirty="0"/>
                        <a:t>No_of_days</a:t>
                      </a:r>
                    </a:p>
                  </a:txBody>
                  <a:tcPr/>
                </a:tc>
                <a:extLst>
                  <a:ext uri="{0D108BD9-81ED-4DB2-BD59-A6C34878D82A}">
                    <a16:rowId xmlns:a16="http://schemas.microsoft.com/office/drawing/2014/main" val="265139071"/>
                  </a:ext>
                </a:extLst>
              </a:tr>
              <a:tr h="370840">
                <a:tc>
                  <a:txBody>
                    <a:bodyPr/>
                    <a:lstStyle/>
                    <a:p>
                      <a:r>
                        <a:rPr lang="en-IN" sz="1000" dirty="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377-79-7592</a:t>
                      </a:r>
                    </a:p>
                  </a:txBody>
                  <a:tcPr anchor="ctr"/>
                </a:tc>
                <a:tc>
                  <a:txBody>
                    <a:bodyPr/>
                    <a:lstStyle/>
                    <a:p>
                      <a:r>
                        <a:rPr lang="en-IN" sz="1000"/>
                        <a:t>2019-01-14</a:t>
                      </a:r>
                    </a:p>
                  </a:txBody>
                  <a:tcPr anchor="ctr"/>
                </a:tc>
                <a:tc>
                  <a:txBody>
                    <a:bodyPr/>
                    <a:lstStyle/>
                    <a:p>
                      <a:r>
                        <a:rPr lang="en-IN" sz="1000"/>
                        <a:t>9</a:t>
                      </a:r>
                    </a:p>
                  </a:txBody>
                  <a:tcPr anchor="ctr"/>
                </a:tc>
                <a:extLst>
                  <a:ext uri="{0D108BD9-81ED-4DB2-BD59-A6C34878D82A}">
                    <a16:rowId xmlns:a16="http://schemas.microsoft.com/office/drawing/2014/main" val="924787083"/>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397-25-8725</a:t>
                      </a:r>
                    </a:p>
                  </a:txBody>
                  <a:tcPr anchor="ctr"/>
                </a:tc>
                <a:tc>
                  <a:txBody>
                    <a:bodyPr/>
                    <a:lstStyle/>
                    <a:p>
                      <a:r>
                        <a:rPr lang="en-IN" sz="1000"/>
                        <a:t>2019-01-13</a:t>
                      </a:r>
                    </a:p>
                  </a:txBody>
                  <a:tcPr anchor="ctr"/>
                </a:tc>
                <a:tc>
                  <a:txBody>
                    <a:bodyPr/>
                    <a:lstStyle/>
                    <a:p>
                      <a:r>
                        <a:rPr lang="en-IN" sz="1000"/>
                        <a:t>8</a:t>
                      </a:r>
                    </a:p>
                  </a:txBody>
                  <a:tcPr anchor="ctr"/>
                </a:tc>
                <a:extLst>
                  <a:ext uri="{0D108BD9-81ED-4DB2-BD59-A6C34878D82A}">
                    <a16:rowId xmlns:a16="http://schemas.microsoft.com/office/drawing/2014/main" val="537964806"/>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120-54-2248</a:t>
                      </a:r>
                    </a:p>
                  </a:txBody>
                  <a:tcPr anchor="ctr"/>
                </a:tc>
                <a:tc>
                  <a:txBody>
                    <a:bodyPr/>
                    <a:lstStyle/>
                    <a:p>
                      <a:r>
                        <a:rPr lang="en-IN" sz="1000"/>
                        <a:t>2019-01-22</a:t>
                      </a:r>
                    </a:p>
                  </a:txBody>
                  <a:tcPr anchor="ctr"/>
                </a:tc>
                <a:tc>
                  <a:txBody>
                    <a:bodyPr/>
                    <a:lstStyle/>
                    <a:p>
                      <a:r>
                        <a:rPr lang="en-IN" sz="1000"/>
                        <a:t>17</a:t>
                      </a:r>
                    </a:p>
                  </a:txBody>
                  <a:tcPr anchor="ctr"/>
                </a:tc>
                <a:extLst>
                  <a:ext uri="{0D108BD9-81ED-4DB2-BD59-A6C34878D82A}">
                    <a16:rowId xmlns:a16="http://schemas.microsoft.com/office/drawing/2014/main" val="129290564"/>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308-39-1707</a:t>
                      </a:r>
                    </a:p>
                  </a:txBody>
                  <a:tcPr anchor="ctr"/>
                </a:tc>
                <a:tc>
                  <a:txBody>
                    <a:bodyPr/>
                    <a:lstStyle/>
                    <a:p>
                      <a:r>
                        <a:rPr lang="en-IN" sz="1000"/>
                        <a:t>2019-01-26</a:t>
                      </a:r>
                    </a:p>
                  </a:txBody>
                  <a:tcPr anchor="ctr"/>
                </a:tc>
                <a:tc>
                  <a:txBody>
                    <a:bodyPr/>
                    <a:lstStyle/>
                    <a:p>
                      <a:r>
                        <a:rPr lang="en-IN" sz="1000"/>
                        <a:t>21</a:t>
                      </a:r>
                    </a:p>
                  </a:txBody>
                  <a:tcPr anchor="ctr"/>
                </a:tc>
                <a:extLst>
                  <a:ext uri="{0D108BD9-81ED-4DB2-BD59-A6C34878D82A}">
                    <a16:rowId xmlns:a16="http://schemas.microsoft.com/office/drawing/2014/main" val="3977210097"/>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670-79-6321</a:t>
                      </a:r>
                    </a:p>
                  </a:txBody>
                  <a:tcPr anchor="ctr"/>
                </a:tc>
                <a:tc>
                  <a:txBody>
                    <a:bodyPr/>
                    <a:lstStyle/>
                    <a:p>
                      <a:r>
                        <a:rPr lang="en-IN" sz="1000"/>
                        <a:t>2019-01-17</a:t>
                      </a:r>
                    </a:p>
                  </a:txBody>
                  <a:tcPr anchor="ctr"/>
                </a:tc>
                <a:tc>
                  <a:txBody>
                    <a:bodyPr/>
                    <a:lstStyle/>
                    <a:p>
                      <a:r>
                        <a:rPr lang="en-IN" sz="1000"/>
                        <a:t>12</a:t>
                      </a:r>
                    </a:p>
                  </a:txBody>
                  <a:tcPr anchor="ctr"/>
                </a:tc>
                <a:extLst>
                  <a:ext uri="{0D108BD9-81ED-4DB2-BD59-A6C34878D82A}">
                    <a16:rowId xmlns:a16="http://schemas.microsoft.com/office/drawing/2014/main" val="3654318721"/>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394-55-6384</a:t>
                      </a:r>
                    </a:p>
                  </a:txBody>
                  <a:tcPr anchor="ctr"/>
                </a:tc>
                <a:tc>
                  <a:txBody>
                    <a:bodyPr/>
                    <a:lstStyle/>
                    <a:p>
                      <a:r>
                        <a:rPr lang="en-IN" sz="1000"/>
                        <a:t>2019-01-25</a:t>
                      </a:r>
                    </a:p>
                  </a:txBody>
                  <a:tcPr anchor="ctr"/>
                </a:tc>
                <a:tc>
                  <a:txBody>
                    <a:bodyPr/>
                    <a:lstStyle/>
                    <a:p>
                      <a:r>
                        <a:rPr lang="en-IN" sz="1000"/>
                        <a:t>20</a:t>
                      </a:r>
                    </a:p>
                  </a:txBody>
                  <a:tcPr anchor="ctr"/>
                </a:tc>
                <a:extLst>
                  <a:ext uri="{0D108BD9-81ED-4DB2-BD59-A6C34878D82A}">
                    <a16:rowId xmlns:a16="http://schemas.microsoft.com/office/drawing/2014/main" val="977420569"/>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751-41-9720</a:t>
                      </a:r>
                    </a:p>
                  </a:txBody>
                  <a:tcPr anchor="ctr"/>
                </a:tc>
                <a:tc>
                  <a:txBody>
                    <a:bodyPr/>
                    <a:lstStyle/>
                    <a:p>
                      <a:r>
                        <a:rPr lang="en-IN" sz="1000"/>
                        <a:t>2019-01-12</a:t>
                      </a:r>
                    </a:p>
                  </a:txBody>
                  <a:tcPr anchor="ctr"/>
                </a:tc>
                <a:tc>
                  <a:txBody>
                    <a:bodyPr/>
                    <a:lstStyle/>
                    <a:p>
                      <a:r>
                        <a:rPr lang="en-IN" sz="1000"/>
                        <a:t>7</a:t>
                      </a:r>
                    </a:p>
                  </a:txBody>
                  <a:tcPr anchor="ctr"/>
                </a:tc>
                <a:extLst>
                  <a:ext uri="{0D108BD9-81ED-4DB2-BD59-A6C34878D82A}">
                    <a16:rowId xmlns:a16="http://schemas.microsoft.com/office/drawing/2014/main" val="2154484503"/>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320-85-2052</a:t>
                      </a:r>
                    </a:p>
                  </a:txBody>
                  <a:tcPr anchor="ctr"/>
                </a:tc>
                <a:tc>
                  <a:txBody>
                    <a:bodyPr/>
                    <a:lstStyle/>
                    <a:p>
                      <a:r>
                        <a:rPr lang="en-IN" sz="1000"/>
                        <a:t>2019-01-14</a:t>
                      </a:r>
                    </a:p>
                  </a:txBody>
                  <a:tcPr anchor="ctr"/>
                </a:tc>
                <a:tc>
                  <a:txBody>
                    <a:bodyPr/>
                    <a:lstStyle/>
                    <a:p>
                      <a:r>
                        <a:rPr lang="en-IN" sz="1000"/>
                        <a:t>9</a:t>
                      </a:r>
                    </a:p>
                  </a:txBody>
                  <a:tcPr anchor="ctr"/>
                </a:tc>
                <a:extLst>
                  <a:ext uri="{0D108BD9-81ED-4DB2-BD59-A6C34878D82A}">
                    <a16:rowId xmlns:a16="http://schemas.microsoft.com/office/drawing/2014/main" val="741632065"/>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588-47-8641</a:t>
                      </a:r>
                    </a:p>
                  </a:txBody>
                  <a:tcPr anchor="ctr"/>
                </a:tc>
                <a:tc>
                  <a:txBody>
                    <a:bodyPr/>
                    <a:lstStyle/>
                    <a:p>
                      <a:r>
                        <a:rPr lang="en-IN" sz="1000"/>
                        <a:t>2019-01-14</a:t>
                      </a:r>
                    </a:p>
                  </a:txBody>
                  <a:tcPr anchor="ctr"/>
                </a:tc>
                <a:tc>
                  <a:txBody>
                    <a:bodyPr/>
                    <a:lstStyle/>
                    <a:p>
                      <a:r>
                        <a:rPr lang="en-IN" sz="1000"/>
                        <a:t>9</a:t>
                      </a:r>
                    </a:p>
                  </a:txBody>
                  <a:tcPr anchor="ctr"/>
                </a:tc>
                <a:extLst>
                  <a:ext uri="{0D108BD9-81ED-4DB2-BD59-A6C34878D82A}">
                    <a16:rowId xmlns:a16="http://schemas.microsoft.com/office/drawing/2014/main" val="1570447229"/>
                  </a:ext>
                </a:extLst>
              </a:tr>
              <a:tr h="370840">
                <a:tc>
                  <a:txBody>
                    <a:bodyPr/>
                    <a:lstStyle/>
                    <a:p>
                      <a:r>
                        <a:rPr lang="en-IN" sz="1000"/>
                        <a:t>1</a:t>
                      </a:r>
                    </a:p>
                  </a:txBody>
                  <a:tcPr anchor="ctr"/>
                </a:tc>
                <a:tc>
                  <a:txBody>
                    <a:bodyPr/>
                    <a:lstStyle/>
                    <a:p>
                      <a:r>
                        <a:rPr lang="en-IN" sz="1000"/>
                        <a:t>841-18-8232</a:t>
                      </a:r>
                    </a:p>
                  </a:txBody>
                  <a:tcPr anchor="ctr"/>
                </a:tc>
                <a:tc>
                  <a:txBody>
                    <a:bodyPr/>
                    <a:lstStyle/>
                    <a:p>
                      <a:r>
                        <a:rPr lang="en-IN" sz="1000"/>
                        <a:t>2019-01-05</a:t>
                      </a:r>
                    </a:p>
                  </a:txBody>
                  <a:tcPr anchor="ctr"/>
                </a:tc>
                <a:tc>
                  <a:txBody>
                    <a:bodyPr/>
                    <a:lstStyle/>
                    <a:p>
                      <a:r>
                        <a:rPr lang="en-IN" sz="1000"/>
                        <a:t>679-22-6530</a:t>
                      </a:r>
                    </a:p>
                  </a:txBody>
                  <a:tcPr anchor="ctr"/>
                </a:tc>
                <a:tc>
                  <a:txBody>
                    <a:bodyPr/>
                    <a:lstStyle/>
                    <a:p>
                      <a:r>
                        <a:rPr lang="en-IN" sz="1000"/>
                        <a:t>2019-01-17</a:t>
                      </a:r>
                    </a:p>
                  </a:txBody>
                  <a:tcPr anchor="ctr"/>
                </a:tc>
                <a:tc>
                  <a:txBody>
                    <a:bodyPr/>
                    <a:lstStyle/>
                    <a:p>
                      <a:r>
                        <a:rPr lang="en-IN" sz="1000" dirty="0"/>
                        <a:t>12</a:t>
                      </a:r>
                    </a:p>
                  </a:txBody>
                  <a:tcPr anchor="ctr"/>
                </a:tc>
                <a:extLst>
                  <a:ext uri="{0D108BD9-81ED-4DB2-BD59-A6C34878D82A}">
                    <a16:rowId xmlns:a16="http://schemas.microsoft.com/office/drawing/2014/main" val="2550193162"/>
                  </a:ext>
                </a:extLst>
              </a:tr>
            </a:tbl>
          </a:graphicData>
        </a:graphic>
      </p:graphicFrame>
      <p:sp>
        <p:nvSpPr>
          <p:cNvPr id="10" name="TextBox 9">
            <a:extLst>
              <a:ext uri="{FF2B5EF4-FFF2-40B4-BE49-F238E27FC236}">
                <a16:creationId xmlns:a16="http://schemas.microsoft.com/office/drawing/2014/main" id="{500F3B21-59A4-9F60-48B5-8F827FCE52CB}"/>
              </a:ext>
            </a:extLst>
          </p:cNvPr>
          <p:cNvSpPr txBox="1"/>
          <p:nvPr/>
        </p:nvSpPr>
        <p:spPr>
          <a:xfrm>
            <a:off x="4611328" y="5289755"/>
            <a:ext cx="7395142" cy="1200329"/>
          </a:xfrm>
          <a:prstGeom prst="rect">
            <a:avLst/>
          </a:prstGeom>
          <a:solidFill>
            <a:srgbClr val="FFFF00"/>
          </a:solidFill>
        </p:spPr>
        <p:txBody>
          <a:bodyPr wrap="square" rtlCol="0">
            <a:spAutoFit/>
          </a:bodyPr>
          <a:lstStyle/>
          <a:p>
            <a:r>
              <a:rPr lang="en-IN" dirty="0"/>
              <a:t>Insight – After taking help from ChatGPT, the written query shows that the customer_id is repeating same customer with different customer type which has at least 5000 rows approximately. So it gives the wrong result.</a:t>
            </a:r>
          </a:p>
          <a:p>
            <a:r>
              <a:rPr lang="en-IN" u="sng" dirty="0"/>
              <a:t>Note:- This table is the sample table taking from MySQL.</a:t>
            </a:r>
          </a:p>
        </p:txBody>
      </p:sp>
    </p:spTree>
    <p:extLst>
      <p:ext uri="{BB962C8B-B14F-4D97-AF65-F5344CB8AC3E}">
        <p14:creationId xmlns:p14="http://schemas.microsoft.com/office/powerpoint/2010/main" val="1742002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2063</TotalTime>
  <Words>1868</Words>
  <Application>Microsoft Office PowerPoint</Application>
  <PresentationFormat>Widescreen</PresentationFormat>
  <Paragraphs>442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Comic Sans MS</vt:lpstr>
      <vt:lpstr>Corbel</vt:lpstr>
      <vt:lpstr>Trebuchet MS</vt:lpstr>
      <vt:lpstr>Parallax</vt:lpstr>
      <vt:lpstr>SQL PROJECT</vt:lpstr>
      <vt:lpstr>Identifying the Top Branch by Sales Growth Rate</vt:lpstr>
      <vt:lpstr>Finding the Most Profitable Product Line for Each Brand</vt:lpstr>
      <vt:lpstr>Analysing Customer Segmentation Based on Spending</vt:lpstr>
      <vt:lpstr>Detecting Anomalies in Sales Transactions</vt:lpstr>
      <vt:lpstr>Most Popular Payment Method By City</vt:lpstr>
      <vt:lpstr>Monthly Sales Distribution By Gender</vt:lpstr>
      <vt:lpstr>Best Product Line By Customer Type</vt:lpstr>
      <vt:lpstr>Identifying Repeat Customers</vt:lpstr>
      <vt:lpstr>Finding Top 5 Customers By Sales Volume</vt:lpstr>
      <vt:lpstr>Analysing Sales Trends By Day Of The Week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Koli</dc:creator>
  <cp:lastModifiedBy>Himanshu Koli</cp:lastModifiedBy>
  <cp:revision>1</cp:revision>
  <dcterms:created xsi:type="dcterms:W3CDTF">2025-02-12T06:52:57Z</dcterms:created>
  <dcterms:modified xsi:type="dcterms:W3CDTF">2025-02-13T17:16:34Z</dcterms:modified>
</cp:coreProperties>
</file>