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8"/>
  </p:notesMasterIdLst>
  <p:sldIdLst>
    <p:sldId id="256" r:id="rId2"/>
    <p:sldId id="267" r:id="rId3"/>
    <p:sldId id="258" r:id="rId4"/>
    <p:sldId id="269" r:id="rId5"/>
    <p:sldId id="259" r:id="rId6"/>
    <p:sldId id="260" r:id="rId7"/>
    <p:sldId id="261" r:id="rId8"/>
    <p:sldId id="262" r:id="rId9"/>
    <p:sldId id="263" r:id="rId10"/>
    <p:sldId id="265" r:id="rId11"/>
    <p:sldId id="270" r:id="rId12"/>
    <p:sldId id="275" r:id="rId13"/>
    <p:sldId id="280" r:id="rId14"/>
    <p:sldId id="278" r:id="rId15"/>
    <p:sldId id="281" r:id="rId16"/>
    <p:sldId id="279" r:id="rId17"/>
    <p:sldId id="283" r:id="rId18"/>
    <p:sldId id="284" r:id="rId19"/>
    <p:sldId id="285" r:id="rId20"/>
    <p:sldId id="266" r:id="rId21"/>
    <p:sldId id="271" r:id="rId22"/>
    <p:sldId id="273" r:id="rId23"/>
    <p:sldId id="282" r:id="rId24"/>
    <p:sldId id="272"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E55C5E-5A95-409B-A861-9482A8674543}" type="datetimeFigureOut">
              <a:rPr lang="en-US" smtClean="0"/>
              <a:pPr/>
              <a:t>11/26/2013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0E11D-6EB6-4C62-8CAC-A7EAB598F3D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700E11D-6EB6-4C62-8CAC-A7EAB598F3DC}"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700E11D-6EB6-4C62-8CAC-A7EAB598F3DC}"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16E1A9-BFD5-491F-B394-4D94BD59219D}" type="datetimeFigureOut">
              <a:rPr lang="en-US" smtClean="0"/>
              <a:pPr/>
              <a:t>11/26/2013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57A0B-1B12-482E-A339-5E6DB1071EC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6E1A9-BFD5-491F-B394-4D94BD59219D}" type="datetimeFigureOut">
              <a:rPr lang="en-US" smtClean="0"/>
              <a:pPr/>
              <a:t>11/26/2013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57A0B-1B12-482E-A339-5E6DB1071EC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46"/>
          </a:xfrm>
        </p:spPr>
        <p:txBody>
          <a:bodyPr>
            <a:normAutofit/>
          </a:bodyPr>
          <a:lstStyle/>
          <a:p>
            <a:r>
              <a:rPr lang="en-US" sz="1800" i="1" dirty="0" smtClean="0">
                <a:latin typeface="Times New Roman" pitchFamily="18" charset="0"/>
                <a:cs typeface="Times New Roman" pitchFamily="18" charset="0"/>
              </a:rPr>
              <a:t>A project presentation on</a:t>
            </a:r>
            <a:endParaRPr lang="en-IN" sz="1800" i="1" dirty="0">
              <a:latin typeface="Times New Roman" pitchFamily="18" charset="0"/>
              <a:cs typeface="Times New Roman" pitchFamily="18" charset="0"/>
            </a:endParaRPr>
          </a:p>
        </p:txBody>
      </p:sp>
      <p:sp>
        <p:nvSpPr>
          <p:cNvPr id="6" name="Subtitle 5"/>
          <p:cNvSpPr>
            <a:spLocks noGrp="1"/>
          </p:cNvSpPr>
          <p:nvPr>
            <p:ph type="subTitle" idx="4294967295"/>
          </p:nvPr>
        </p:nvSpPr>
        <p:spPr>
          <a:xfrm>
            <a:off x="357188" y="214313"/>
            <a:ext cx="8786812" cy="6429375"/>
          </a:xfrm>
        </p:spPr>
        <p:txBody>
          <a:bodyPr>
            <a:normAutofit lnSpcReduction="10000"/>
          </a:bodyPr>
          <a:lstStyle/>
          <a:p>
            <a:pPr algn="ctr">
              <a:buNone/>
            </a:pPr>
            <a:endParaRPr lang="en-US" dirty="0"/>
          </a:p>
          <a:p>
            <a:pPr algn="ctr">
              <a:buNone/>
            </a:pPr>
            <a:r>
              <a:rPr lang="en-US"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Implementation  of the AES 128 bit encryption/decryption on FPGA </a:t>
            </a:r>
          </a:p>
          <a:p>
            <a:pPr algn="ctr">
              <a:buNone/>
            </a:pPr>
            <a:r>
              <a:rPr lang="en-US" sz="1800" i="1" dirty="0" smtClean="0">
                <a:latin typeface="Times New Roman" pitchFamily="18" charset="0"/>
                <a:cs typeface="Times New Roman" pitchFamily="18" charset="0"/>
              </a:rPr>
              <a:t>Submitted by:</a:t>
            </a:r>
          </a:p>
          <a:p>
            <a:pPr>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Himanshu Kumar</a:t>
            </a:r>
          </a:p>
          <a:p>
            <a:pPr>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Kritika</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Kirthalya</a:t>
            </a: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Rohit Prakash</a:t>
            </a:r>
          </a:p>
          <a:p>
            <a:pPr algn="ctr">
              <a:buNone/>
            </a:pPr>
            <a:endParaRPr lang="en-US" sz="1800" dirty="0" smtClean="0">
              <a:latin typeface="Times New Roman" pitchFamily="18" charset="0"/>
              <a:cs typeface="Times New Roman" pitchFamily="18" charset="0"/>
            </a:endParaRPr>
          </a:p>
          <a:p>
            <a:pPr algn="ctr">
              <a:buNone/>
            </a:pPr>
            <a:r>
              <a:rPr lang="en-US" sz="1800" i="1" dirty="0" smtClean="0">
                <a:latin typeface="Times New Roman" pitchFamily="18" charset="0"/>
                <a:cs typeface="Times New Roman" pitchFamily="18" charset="0"/>
              </a:rPr>
              <a:t>Under the guidance of</a:t>
            </a:r>
          </a:p>
          <a:p>
            <a:pPr algn="ctr">
              <a:buNone/>
            </a:pPr>
            <a:r>
              <a:rPr lang="en-US" sz="1800" b="1" dirty="0" smtClean="0">
                <a:latin typeface="Times New Roman" pitchFamily="18" charset="0"/>
                <a:cs typeface="Times New Roman" pitchFamily="18" charset="0"/>
              </a:rPr>
              <a:t>Dr. Shweta Tripathi</a:t>
            </a:r>
          </a:p>
          <a:p>
            <a:pPr algn="ctr">
              <a:buNone/>
            </a:pPr>
            <a:r>
              <a:rPr lang="en-US" sz="1800" dirty="0" smtClean="0">
                <a:latin typeface="Times New Roman" pitchFamily="18" charset="0"/>
                <a:cs typeface="Times New Roman" pitchFamily="18" charset="0"/>
              </a:rPr>
              <a:t>Department o f Electronics and Communication  Engineering</a:t>
            </a:r>
          </a:p>
          <a:p>
            <a:pPr algn="ctr">
              <a:buNone/>
            </a:pPr>
            <a:endParaRPr lang="en-US" sz="1800" dirty="0" smtClean="0">
              <a:latin typeface="Times New Roman" pitchFamily="18" charset="0"/>
              <a:cs typeface="Times New Roman" pitchFamily="18" charset="0"/>
            </a:endParaRPr>
          </a:p>
          <a:p>
            <a:pPr algn="ctr">
              <a:buNone/>
            </a:pPr>
            <a:endParaRPr lang="en-US" sz="1800" dirty="0">
              <a:latin typeface="Times New Roman" pitchFamily="18" charset="0"/>
              <a:cs typeface="Times New Roman" pitchFamily="18" charset="0"/>
            </a:endParaRPr>
          </a:p>
          <a:p>
            <a:pPr algn="ctr">
              <a:buNone/>
            </a:pPr>
            <a:endParaRPr lang="en-US" sz="1800" dirty="0" smtClean="0">
              <a:latin typeface="Times New Roman" pitchFamily="18" charset="0"/>
              <a:cs typeface="Times New Roman" pitchFamily="18" charset="0"/>
            </a:endParaRPr>
          </a:p>
          <a:p>
            <a:pPr algn="ctr">
              <a:buNone/>
            </a:pPr>
            <a:endParaRPr lang="en-US" sz="1800" dirty="0">
              <a:latin typeface="Times New Roman" pitchFamily="18" charset="0"/>
              <a:cs typeface="Times New Roman" pitchFamily="18" charset="0"/>
            </a:endParaRPr>
          </a:p>
          <a:p>
            <a:pPr algn="ctr">
              <a:buNone/>
            </a:pPr>
            <a:endParaRPr lang="en-US" sz="1800" dirty="0" smtClean="0">
              <a:latin typeface="Times New Roman" pitchFamily="18" charset="0"/>
              <a:cs typeface="Times New Roman" pitchFamily="18" charset="0"/>
            </a:endParaRPr>
          </a:p>
          <a:p>
            <a:pPr algn="ctr">
              <a:buNone/>
            </a:pPr>
            <a:endParaRPr lang="en-US" sz="1800" dirty="0">
              <a:latin typeface="Times New Roman" pitchFamily="18" charset="0"/>
              <a:cs typeface="Times New Roman" pitchFamily="18" charset="0"/>
            </a:endParaRPr>
          </a:p>
          <a:p>
            <a:pPr algn="ctr">
              <a:buNone/>
            </a:pPr>
            <a:r>
              <a:rPr lang="en-US" sz="1800" b="1" dirty="0" smtClean="0">
                <a:latin typeface="Times New Roman" pitchFamily="18" charset="0"/>
                <a:cs typeface="Times New Roman" pitchFamily="18" charset="0"/>
              </a:rPr>
              <a:t>MOTILAL NEHRU NATIONAL INSTITUTE OF TECHNOLOGY </a:t>
            </a:r>
          </a:p>
          <a:p>
            <a:pPr algn="ctr">
              <a:buNone/>
            </a:pPr>
            <a:r>
              <a:rPr lang="en-US" sz="1800" b="1" dirty="0" smtClean="0">
                <a:latin typeface="Times New Roman" pitchFamily="18" charset="0"/>
                <a:cs typeface="Times New Roman" pitchFamily="18" charset="0"/>
              </a:rPr>
              <a:t>ALLAHABAD-211004</a:t>
            </a:r>
            <a:endParaRPr lang="en-US" sz="1800" b="1" dirty="0">
              <a:latin typeface="Times New Roman" pitchFamily="18" charset="0"/>
              <a:cs typeface="Times New Roman" pitchFamily="18" charset="0"/>
            </a:endParaRPr>
          </a:p>
        </p:txBody>
      </p:sp>
      <p:pic>
        <p:nvPicPr>
          <p:cNvPr id="1026" name="Picture 2" descr="C:\Users\mayank\Desktop\MNNIT-logo.jpg"/>
          <p:cNvPicPr>
            <a:picLocks noChangeAspect="1" noChangeArrowheads="1"/>
          </p:cNvPicPr>
          <p:nvPr/>
        </p:nvPicPr>
        <p:blipFill>
          <a:blip r:embed="rId3"/>
          <a:srcRect/>
          <a:stretch>
            <a:fillRect/>
          </a:stretch>
        </p:blipFill>
        <p:spPr bwMode="auto">
          <a:xfrm>
            <a:off x="3786182" y="4071942"/>
            <a:ext cx="1603375" cy="1809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3"/>
          <a:srcRect/>
          <a:stretch>
            <a:fillRect/>
          </a:stretch>
        </p:blipFill>
        <p:spPr bwMode="auto">
          <a:xfrm>
            <a:off x="1285852" y="2500306"/>
            <a:ext cx="6553200" cy="3857652"/>
          </a:xfrm>
          <a:prstGeom prst="rect">
            <a:avLst/>
          </a:prstGeom>
          <a:noFill/>
          <a:ln w="9525">
            <a:noFill/>
            <a:miter lim="800000"/>
            <a:headEnd/>
            <a:tailEnd/>
          </a:ln>
        </p:spPr>
      </p:pic>
      <p:sp>
        <p:nvSpPr>
          <p:cNvPr id="7" name="Title 6"/>
          <p:cNvSpPr>
            <a:spLocks noGrp="1"/>
          </p:cNvSpPr>
          <p:nvPr>
            <p:ph type="title" idx="4294967295"/>
          </p:nvPr>
        </p:nvSpPr>
        <p:spPr>
          <a:xfrm>
            <a:off x="914400" y="-428652"/>
            <a:ext cx="8229600" cy="2214578"/>
          </a:xfrm>
        </p:spPr>
        <p:txBody>
          <a:bodyPr>
            <a:normAutofit fontScale="90000"/>
          </a:bodyPr>
          <a:lstStyle/>
          <a:p>
            <a:pPr algn="l">
              <a:buFont typeface="Courier New" pitchFamily="49" charset="0"/>
              <a:buChar char="o"/>
            </a:pP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4-AddRound key step</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 this step round key is bitwise </a:t>
            </a:r>
            <a:r>
              <a:rPr lang="en-US" sz="2800" dirty="0" err="1" smtClean="0">
                <a:latin typeface="Times New Roman" pitchFamily="18" charset="0"/>
                <a:cs typeface="Times New Roman" pitchFamily="18" charset="0"/>
              </a:rPr>
              <a:t>XORed</a:t>
            </a:r>
            <a:r>
              <a:rPr lang="en-US" sz="2800" dirty="0" smtClean="0">
                <a:latin typeface="Times New Roman" pitchFamily="18" charset="0"/>
                <a:cs typeface="Times New Roman" pitchFamily="18" charset="0"/>
              </a:rPr>
              <a:t> with the state array</a:t>
            </a:r>
            <a:r>
              <a:rPr lang="en-US" sz="2800" dirty="0" smtClean="0">
                <a:latin typeface="Times New Roman" pitchFamily="18" charset="0"/>
                <a:cs typeface="Times New Roman" pitchFamily="18" charset="0"/>
              </a:rPr>
              <a:t>. This step remain same for encryption as well as decryption</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a:t>
            </a:r>
            <a:r>
              <a:rPr lang="en-US" sz="2800" dirty="0" smtClean="0">
                <a:effectLst/>
                <a:latin typeface="Times New Roman" pitchFamily="18" charset="0"/>
                <a:cs typeface="Times New Roman" pitchFamily="18" charset="0"/>
              </a:rPr>
              <a:t>5-Key expansion step</a:t>
            </a:r>
            <a:endParaRPr lang="en-IN" sz="2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t>For different round different key is used</a:t>
            </a:r>
          </a:p>
          <a:p>
            <a:r>
              <a:rPr lang="en-US" sz="2800" dirty="0" smtClean="0"/>
              <a:t>Key for each round can be generated by the key used in the previous round.</a:t>
            </a:r>
          </a:p>
          <a:p>
            <a:endParaRPr lang="en-US" dirty="0" smtClean="0"/>
          </a:p>
          <a:p>
            <a:endParaRPr lang="en-IN" dirty="0"/>
          </a:p>
        </p:txBody>
      </p:sp>
      <p:pic>
        <p:nvPicPr>
          <p:cNvPr id="4" name="Picture 13"/>
          <p:cNvPicPr>
            <a:picLocks noChangeAspect="1" noChangeArrowheads="1"/>
          </p:cNvPicPr>
          <p:nvPr/>
        </p:nvPicPr>
        <p:blipFill>
          <a:blip r:embed="rId2"/>
          <a:srcRect/>
          <a:stretch>
            <a:fillRect/>
          </a:stretch>
        </p:blipFill>
        <p:spPr bwMode="auto">
          <a:xfrm>
            <a:off x="1071538" y="3000372"/>
            <a:ext cx="6856412" cy="36957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yank\Desktop\cipher.jpg"/>
          <p:cNvPicPr>
            <a:picLocks noChangeAspect="1" noChangeArrowheads="1"/>
          </p:cNvPicPr>
          <p:nvPr/>
        </p:nvPicPr>
        <p:blipFill>
          <a:blip r:embed="rId2"/>
          <a:srcRect/>
          <a:stretch>
            <a:fillRect/>
          </a:stretch>
        </p:blipFill>
        <p:spPr bwMode="auto">
          <a:xfrm>
            <a:off x="1000100" y="571480"/>
            <a:ext cx="7500991" cy="53244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2800" dirty="0" smtClean="0">
                <a:latin typeface="Times New Roman" pitchFamily="18" charset="0"/>
                <a:cs typeface="Times New Roman" pitchFamily="18" charset="0"/>
              </a:rPr>
              <a:t>Routine for Key Expansion</a:t>
            </a:r>
            <a:endParaRPr lang="en-IN" sz="2800" dirty="0">
              <a:latin typeface="Times New Roman" pitchFamily="18" charset="0"/>
              <a:cs typeface="Times New Roman" pitchFamily="18" charset="0"/>
            </a:endParaRPr>
          </a:p>
        </p:txBody>
      </p:sp>
      <p:pic>
        <p:nvPicPr>
          <p:cNvPr id="13" name="Picture 2"/>
          <p:cNvPicPr>
            <a:picLocks noGrp="1" noChangeAspect="1" noChangeArrowheads="1"/>
          </p:cNvPicPr>
          <p:nvPr>
            <p:ph idx="1"/>
          </p:nvPr>
        </p:nvPicPr>
        <p:blipFill>
          <a:blip r:embed="rId2"/>
          <a:stretch>
            <a:fillRect/>
          </a:stretch>
        </p:blipFill>
        <p:spPr bwMode="auto">
          <a:xfrm>
            <a:off x="1714480" y="1785926"/>
            <a:ext cx="5076825" cy="41529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yank\Desktop\inverse cipher.jpg"/>
          <p:cNvPicPr>
            <a:picLocks noChangeAspect="1" noChangeArrowheads="1"/>
          </p:cNvPicPr>
          <p:nvPr/>
        </p:nvPicPr>
        <p:blipFill>
          <a:blip r:embed="rId2"/>
          <a:srcRect/>
          <a:stretch>
            <a:fillRect/>
          </a:stretch>
        </p:blipFill>
        <p:spPr bwMode="auto">
          <a:xfrm>
            <a:off x="928662" y="714356"/>
            <a:ext cx="7000925" cy="53244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latin typeface="Times New Roman" pitchFamily="18" charset="0"/>
                <a:cs typeface="Times New Roman" pitchFamily="18" charset="0"/>
              </a:rPr>
              <a:t>Routine for inverse key expansion</a:t>
            </a:r>
            <a:endParaRPr lang="en-IN" sz="2800" dirty="0">
              <a:latin typeface="Times New Roman" pitchFamily="18" charset="0"/>
              <a:cs typeface="Times New Roman" pitchFamily="18" charset="0"/>
            </a:endParaRPr>
          </a:p>
        </p:txBody>
      </p:sp>
      <p:pic>
        <p:nvPicPr>
          <p:cNvPr id="7" name="Picture 3"/>
          <p:cNvPicPr>
            <a:picLocks noGrp="1" noChangeAspect="1" noChangeArrowheads="1"/>
          </p:cNvPicPr>
          <p:nvPr>
            <p:ph idx="1"/>
          </p:nvPr>
        </p:nvPicPr>
        <p:blipFill>
          <a:blip r:embed="rId2"/>
          <a:stretch>
            <a:fillRect/>
          </a:stretch>
        </p:blipFill>
        <p:spPr bwMode="auto">
          <a:xfrm>
            <a:off x="2252662" y="1924844"/>
            <a:ext cx="4638675" cy="38766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latin typeface="Times New Roman" pitchFamily="18" charset="0"/>
                <a:cs typeface="Times New Roman" pitchFamily="18" charset="0"/>
              </a:rPr>
              <a:t>Schematic Diagram</a:t>
            </a:r>
            <a:endParaRPr lang="en-IN" sz="2800" dirty="0">
              <a:latin typeface="Times New Roman" pitchFamily="18" charset="0"/>
              <a:cs typeface="Times New Roman" pitchFamily="18" charset="0"/>
            </a:endParaRPr>
          </a:p>
        </p:txBody>
      </p:sp>
      <p:pic>
        <p:nvPicPr>
          <p:cNvPr id="7" name="Picture 2"/>
          <p:cNvPicPr>
            <a:picLocks noGrp="1" noChangeAspect="1" noChangeArrowheads="1"/>
          </p:cNvPicPr>
          <p:nvPr>
            <p:ph idx="1"/>
          </p:nvPr>
        </p:nvPicPr>
        <p:blipFill>
          <a:blip r:embed="rId2"/>
          <a:stretch>
            <a:fillRect/>
          </a:stretch>
        </p:blipFill>
        <p:spPr bwMode="auto">
          <a:xfrm>
            <a:off x="1500166" y="1071546"/>
            <a:ext cx="6286544" cy="528641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Ps2 keyboard interfacing </a:t>
            </a:r>
            <a:endParaRPr lang="en-IN" sz="2800" dirty="0">
              <a:latin typeface="Times New Roman" pitchFamily="18" charset="0"/>
              <a:cs typeface="Times New Roman" pitchFamily="18" charset="0"/>
            </a:endParaRPr>
          </a:p>
        </p:txBody>
      </p:sp>
      <p:sp>
        <p:nvSpPr>
          <p:cNvPr id="5" name="Content Placeholder 4"/>
          <p:cNvSpPr>
            <a:spLocks noGrp="1"/>
          </p:cNvSpPr>
          <p:nvPr>
            <p:ph idx="1"/>
          </p:nvPr>
        </p:nvSpPr>
        <p:spPr>
          <a:xfrm>
            <a:off x="428596" y="1142984"/>
            <a:ext cx="8229600" cy="5000660"/>
          </a:xfrm>
        </p:spPr>
        <p:txBody>
          <a:bodyPr>
            <a:normAutofit fontScale="92500" lnSpcReduction="10000"/>
          </a:bodyPr>
          <a:lstStyle/>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When any key is pressed keyboard send ASCII code of that key(make code) ,if key is held down continuously the make code is transmitted continuously and when the key is released it send the break code of that key.</a:t>
            </a:r>
          </a:p>
          <a:p>
            <a:r>
              <a:rPr lang="en-US" sz="2800" dirty="0" smtClean="0">
                <a:latin typeface="Times New Roman" pitchFamily="18" charset="0"/>
                <a:cs typeface="Times New Roman" pitchFamily="18" charset="0"/>
              </a:rPr>
              <a:t> Break code of some </a:t>
            </a:r>
            <a:r>
              <a:rPr lang="en-US" sz="2800" dirty="0" err="1" smtClean="0">
                <a:latin typeface="Times New Roman" pitchFamily="18" charset="0"/>
                <a:cs typeface="Times New Roman" pitchFamily="18" charset="0"/>
              </a:rPr>
              <a:t>comman</a:t>
            </a:r>
            <a:r>
              <a:rPr lang="en-US" sz="2800" dirty="0" smtClean="0">
                <a:latin typeface="Times New Roman" pitchFamily="18" charset="0"/>
                <a:cs typeface="Times New Roman" pitchFamily="18" charset="0"/>
              </a:rPr>
              <a:t> keys is F0 followed by make code of that key.</a:t>
            </a:r>
          </a:p>
          <a:p>
            <a:pPr>
              <a:buNone/>
            </a:pPr>
            <a:endParaRPr lang="en-IN" sz="28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1714480" y="1428736"/>
            <a:ext cx="4905375" cy="228603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Alphanumeric LCD interfacing</a:t>
            </a:r>
            <a:endParaRPr lang="en-IN" sz="2800" dirty="0">
              <a:latin typeface="Times New Roman" pitchFamily="18" charset="0"/>
              <a:cs typeface="Times New Roman" pitchFamily="18" charset="0"/>
            </a:endParaRPr>
          </a:p>
        </p:txBody>
      </p:sp>
      <p:sp>
        <p:nvSpPr>
          <p:cNvPr id="13" name="Content Placeholder 12"/>
          <p:cNvSpPr>
            <a:spLocks noGrp="1"/>
          </p:cNvSpPr>
          <p:nvPr>
            <p:ph idx="1"/>
          </p:nvPr>
        </p:nvSpPr>
        <p:spPr>
          <a:xfrm>
            <a:off x="457200" y="1214422"/>
            <a:ext cx="8229600" cy="5643578"/>
          </a:xfrm>
        </p:spPr>
        <p:txBody>
          <a:bodyPr>
            <a:normAutofit/>
          </a:bodyPr>
          <a:lstStyle/>
          <a:p>
            <a:r>
              <a:rPr lang="en-IN" sz="2800" dirty="0">
                <a:latin typeface="Times New Roman" pitchFamily="18" charset="0"/>
                <a:cs typeface="Times New Roman" pitchFamily="18" charset="0"/>
              </a:rPr>
              <a:t>The board uses a 4-bit data interface to the character </a:t>
            </a:r>
            <a:r>
              <a:rPr lang="en-IN" sz="2800" dirty="0" smtClean="0">
                <a:latin typeface="Times New Roman" pitchFamily="18" charset="0"/>
                <a:cs typeface="Times New Roman" pitchFamily="18" charset="0"/>
              </a:rPr>
              <a:t>LCD.</a:t>
            </a:r>
          </a:p>
          <a:p>
            <a:r>
              <a:rPr lang="en-IN" sz="2800" dirty="0" smtClean="0">
                <a:latin typeface="Times New Roman" pitchFamily="18" charset="0"/>
                <a:cs typeface="Times New Roman" pitchFamily="18" charset="0"/>
              </a:rPr>
              <a:t> following figure  illustrates </a:t>
            </a:r>
            <a:r>
              <a:rPr lang="en-IN" sz="2800" dirty="0">
                <a:latin typeface="Times New Roman" pitchFamily="18" charset="0"/>
                <a:cs typeface="Times New Roman" pitchFamily="18" charset="0"/>
              </a:rPr>
              <a:t>a write operation to the LCD, showing the minimum times </a:t>
            </a:r>
            <a:r>
              <a:rPr lang="en-IN" sz="2800" dirty="0" smtClean="0">
                <a:latin typeface="Times New Roman" pitchFamily="18" charset="0"/>
                <a:cs typeface="Times New Roman" pitchFamily="18" charset="0"/>
              </a:rPr>
              <a:t>allowed for </a:t>
            </a:r>
            <a:r>
              <a:rPr lang="en-IN" sz="2800" dirty="0">
                <a:latin typeface="Times New Roman" pitchFamily="18" charset="0"/>
                <a:cs typeface="Times New Roman" pitchFamily="18" charset="0"/>
              </a:rPr>
              <a:t>setup, hold, and enable pulse length relative to the 50 MHz clock (20 ns </a:t>
            </a:r>
            <a:r>
              <a:rPr lang="en-IN" sz="2800" dirty="0" smtClean="0">
                <a:latin typeface="Times New Roman" pitchFamily="18" charset="0"/>
                <a:cs typeface="Times New Roman" pitchFamily="18" charset="0"/>
              </a:rPr>
              <a:t>period) provided </a:t>
            </a:r>
            <a:r>
              <a:rPr lang="en-IN" sz="2800" dirty="0">
                <a:latin typeface="Times New Roman" pitchFamily="18" charset="0"/>
                <a:cs typeface="Times New Roman" pitchFamily="18" charset="0"/>
              </a:rPr>
              <a:t>on the board</a:t>
            </a:r>
            <a:r>
              <a:rPr lang="en-IN" sz="2800" dirty="0"/>
              <a:t>.</a:t>
            </a:r>
          </a:p>
        </p:txBody>
      </p:sp>
      <p:pic>
        <p:nvPicPr>
          <p:cNvPr id="15" name="Picture 3"/>
          <p:cNvPicPr>
            <a:picLocks noChangeAspect="1" noChangeArrowheads="1"/>
          </p:cNvPicPr>
          <p:nvPr/>
        </p:nvPicPr>
        <p:blipFill>
          <a:blip r:embed="rId2"/>
          <a:srcRect/>
          <a:stretch>
            <a:fillRect/>
          </a:stretch>
        </p:blipFill>
        <p:spPr bwMode="auto">
          <a:xfrm>
            <a:off x="928662" y="4429132"/>
            <a:ext cx="7748590" cy="15049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srcRect/>
          <a:stretch>
            <a:fillRect/>
          </a:stretch>
        </p:blipFill>
        <p:spPr bwMode="auto">
          <a:xfrm>
            <a:off x="2214546" y="1357298"/>
            <a:ext cx="5214974" cy="350046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CONTENTS</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AES encryption algorithm</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Advantages of FPGA </a:t>
            </a:r>
            <a:r>
              <a:rPr lang="en-US" sz="2800" dirty="0" smtClean="0">
                <a:latin typeface="Times New Roman" pitchFamily="18" charset="0"/>
                <a:cs typeface="Times New Roman" pitchFamily="18" charset="0"/>
              </a:rPr>
              <a:t>implementation</a:t>
            </a:r>
          </a:p>
          <a:p>
            <a:r>
              <a:rPr lang="en-US" sz="2800" dirty="0" smtClean="0">
                <a:latin typeface="Times New Roman" pitchFamily="18" charset="0"/>
                <a:cs typeface="Times New Roman" pitchFamily="18" charset="0"/>
              </a:rPr>
              <a:t>Keyboard interfacing</a:t>
            </a:r>
          </a:p>
          <a:p>
            <a:r>
              <a:rPr lang="en-US" sz="2800" dirty="0" smtClean="0">
                <a:latin typeface="Times New Roman" pitchFamily="18" charset="0"/>
                <a:cs typeface="Times New Roman" pitchFamily="18" charset="0"/>
              </a:rPr>
              <a:t>Alphanumeric LCD interfacing</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Results</a:t>
            </a:r>
          </a:p>
          <a:p>
            <a:r>
              <a:rPr lang="en-US" sz="2800" dirty="0" smtClean="0">
                <a:latin typeface="Times New Roman" pitchFamily="18" charset="0"/>
                <a:cs typeface="Times New Roman" pitchFamily="18" charset="0"/>
              </a:rPr>
              <a:t>Tools Used</a:t>
            </a:r>
          </a:p>
          <a:p>
            <a:r>
              <a:rPr lang="en-US" sz="2800" dirty="0" smtClean="0">
                <a:latin typeface="Times New Roman" pitchFamily="18" charset="0"/>
                <a:cs typeface="Times New Roman" pitchFamily="18" charset="0"/>
              </a:rPr>
              <a:t>References</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I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Advantages of using FPGA</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On a Pentium Pro, AES encryption requires 18 clock cycles per byte, equivalent to a throughput of about 11 MB/s for a 200 MHz processor. </a:t>
            </a:r>
          </a:p>
          <a:p>
            <a:r>
              <a:rPr lang="en-IN" sz="2800" dirty="0" smtClean="0">
                <a:latin typeface="Times New Roman" pitchFamily="18" charset="0"/>
                <a:cs typeface="Times New Roman" pitchFamily="18" charset="0"/>
              </a:rPr>
              <a:t>On a 1.7 GHz Pentium M throughput is about 60 MB/s.</a:t>
            </a:r>
          </a:p>
          <a:p>
            <a:r>
              <a:rPr lang="en-IN" sz="2800" dirty="0" smtClean="0">
                <a:latin typeface="Times New Roman" pitchFamily="18" charset="0"/>
                <a:cs typeface="Times New Roman" pitchFamily="18" charset="0"/>
              </a:rPr>
              <a:t>On Intel Core i3/i5/i7 CPUs supporting AES-NI instruction set extensions, throughput can be over 700 MB/s per thread</a:t>
            </a:r>
            <a:r>
              <a:rPr lang="en-US" sz="1600" dirty="0" smtClean="0"/>
              <a:t>                                                                                        </a:t>
            </a:r>
          </a:p>
          <a:p>
            <a:pPr>
              <a:buNone/>
            </a:pPr>
            <a:r>
              <a:rPr lang="en-US" sz="1600" dirty="0" smtClean="0"/>
              <a:t>                                                                                                       </a:t>
            </a:r>
            <a:endParaRPr lang="en-IN"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Continued…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On FPGA throughput can be in the order of Gbps .For 50 Mhz clock with 2 pipelined stages</a:t>
            </a:r>
          </a:p>
          <a:p>
            <a:pPr>
              <a:buNone/>
            </a:pPr>
            <a:r>
              <a:rPr lang="en-US" sz="2800" dirty="0" smtClean="0">
                <a:latin typeface="Times New Roman" pitchFamily="18" charset="0"/>
                <a:cs typeface="Times New Roman" pitchFamily="18" charset="0"/>
              </a:rPr>
              <a:t>   FPGA can give throughput of around </a:t>
            </a:r>
            <a:r>
              <a:rPr lang="en-US" sz="2800" dirty="0" smtClean="0">
                <a:latin typeface="Times New Roman" pitchFamily="18" charset="0"/>
                <a:cs typeface="Times New Roman" pitchFamily="18" charset="0"/>
              </a:rPr>
              <a:t>556</a:t>
            </a:r>
            <a:r>
              <a:rPr lang="en-US" sz="2800" dirty="0" smtClean="0">
                <a:latin typeface="Times New Roman" pitchFamily="18" charset="0"/>
                <a:cs typeface="Times New Roman" pitchFamily="18" charset="0"/>
              </a:rPr>
              <a:t>Mbps</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This high throughput is due to combinational implementation of the various transforms(</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Subbyte, shiftrow, mixcolum) and highly pipelined architecture of cipher/inverse cipher.</a:t>
            </a:r>
          </a:p>
          <a:p>
            <a:r>
              <a:rPr lang="en-US" sz="2800" dirty="0" smtClean="0">
                <a:latin typeface="Times New Roman" pitchFamily="18" charset="0"/>
                <a:cs typeface="Times New Roman" pitchFamily="18" charset="0"/>
              </a:rPr>
              <a:t>Because of combinational implementation various transforms can be done in single clock cycle. </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latin typeface="Times New Roman" pitchFamily="18" charset="0"/>
                <a:cs typeface="Times New Roman" pitchFamily="18" charset="0"/>
              </a:rPr>
              <a:t>Results</a:t>
            </a:r>
            <a:endParaRPr lang="en-IN" sz="4000" dirty="0">
              <a:effectLst/>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a:buNone/>
            </a:pPr>
            <a:r>
              <a:rPr lang="en-US" sz="2800" dirty="0" smtClean="0">
                <a:latin typeface="Times New Roman" pitchFamily="18" charset="0"/>
                <a:cs typeface="Times New Roman" pitchFamily="18" charset="0"/>
              </a:rPr>
              <a:t>                          Waveform for cipher</a:t>
            </a:r>
            <a:endParaRPr lang="en-IN" dirty="0"/>
          </a:p>
        </p:txBody>
      </p:sp>
      <p:pic>
        <p:nvPicPr>
          <p:cNvPr id="8" name="Picture 3" descr="C:\Users\mayank\Desktop\main_aes.JPG"/>
          <p:cNvPicPr>
            <a:picLocks noChangeAspect="1" noChangeArrowheads="1"/>
          </p:cNvPicPr>
          <p:nvPr/>
        </p:nvPicPr>
        <p:blipFill>
          <a:blip r:embed="rId2"/>
          <a:stretch>
            <a:fillRect/>
          </a:stretch>
        </p:blipFill>
        <p:spPr bwMode="auto">
          <a:xfrm>
            <a:off x="357158" y="2357430"/>
            <a:ext cx="8229600" cy="368978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Waveform for inverse cipher</a:t>
            </a:r>
            <a:endParaRPr lang="en-IN" sz="2800" dirty="0">
              <a:latin typeface="Times New Roman" pitchFamily="18" charset="0"/>
              <a:cs typeface="Times New Roman" pitchFamily="18" charset="0"/>
            </a:endParaRPr>
          </a:p>
        </p:txBody>
      </p:sp>
      <p:pic>
        <p:nvPicPr>
          <p:cNvPr id="3074" name="Picture 2" descr="C:\Users\mayank\Desktop\inv_AES.JPG"/>
          <p:cNvPicPr>
            <a:picLocks noGrp="1" noChangeAspect="1" noChangeArrowheads="1"/>
          </p:cNvPicPr>
          <p:nvPr>
            <p:ph idx="1"/>
          </p:nvPr>
        </p:nvPicPr>
        <p:blipFill>
          <a:blip r:embed="rId2"/>
          <a:srcRect/>
          <a:stretch>
            <a:fillRect/>
          </a:stretch>
        </p:blipFill>
        <p:spPr bwMode="auto">
          <a:xfrm>
            <a:off x="500034" y="2285992"/>
            <a:ext cx="8229600" cy="3756959"/>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itchFamily="18" charset="0"/>
                <a:cs typeface="Times New Roman" pitchFamily="18" charset="0"/>
              </a:rPr>
              <a:t>Tools Used</a:t>
            </a: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Xilinx ISE design suit v14.2.</a:t>
            </a:r>
          </a:p>
          <a:p>
            <a:r>
              <a:rPr lang="en-US" sz="2800" dirty="0" smtClean="0">
                <a:latin typeface="Times New Roman" pitchFamily="18" charset="0"/>
                <a:cs typeface="Times New Roman" pitchFamily="18" charset="0"/>
              </a:rPr>
              <a:t>Xilinx </a:t>
            </a:r>
            <a:r>
              <a:rPr lang="en-US" sz="2800" dirty="0" err="1" smtClean="0">
                <a:latin typeface="Times New Roman" pitchFamily="18" charset="0"/>
                <a:cs typeface="Times New Roman" pitchFamily="18" charset="0"/>
              </a:rPr>
              <a:t>planahead</a:t>
            </a:r>
            <a:r>
              <a:rPr lang="en-US" sz="2800" dirty="0" smtClean="0">
                <a:latin typeface="Times New Roman" pitchFamily="18" charset="0"/>
                <a:cs typeface="Times New Roman" pitchFamily="18" charset="0"/>
              </a:rPr>
              <a:t> v14.2.</a:t>
            </a:r>
          </a:p>
          <a:p>
            <a:r>
              <a:rPr lang="en-US" sz="2800" dirty="0" err="1" smtClean="0">
                <a:latin typeface="Times New Roman" pitchFamily="18" charset="0"/>
                <a:cs typeface="Times New Roman" pitchFamily="18" charset="0"/>
              </a:rPr>
              <a:t>Isim</a:t>
            </a:r>
            <a:r>
              <a:rPr lang="en-US" sz="2800" dirty="0" smtClean="0">
                <a:latin typeface="Times New Roman" pitchFamily="18" charset="0"/>
                <a:cs typeface="Times New Roman" pitchFamily="18" charset="0"/>
              </a:rPr>
              <a:t> simulator for simulation.</a:t>
            </a:r>
          </a:p>
          <a:p>
            <a:r>
              <a:rPr lang="en-US" sz="2800" dirty="0" smtClean="0">
                <a:latin typeface="Times New Roman" pitchFamily="18" charset="0"/>
                <a:cs typeface="Times New Roman" pitchFamily="18" charset="0"/>
              </a:rPr>
              <a:t>Spartan 3E FPGA kit.</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References </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   [1]</a:t>
            </a:r>
            <a:r>
              <a:rPr lang="en-IN" sz="2800" dirty="0">
                <a:latin typeface="Times New Roman" pitchFamily="18" charset="0"/>
                <a:cs typeface="Times New Roman" pitchFamily="18" charset="0"/>
              </a:rPr>
              <a:t> National Institute of Standards and </a:t>
            </a:r>
            <a:r>
              <a:rPr lang="en-IN" sz="2800" dirty="0" smtClean="0">
                <a:latin typeface="Times New Roman" pitchFamily="18" charset="0"/>
                <a:cs typeface="Times New Roman" pitchFamily="18" charset="0"/>
              </a:rPr>
              <a:t>Technology, Advanced </a:t>
            </a:r>
            <a:r>
              <a:rPr lang="en-IN" sz="2800" dirty="0" err="1" smtClean="0">
                <a:latin typeface="Times New Roman" pitchFamily="18" charset="0"/>
                <a:cs typeface="Times New Roman" pitchFamily="18" charset="0"/>
              </a:rPr>
              <a:t>Encrytion</a:t>
            </a:r>
            <a:r>
              <a:rPr lang="en-IN" sz="2800" dirty="0" smtClean="0">
                <a:latin typeface="Times New Roman" pitchFamily="18" charset="0"/>
                <a:cs typeface="Times New Roman" pitchFamily="18" charset="0"/>
              </a:rPr>
              <a:t> Standard</a:t>
            </a:r>
            <a:r>
              <a:rPr lang="en-IN" sz="2800" dirty="0">
                <a:latin typeface="Times New Roman" pitchFamily="18" charset="0"/>
                <a:cs typeface="Times New Roman" pitchFamily="18" charset="0"/>
              </a:rPr>
              <a:t>, Federal Information Processing Standards 197, </a:t>
            </a:r>
            <a:r>
              <a:rPr lang="en-IN" sz="2800" dirty="0" smtClean="0">
                <a:latin typeface="Times New Roman" pitchFamily="18" charset="0"/>
                <a:cs typeface="Times New Roman" pitchFamily="18" charset="0"/>
              </a:rPr>
              <a:t>November2001.</a:t>
            </a:r>
          </a:p>
          <a:p>
            <a:pPr>
              <a:buNone/>
            </a:pPr>
            <a:r>
              <a:rPr lang="en-US" sz="2800" dirty="0" smtClean="0">
                <a:latin typeface="Times New Roman" pitchFamily="18" charset="0"/>
                <a:cs typeface="Times New Roman" pitchFamily="18" charset="0"/>
              </a:rPr>
              <a:t>   [2]</a:t>
            </a:r>
            <a:r>
              <a:rPr lang="pt-BR" sz="2800" dirty="0"/>
              <a:t> Nadia Nedjah, Luiza de Macedo Mourelle, Marco Paulo Cardoso, "</a:t>
            </a:r>
            <a:r>
              <a:rPr lang="pt-BR" sz="2800" dirty="0" smtClean="0"/>
              <a:t>A</a:t>
            </a:r>
            <a:r>
              <a:rPr lang="en-IN" sz="2800" dirty="0" smtClean="0"/>
              <a:t>Compact </a:t>
            </a:r>
            <a:r>
              <a:rPr lang="en-IN" sz="2800" dirty="0" err="1"/>
              <a:t>Piplined</a:t>
            </a:r>
            <a:r>
              <a:rPr lang="en-IN" sz="2800" dirty="0"/>
              <a:t> Hardware Implementation of the AES-128 </a:t>
            </a:r>
            <a:r>
              <a:rPr lang="en-IN" sz="2800" dirty="0" smtClean="0"/>
              <a:t>Cipher, </a:t>
            </a:r>
            <a:r>
              <a:rPr lang="en-IN" sz="2800" dirty="0"/>
              <a:t>Third International Conference on Information </a:t>
            </a:r>
            <a:r>
              <a:rPr lang="en-IN" sz="2800" dirty="0" smtClean="0"/>
              <a:t>Technology</a:t>
            </a:r>
            <a:r>
              <a:rPr lang="en-IN" sz="2800" dirty="0"/>
              <a:t>: New Generations (ITNG'06), 2006</a:t>
            </a:r>
            <a:endParaRPr lang="en-IN"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2928934"/>
            <a:ext cx="8229600" cy="1143000"/>
          </a:xfrm>
        </p:spPr>
        <p:txBody>
          <a:bodyPr>
            <a:normAutofit/>
          </a:bodyPr>
          <a:lstStyle/>
          <a:p>
            <a:r>
              <a:rPr lang="en-US" sz="4000" dirty="0" smtClean="0">
                <a:latin typeface="Times New Roman" pitchFamily="18" charset="0"/>
                <a:cs typeface="Times New Roman" pitchFamily="18" charset="0"/>
              </a:rPr>
              <a:t>Thank you</a:t>
            </a:r>
            <a:endParaRPr lang="en-IN" sz="4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Introduction</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t>As the </a:t>
            </a:r>
            <a:r>
              <a:rPr lang="en-US" sz="2800" dirty="0" smtClean="0">
                <a:latin typeface="Times New Roman" pitchFamily="18" charset="0"/>
                <a:cs typeface="Times New Roman" pitchFamily="18" charset="0"/>
              </a:rPr>
              <a:t>world going through the era of information Technology Data security has </a:t>
            </a:r>
            <a:r>
              <a:rPr lang="en-IN" sz="2800" dirty="0" smtClean="0">
                <a:latin typeface="Times New Roman" pitchFamily="18" charset="0"/>
                <a:cs typeface="Times New Roman" pitchFamily="18" charset="0"/>
              </a:rPr>
              <a:t>become a major issue.</a:t>
            </a:r>
          </a:p>
          <a:p>
            <a:r>
              <a:rPr lang="en-US" sz="2800" dirty="0" smtClean="0">
                <a:latin typeface="Times New Roman" pitchFamily="18" charset="0"/>
                <a:cs typeface="Times New Roman" pitchFamily="18" charset="0"/>
              </a:rPr>
              <a:t>To protect the data from hackers some crypto graphical algorithms  are required.</a:t>
            </a:r>
          </a:p>
          <a:p>
            <a:r>
              <a:rPr lang="en-US" sz="2800" dirty="0" smtClean="0">
                <a:latin typeface="Times New Roman" pitchFamily="18" charset="0"/>
                <a:cs typeface="Times New Roman" pitchFamily="18" charset="0"/>
              </a:rPr>
              <a:t>AES stand for Advance Encryption Standard.</a:t>
            </a:r>
          </a:p>
          <a:p>
            <a:r>
              <a:rPr lang="en-US" sz="2800" dirty="0" err="1" smtClean="0">
                <a:latin typeface="Times New Roman" pitchFamily="18" charset="0"/>
                <a:cs typeface="Times New Roman" pitchFamily="18" charset="0"/>
              </a:rPr>
              <a:t>Rijndael</a:t>
            </a:r>
            <a:r>
              <a:rPr lang="en-US" sz="2800" dirty="0" smtClean="0">
                <a:latin typeface="Times New Roman" pitchFamily="18" charset="0"/>
                <a:cs typeface="Times New Roman" pitchFamily="18" charset="0"/>
              </a:rPr>
              <a:t> is the selected (NIST competition) algorithm for AES (advanced encryption standard).</a:t>
            </a:r>
          </a:p>
          <a:p>
            <a:r>
              <a:rPr lang="en-US" sz="2800" dirty="0" smtClean="0">
                <a:latin typeface="Times New Roman" pitchFamily="18" charset="0"/>
                <a:cs typeface="Times New Roman" pitchFamily="18" charset="0"/>
              </a:rPr>
              <a:t>Now standardized as FIPS-197</a:t>
            </a:r>
          </a:p>
          <a:p>
            <a:endParaRPr lang="en-US"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dirty="0" smtClean="0">
                <a:latin typeface="Times New Roman" pitchFamily="18" charset="0"/>
                <a:cs typeface="Times New Roman" pitchFamily="18" charset="0"/>
              </a:rPr>
              <a:t>Continued…..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3000" dirty="0" smtClean="0">
                <a:latin typeface="Times New Roman" pitchFamily="18" charset="0"/>
                <a:cs typeface="Times New Roman" pitchFamily="18" charset="0"/>
              </a:rPr>
              <a:t>It is a block cipher algorithm, operating on blocks of data.</a:t>
            </a:r>
          </a:p>
          <a:p>
            <a:r>
              <a:rPr lang="en-US" sz="3000" dirty="0" smtClean="0">
                <a:latin typeface="Times New Roman" pitchFamily="18" charset="0"/>
                <a:cs typeface="Times New Roman" pitchFamily="18" charset="0"/>
              </a:rPr>
              <a:t>It needs a secret key, which is another block of data. </a:t>
            </a:r>
          </a:p>
          <a:p>
            <a:endParaRPr lang="en-US" sz="3000" dirty="0" smtClean="0"/>
          </a:p>
          <a:p>
            <a:r>
              <a:rPr lang="en-US" sz="3000" dirty="0" smtClean="0"/>
              <a:t>Encryption is the process of converting data(plain text) into unintelligible form (cipher text) and vice-versa Decryption.</a:t>
            </a:r>
          </a:p>
          <a:p>
            <a:r>
              <a:rPr lang="en-US" sz="3000" dirty="0" smtClean="0">
                <a:latin typeface="Times New Roman" pitchFamily="18" charset="0"/>
                <a:cs typeface="Times New Roman" pitchFamily="18" charset="0"/>
              </a:rPr>
              <a:t>AES Performs encryption and the inverse operation, decryption (using the same secret key) so it is called symmetrical algorithm.</a:t>
            </a:r>
          </a:p>
          <a:p>
            <a:endParaRPr lang="en-US" dirty="0" smtClean="0">
              <a:latin typeface="Times New Roman" pitchFamily="18" charset="0"/>
              <a:cs typeface="Times New Roman" pitchFamily="18" charset="0"/>
            </a:endParaRP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  Continued…..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90000"/>
              </a:lnSpc>
            </a:pPr>
            <a:r>
              <a:rPr lang="en-US" sz="2800" dirty="0" smtClean="0">
                <a:latin typeface="Times New Roman" pitchFamily="18" charset="0"/>
                <a:cs typeface="Times New Roman" pitchFamily="18" charset="0"/>
              </a:rPr>
              <a:t>It reads an entire block of data, processes it in rounds and then outputs the encrypted (or decrypted) data.</a:t>
            </a:r>
          </a:p>
          <a:p>
            <a:pPr>
              <a:lnSpc>
                <a:spcPct val="90000"/>
              </a:lnSpc>
            </a:pPr>
            <a:r>
              <a:rPr lang="en-US" sz="2800" dirty="0" smtClean="0">
                <a:latin typeface="Times New Roman" pitchFamily="18" charset="0"/>
                <a:cs typeface="Times New Roman" pitchFamily="18" charset="0"/>
              </a:rPr>
              <a:t>Each round is a sequence of four inner transformations.</a:t>
            </a:r>
          </a:p>
          <a:p>
            <a:pPr>
              <a:lnSpc>
                <a:spcPct val="90000"/>
              </a:lnSpc>
            </a:pPr>
            <a:r>
              <a:rPr lang="en-US" sz="2800" dirty="0" smtClean="0">
                <a:latin typeface="Times New Roman" pitchFamily="18" charset="0"/>
                <a:cs typeface="Times New Roman" pitchFamily="18" charset="0"/>
              </a:rPr>
              <a:t>The AES standard specifies 128-bit data blocks and 128-bit, 192-bit or 256-bit secret keys</a:t>
            </a:r>
            <a:r>
              <a:rPr lang="en-US" sz="2800" dirty="0" smtClean="0">
                <a:cs typeface="Times New Roman" pitchFamily="18" charset="0"/>
              </a:rPr>
              <a:t>.</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defRPr/>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AES  </a:t>
            </a:r>
            <a:r>
              <a:rPr lang="en-US" sz="2800" dirty="0" smtClean="0">
                <a:latin typeface="Times New Roman" pitchFamily="18" charset="0"/>
                <a:cs typeface="Times New Roman" pitchFamily="18" charset="0"/>
              </a:rPr>
              <a:t>Encryption Algorithm</a:t>
            </a:r>
            <a:endParaRPr lang="en-US" sz="2800" dirty="0" smtClean="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endParaRPr lang="en-IN" dirty="0"/>
          </a:p>
        </p:txBody>
      </p:sp>
      <p:sp>
        <p:nvSpPr>
          <p:cNvPr id="47" name="Rectangle 2"/>
          <p:cNvSpPr txBox="1">
            <a:spLocks noChangeArrowheads="1"/>
          </p:cNvSpPr>
          <p:nvPr/>
        </p:nvSpPr>
        <p:spPr>
          <a:xfrm>
            <a:off x="457200" y="274638"/>
            <a:ext cx="82296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2"/>
                </a:solidFill>
                <a:effectLst/>
                <a:uLnTx/>
                <a:uFillTx/>
                <a:latin typeface="+mj-lt"/>
                <a:ea typeface="+mj-ea"/>
                <a:cs typeface="+mj-cs"/>
              </a:rPr>
              <a:t>	</a:t>
            </a:r>
          </a:p>
        </p:txBody>
      </p:sp>
      <p:sp>
        <p:nvSpPr>
          <p:cNvPr id="48" name="Rectangle 3"/>
          <p:cNvSpPr>
            <a:spLocks noChangeArrowheads="1"/>
          </p:cNvSpPr>
          <p:nvPr/>
        </p:nvSpPr>
        <p:spPr bwMode="auto">
          <a:xfrm>
            <a:off x="6096000" y="3048000"/>
            <a:ext cx="2514600" cy="2438400"/>
          </a:xfrm>
          <a:prstGeom prst="rect">
            <a:avLst/>
          </a:prstGeom>
          <a:solidFill>
            <a:srgbClr val="3366CC"/>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cs typeface="+mn-cs"/>
            </a:endParaRPr>
          </a:p>
        </p:txBody>
      </p:sp>
      <p:sp>
        <p:nvSpPr>
          <p:cNvPr id="49" name="Text Box 4"/>
          <p:cNvSpPr txBox="1">
            <a:spLocks noChangeArrowheads="1"/>
          </p:cNvSpPr>
          <p:nvPr/>
        </p:nvSpPr>
        <p:spPr bwMode="auto">
          <a:xfrm>
            <a:off x="1524000" y="2913063"/>
            <a:ext cx="1295400" cy="30321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a:effectLst>
                  <a:outerShdw blurRad="38100" dist="38100" dir="2700000" algn="tl">
                    <a:srgbClr val="FFFFFF"/>
                  </a:outerShdw>
                </a:effectLst>
                <a:cs typeface="+mn-cs"/>
              </a:rPr>
              <a:t>ROUND 0</a:t>
            </a:r>
            <a:endParaRPr lang="en-GB" sz="1200" b="1">
              <a:effectLst>
                <a:outerShdw blurRad="38100" dist="38100" dir="2700000" algn="tl">
                  <a:srgbClr val="FFFFFF"/>
                </a:outerShdw>
              </a:effectLst>
              <a:cs typeface="+mn-cs"/>
            </a:endParaRPr>
          </a:p>
        </p:txBody>
      </p:sp>
      <p:sp>
        <p:nvSpPr>
          <p:cNvPr id="50" name="Line 5"/>
          <p:cNvSpPr>
            <a:spLocks noChangeShapeType="1"/>
          </p:cNvSpPr>
          <p:nvPr/>
        </p:nvSpPr>
        <p:spPr bwMode="auto">
          <a:xfrm>
            <a:off x="2133600" y="2455863"/>
            <a:ext cx="0" cy="457200"/>
          </a:xfrm>
          <a:prstGeom prst="line">
            <a:avLst/>
          </a:prstGeom>
          <a:noFill/>
          <a:ln w="12700">
            <a:solidFill>
              <a:schemeClr val="tx1"/>
            </a:solidFill>
            <a:round/>
            <a:headEnd/>
            <a:tailEnd type="triangle" w="med" len="med"/>
          </a:ln>
        </p:spPr>
        <p:txBody>
          <a:bodyPr/>
          <a:lstStyle/>
          <a:p>
            <a:endParaRPr lang="en-IN"/>
          </a:p>
        </p:txBody>
      </p:sp>
      <p:sp>
        <p:nvSpPr>
          <p:cNvPr id="51" name="Line 6"/>
          <p:cNvSpPr>
            <a:spLocks noChangeShapeType="1"/>
          </p:cNvSpPr>
          <p:nvPr/>
        </p:nvSpPr>
        <p:spPr bwMode="auto">
          <a:xfrm>
            <a:off x="2133600" y="3217863"/>
            <a:ext cx="0" cy="304800"/>
          </a:xfrm>
          <a:prstGeom prst="line">
            <a:avLst/>
          </a:prstGeom>
          <a:noFill/>
          <a:ln w="12700">
            <a:solidFill>
              <a:schemeClr val="tx1"/>
            </a:solidFill>
            <a:round/>
            <a:headEnd/>
            <a:tailEnd type="triangle" w="med" len="med"/>
          </a:ln>
        </p:spPr>
        <p:txBody>
          <a:bodyPr/>
          <a:lstStyle/>
          <a:p>
            <a:endParaRPr lang="en-IN"/>
          </a:p>
        </p:txBody>
      </p:sp>
      <p:sp>
        <p:nvSpPr>
          <p:cNvPr id="52" name="Text Box 7"/>
          <p:cNvSpPr txBox="1">
            <a:spLocks noChangeArrowheads="1"/>
          </p:cNvSpPr>
          <p:nvPr/>
        </p:nvSpPr>
        <p:spPr bwMode="auto">
          <a:xfrm>
            <a:off x="1524000" y="3522663"/>
            <a:ext cx="1295400" cy="30321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a:effectLst>
                  <a:outerShdw blurRad="38100" dist="38100" dir="2700000" algn="tl">
                    <a:srgbClr val="FFFFFF"/>
                  </a:outerShdw>
                </a:effectLst>
                <a:cs typeface="+mn-cs"/>
              </a:rPr>
              <a:t>ROUND 1</a:t>
            </a:r>
            <a:endParaRPr lang="en-GB" sz="1200" b="1">
              <a:effectLst>
                <a:outerShdw blurRad="38100" dist="38100" dir="2700000" algn="tl">
                  <a:srgbClr val="FFFFFF"/>
                </a:outerShdw>
              </a:effectLst>
              <a:cs typeface="+mn-cs"/>
            </a:endParaRPr>
          </a:p>
        </p:txBody>
      </p:sp>
      <p:sp>
        <p:nvSpPr>
          <p:cNvPr id="53" name="Text Box 8"/>
          <p:cNvSpPr txBox="1">
            <a:spLocks noChangeArrowheads="1"/>
          </p:cNvSpPr>
          <p:nvPr/>
        </p:nvSpPr>
        <p:spPr bwMode="auto">
          <a:xfrm>
            <a:off x="1524000" y="5351463"/>
            <a:ext cx="1295400" cy="30321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a:effectLst>
                  <a:outerShdw blurRad="38100" dist="38100" dir="2700000" algn="tl">
                    <a:srgbClr val="FFFFFF"/>
                  </a:outerShdw>
                </a:effectLst>
                <a:cs typeface="+mn-cs"/>
              </a:rPr>
              <a:t>ROUND 10</a:t>
            </a:r>
            <a:endParaRPr lang="en-GB" sz="1200" b="1">
              <a:effectLst>
                <a:outerShdw blurRad="38100" dist="38100" dir="2700000" algn="tl">
                  <a:srgbClr val="FFFFFF"/>
                </a:outerShdw>
              </a:effectLst>
              <a:cs typeface="+mn-cs"/>
            </a:endParaRPr>
          </a:p>
        </p:txBody>
      </p:sp>
      <p:sp>
        <p:nvSpPr>
          <p:cNvPr id="54" name="Text Box 9"/>
          <p:cNvSpPr txBox="1">
            <a:spLocks noChangeArrowheads="1"/>
          </p:cNvSpPr>
          <p:nvPr/>
        </p:nvSpPr>
        <p:spPr bwMode="auto">
          <a:xfrm>
            <a:off x="1524000" y="4741863"/>
            <a:ext cx="1295400" cy="30321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a:effectLst>
                  <a:outerShdw blurRad="38100" dist="38100" dir="2700000" algn="tl">
                    <a:srgbClr val="FFFFFF"/>
                  </a:outerShdw>
                </a:effectLst>
                <a:cs typeface="+mn-cs"/>
              </a:rPr>
              <a:t>ROUND 9</a:t>
            </a:r>
            <a:endParaRPr lang="en-GB" sz="1200" b="1">
              <a:effectLst>
                <a:outerShdw blurRad="38100" dist="38100" dir="2700000" algn="tl">
                  <a:srgbClr val="FFFFFF"/>
                </a:outerShdw>
              </a:effectLst>
              <a:cs typeface="+mn-cs"/>
            </a:endParaRPr>
          </a:p>
        </p:txBody>
      </p:sp>
      <p:sp>
        <p:nvSpPr>
          <p:cNvPr id="55" name="Line 10"/>
          <p:cNvSpPr>
            <a:spLocks noChangeShapeType="1"/>
          </p:cNvSpPr>
          <p:nvPr/>
        </p:nvSpPr>
        <p:spPr bwMode="auto">
          <a:xfrm>
            <a:off x="2133600" y="3827463"/>
            <a:ext cx="0" cy="228600"/>
          </a:xfrm>
          <a:prstGeom prst="line">
            <a:avLst/>
          </a:prstGeom>
          <a:noFill/>
          <a:ln w="12700">
            <a:solidFill>
              <a:schemeClr val="tx1"/>
            </a:solidFill>
            <a:round/>
            <a:headEnd/>
            <a:tailEnd type="triangle" w="med" len="med"/>
          </a:ln>
        </p:spPr>
        <p:txBody>
          <a:bodyPr/>
          <a:lstStyle/>
          <a:p>
            <a:endParaRPr lang="en-IN"/>
          </a:p>
        </p:txBody>
      </p:sp>
      <p:sp>
        <p:nvSpPr>
          <p:cNvPr id="56" name="Line 11"/>
          <p:cNvSpPr>
            <a:spLocks noChangeShapeType="1"/>
          </p:cNvSpPr>
          <p:nvPr/>
        </p:nvSpPr>
        <p:spPr bwMode="auto">
          <a:xfrm>
            <a:off x="2133600" y="4513263"/>
            <a:ext cx="0" cy="228600"/>
          </a:xfrm>
          <a:prstGeom prst="line">
            <a:avLst/>
          </a:prstGeom>
          <a:noFill/>
          <a:ln w="12700">
            <a:solidFill>
              <a:schemeClr val="tx1"/>
            </a:solidFill>
            <a:round/>
            <a:headEnd/>
            <a:tailEnd type="triangle" w="med" len="med"/>
          </a:ln>
        </p:spPr>
        <p:txBody>
          <a:bodyPr/>
          <a:lstStyle/>
          <a:p>
            <a:endParaRPr lang="en-IN"/>
          </a:p>
        </p:txBody>
      </p:sp>
      <p:sp>
        <p:nvSpPr>
          <p:cNvPr id="57" name="Line 12"/>
          <p:cNvSpPr>
            <a:spLocks noChangeShapeType="1"/>
          </p:cNvSpPr>
          <p:nvPr/>
        </p:nvSpPr>
        <p:spPr bwMode="auto">
          <a:xfrm>
            <a:off x="2133600" y="5046663"/>
            <a:ext cx="0" cy="304800"/>
          </a:xfrm>
          <a:prstGeom prst="line">
            <a:avLst/>
          </a:prstGeom>
          <a:noFill/>
          <a:ln w="12700">
            <a:solidFill>
              <a:schemeClr val="tx1"/>
            </a:solidFill>
            <a:round/>
            <a:headEnd/>
            <a:tailEnd type="triangle" w="med" len="med"/>
          </a:ln>
        </p:spPr>
        <p:txBody>
          <a:bodyPr/>
          <a:lstStyle/>
          <a:p>
            <a:endParaRPr lang="en-IN"/>
          </a:p>
        </p:txBody>
      </p:sp>
      <p:sp>
        <p:nvSpPr>
          <p:cNvPr id="58" name="Text Box 13"/>
          <p:cNvSpPr txBox="1">
            <a:spLocks noChangeArrowheads="1"/>
          </p:cNvSpPr>
          <p:nvPr/>
        </p:nvSpPr>
        <p:spPr bwMode="auto">
          <a:xfrm>
            <a:off x="3733800" y="4114800"/>
            <a:ext cx="1676400" cy="303213"/>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dirty="0">
                <a:effectLst>
                  <a:outerShdw blurRad="38100" dist="38100" dir="2700000" algn="tl">
                    <a:srgbClr val="FFFFFF"/>
                  </a:outerShdw>
                </a:effectLst>
                <a:cs typeface="+mn-cs"/>
              </a:rPr>
              <a:t>KEY SCHEDULE</a:t>
            </a:r>
            <a:endParaRPr lang="en-GB" sz="1200" b="1" dirty="0">
              <a:effectLst>
                <a:outerShdw blurRad="38100" dist="38100" dir="2700000" algn="tl">
                  <a:srgbClr val="FFFFFF"/>
                </a:outerShdw>
              </a:effectLst>
              <a:cs typeface="+mn-cs"/>
            </a:endParaRPr>
          </a:p>
        </p:txBody>
      </p:sp>
      <p:sp>
        <p:nvSpPr>
          <p:cNvPr id="59" name="Line 14"/>
          <p:cNvSpPr>
            <a:spLocks noChangeShapeType="1"/>
          </p:cNvSpPr>
          <p:nvPr/>
        </p:nvSpPr>
        <p:spPr bwMode="auto">
          <a:xfrm flipV="1">
            <a:off x="4343400" y="3065463"/>
            <a:ext cx="0" cy="1066800"/>
          </a:xfrm>
          <a:prstGeom prst="line">
            <a:avLst/>
          </a:prstGeom>
          <a:noFill/>
          <a:ln w="12700">
            <a:solidFill>
              <a:schemeClr val="tx1"/>
            </a:solidFill>
            <a:round/>
            <a:headEnd/>
            <a:tailEnd/>
          </a:ln>
        </p:spPr>
        <p:txBody>
          <a:bodyPr/>
          <a:lstStyle/>
          <a:p>
            <a:endParaRPr lang="en-IN"/>
          </a:p>
        </p:txBody>
      </p:sp>
      <p:sp>
        <p:nvSpPr>
          <p:cNvPr id="60" name="Line 15"/>
          <p:cNvSpPr>
            <a:spLocks noChangeShapeType="1"/>
          </p:cNvSpPr>
          <p:nvPr/>
        </p:nvSpPr>
        <p:spPr bwMode="auto">
          <a:xfrm flipH="1">
            <a:off x="2819400" y="3065463"/>
            <a:ext cx="1524000" cy="0"/>
          </a:xfrm>
          <a:prstGeom prst="line">
            <a:avLst/>
          </a:prstGeom>
          <a:noFill/>
          <a:ln w="12700">
            <a:solidFill>
              <a:schemeClr val="tx1"/>
            </a:solidFill>
            <a:round/>
            <a:headEnd/>
            <a:tailEnd type="triangle" w="med" len="med"/>
          </a:ln>
        </p:spPr>
        <p:txBody>
          <a:bodyPr/>
          <a:lstStyle/>
          <a:p>
            <a:endParaRPr lang="en-IN"/>
          </a:p>
        </p:txBody>
      </p:sp>
      <p:sp>
        <p:nvSpPr>
          <p:cNvPr id="61" name="Line 16"/>
          <p:cNvSpPr>
            <a:spLocks noChangeShapeType="1"/>
          </p:cNvSpPr>
          <p:nvPr/>
        </p:nvSpPr>
        <p:spPr bwMode="auto">
          <a:xfrm flipH="1">
            <a:off x="2819400" y="3675063"/>
            <a:ext cx="1524000" cy="0"/>
          </a:xfrm>
          <a:prstGeom prst="line">
            <a:avLst/>
          </a:prstGeom>
          <a:noFill/>
          <a:ln w="12700">
            <a:solidFill>
              <a:schemeClr val="tx1"/>
            </a:solidFill>
            <a:round/>
            <a:headEnd/>
            <a:tailEnd type="triangle" w="med" len="med"/>
          </a:ln>
        </p:spPr>
        <p:txBody>
          <a:bodyPr/>
          <a:lstStyle/>
          <a:p>
            <a:endParaRPr lang="en-IN"/>
          </a:p>
        </p:txBody>
      </p:sp>
      <p:sp>
        <p:nvSpPr>
          <p:cNvPr id="62" name="Line 17"/>
          <p:cNvSpPr>
            <a:spLocks noChangeShapeType="1"/>
          </p:cNvSpPr>
          <p:nvPr/>
        </p:nvSpPr>
        <p:spPr bwMode="auto">
          <a:xfrm>
            <a:off x="4343400" y="4437063"/>
            <a:ext cx="0" cy="1066800"/>
          </a:xfrm>
          <a:prstGeom prst="line">
            <a:avLst/>
          </a:prstGeom>
          <a:noFill/>
          <a:ln w="12700">
            <a:solidFill>
              <a:schemeClr val="tx1"/>
            </a:solidFill>
            <a:round/>
            <a:headEnd/>
            <a:tailEnd/>
          </a:ln>
        </p:spPr>
        <p:txBody>
          <a:bodyPr/>
          <a:lstStyle/>
          <a:p>
            <a:endParaRPr lang="en-IN"/>
          </a:p>
        </p:txBody>
      </p:sp>
      <p:sp>
        <p:nvSpPr>
          <p:cNvPr id="63" name="Line 18"/>
          <p:cNvSpPr>
            <a:spLocks noChangeShapeType="1"/>
          </p:cNvSpPr>
          <p:nvPr/>
        </p:nvSpPr>
        <p:spPr bwMode="auto">
          <a:xfrm flipH="1">
            <a:off x="2819400" y="5503863"/>
            <a:ext cx="1524000" cy="0"/>
          </a:xfrm>
          <a:prstGeom prst="line">
            <a:avLst/>
          </a:prstGeom>
          <a:noFill/>
          <a:ln w="12700">
            <a:solidFill>
              <a:schemeClr val="tx1"/>
            </a:solidFill>
            <a:round/>
            <a:headEnd/>
            <a:tailEnd type="triangle" w="med" len="med"/>
          </a:ln>
        </p:spPr>
        <p:txBody>
          <a:bodyPr/>
          <a:lstStyle/>
          <a:p>
            <a:endParaRPr lang="en-IN"/>
          </a:p>
        </p:txBody>
      </p:sp>
      <p:sp>
        <p:nvSpPr>
          <p:cNvPr id="64" name="Line 19"/>
          <p:cNvSpPr>
            <a:spLocks noChangeShapeType="1"/>
          </p:cNvSpPr>
          <p:nvPr/>
        </p:nvSpPr>
        <p:spPr bwMode="auto">
          <a:xfrm flipH="1">
            <a:off x="2819400" y="4894263"/>
            <a:ext cx="1524000" cy="0"/>
          </a:xfrm>
          <a:prstGeom prst="line">
            <a:avLst/>
          </a:prstGeom>
          <a:noFill/>
          <a:ln w="12700">
            <a:solidFill>
              <a:schemeClr val="tx1"/>
            </a:solidFill>
            <a:round/>
            <a:headEnd/>
            <a:tailEnd type="triangle" w="med" len="med"/>
          </a:ln>
        </p:spPr>
        <p:txBody>
          <a:bodyPr/>
          <a:lstStyle/>
          <a:p>
            <a:endParaRPr lang="en-IN"/>
          </a:p>
        </p:txBody>
      </p:sp>
      <p:sp>
        <p:nvSpPr>
          <p:cNvPr id="65" name="Text Box 20"/>
          <p:cNvSpPr txBox="1">
            <a:spLocks noChangeArrowheads="1"/>
          </p:cNvSpPr>
          <p:nvPr/>
        </p:nvSpPr>
        <p:spPr bwMode="auto">
          <a:xfrm>
            <a:off x="2819400" y="2836863"/>
            <a:ext cx="1447800" cy="244475"/>
          </a:xfrm>
          <a:prstGeom prst="rect">
            <a:avLst/>
          </a:prstGeom>
          <a:noFill/>
          <a:ln w="9525">
            <a:noFill/>
            <a:miter lim="800000"/>
            <a:headEnd/>
            <a:tailEnd/>
          </a:ln>
        </p:spPr>
        <p:txBody>
          <a:bodyPr>
            <a:spAutoFit/>
          </a:bodyPr>
          <a:lstStyle/>
          <a:p>
            <a:pPr algn="ctr" eaLnBrk="0" hangingPunct="0">
              <a:spcBef>
                <a:spcPct val="50000"/>
              </a:spcBef>
            </a:pPr>
            <a:r>
              <a:rPr lang="en-US" sz="1000" dirty="0"/>
              <a:t>ROUND KEY 0</a:t>
            </a:r>
            <a:endParaRPr lang="en-GB" sz="1000" dirty="0"/>
          </a:p>
        </p:txBody>
      </p:sp>
      <p:sp>
        <p:nvSpPr>
          <p:cNvPr id="66" name="Text Box 21"/>
          <p:cNvSpPr txBox="1">
            <a:spLocks noChangeArrowheads="1"/>
          </p:cNvSpPr>
          <p:nvPr/>
        </p:nvSpPr>
        <p:spPr bwMode="auto">
          <a:xfrm>
            <a:off x="2819400" y="3446463"/>
            <a:ext cx="1447800" cy="244475"/>
          </a:xfrm>
          <a:prstGeom prst="rect">
            <a:avLst/>
          </a:prstGeom>
          <a:noFill/>
          <a:ln w="9525">
            <a:noFill/>
            <a:miter lim="800000"/>
            <a:headEnd/>
            <a:tailEnd/>
          </a:ln>
        </p:spPr>
        <p:txBody>
          <a:bodyPr>
            <a:spAutoFit/>
          </a:bodyPr>
          <a:lstStyle/>
          <a:p>
            <a:pPr algn="ctr" eaLnBrk="0" hangingPunct="0">
              <a:spcBef>
                <a:spcPct val="50000"/>
              </a:spcBef>
            </a:pPr>
            <a:r>
              <a:rPr lang="en-US" sz="1000"/>
              <a:t>ROUND KEY 1</a:t>
            </a:r>
            <a:endParaRPr lang="en-GB" sz="1000"/>
          </a:p>
        </p:txBody>
      </p:sp>
      <p:sp>
        <p:nvSpPr>
          <p:cNvPr id="67" name="Text Box 22"/>
          <p:cNvSpPr txBox="1">
            <a:spLocks noChangeArrowheads="1"/>
          </p:cNvSpPr>
          <p:nvPr/>
        </p:nvSpPr>
        <p:spPr bwMode="auto">
          <a:xfrm>
            <a:off x="2819400" y="5257800"/>
            <a:ext cx="1447800" cy="244475"/>
          </a:xfrm>
          <a:prstGeom prst="rect">
            <a:avLst/>
          </a:prstGeom>
          <a:noFill/>
          <a:ln w="9525">
            <a:noFill/>
            <a:miter lim="800000"/>
            <a:headEnd/>
            <a:tailEnd/>
          </a:ln>
        </p:spPr>
        <p:txBody>
          <a:bodyPr>
            <a:spAutoFit/>
          </a:bodyPr>
          <a:lstStyle/>
          <a:p>
            <a:pPr algn="ctr" eaLnBrk="0" hangingPunct="0">
              <a:spcBef>
                <a:spcPct val="50000"/>
              </a:spcBef>
            </a:pPr>
            <a:r>
              <a:rPr lang="en-US" sz="1000"/>
              <a:t>ROUND KEY 10</a:t>
            </a:r>
            <a:endParaRPr lang="en-GB" sz="1000"/>
          </a:p>
        </p:txBody>
      </p:sp>
      <p:sp>
        <p:nvSpPr>
          <p:cNvPr id="68" name="Line 23"/>
          <p:cNvSpPr>
            <a:spLocks noChangeShapeType="1"/>
          </p:cNvSpPr>
          <p:nvPr/>
        </p:nvSpPr>
        <p:spPr bwMode="auto">
          <a:xfrm>
            <a:off x="2133600" y="5656263"/>
            <a:ext cx="0" cy="304800"/>
          </a:xfrm>
          <a:prstGeom prst="line">
            <a:avLst/>
          </a:prstGeom>
          <a:noFill/>
          <a:ln w="12700">
            <a:solidFill>
              <a:schemeClr val="tx1"/>
            </a:solidFill>
            <a:round/>
            <a:headEnd/>
            <a:tailEnd type="triangle" w="med" len="med"/>
          </a:ln>
        </p:spPr>
        <p:txBody>
          <a:bodyPr/>
          <a:lstStyle/>
          <a:p>
            <a:endParaRPr lang="en-IN"/>
          </a:p>
        </p:txBody>
      </p:sp>
      <p:sp>
        <p:nvSpPr>
          <p:cNvPr id="69" name="Line 24"/>
          <p:cNvSpPr>
            <a:spLocks noChangeShapeType="1"/>
          </p:cNvSpPr>
          <p:nvPr/>
        </p:nvSpPr>
        <p:spPr bwMode="auto">
          <a:xfrm>
            <a:off x="1676400" y="4284663"/>
            <a:ext cx="914400" cy="0"/>
          </a:xfrm>
          <a:prstGeom prst="line">
            <a:avLst/>
          </a:prstGeom>
          <a:noFill/>
          <a:ln w="53975" cap="rnd">
            <a:solidFill>
              <a:schemeClr val="tx1"/>
            </a:solidFill>
            <a:prstDash val="sysDot"/>
            <a:round/>
            <a:headEnd/>
            <a:tailEnd/>
          </a:ln>
        </p:spPr>
        <p:txBody>
          <a:bodyPr/>
          <a:lstStyle/>
          <a:p>
            <a:endParaRPr lang="en-IN"/>
          </a:p>
        </p:txBody>
      </p:sp>
      <p:sp>
        <p:nvSpPr>
          <p:cNvPr id="70" name="Text Box 25"/>
          <p:cNvSpPr txBox="1">
            <a:spLocks noChangeArrowheads="1"/>
          </p:cNvSpPr>
          <p:nvPr/>
        </p:nvSpPr>
        <p:spPr bwMode="auto">
          <a:xfrm>
            <a:off x="6629400" y="3200400"/>
            <a:ext cx="1447800" cy="303213"/>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dirty="0">
                <a:effectLst>
                  <a:outerShdw blurRad="38100" dist="38100" dir="2700000" algn="tl">
                    <a:srgbClr val="FFFFFF"/>
                  </a:outerShdw>
                </a:effectLst>
                <a:cs typeface="+mn-cs"/>
              </a:rPr>
              <a:t>SUBBYTES</a:t>
            </a:r>
            <a:endParaRPr lang="en-GB" sz="1200" b="1" dirty="0">
              <a:effectLst>
                <a:outerShdw blurRad="38100" dist="38100" dir="2700000" algn="tl">
                  <a:srgbClr val="FFFFFF"/>
                </a:outerShdw>
              </a:effectLst>
              <a:cs typeface="+mn-cs"/>
            </a:endParaRPr>
          </a:p>
        </p:txBody>
      </p:sp>
      <p:sp>
        <p:nvSpPr>
          <p:cNvPr id="71" name="Text Box 26"/>
          <p:cNvSpPr txBox="1">
            <a:spLocks noChangeArrowheads="1"/>
          </p:cNvSpPr>
          <p:nvPr/>
        </p:nvSpPr>
        <p:spPr bwMode="auto">
          <a:xfrm>
            <a:off x="6629400" y="5029200"/>
            <a:ext cx="1447800" cy="303213"/>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a:effectLst>
                  <a:outerShdw blurRad="38100" dist="38100" dir="2700000" algn="tl">
                    <a:srgbClr val="FFFFFF"/>
                  </a:outerShdw>
                </a:effectLst>
                <a:cs typeface="+mn-cs"/>
              </a:rPr>
              <a:t>ADDROUNDKEY</a:t>
            </a:r>
            <a:endParaRPr lang="en-GB" sz="1200" b="1">
              <a:effectLst>
                <a:outerShdw blurRad="38100" dist="38100" dir="2700000" algn="tl">
                  <a:srgbClr val="FFFFFF"/>
                </a:outerShdw>
              </a:effectLst>
              <a:cs typeface="+mn-cs"/>
            </a:endParaRPr>
          </a:p>
        </p:txBody>
      </p:sp>
      <p:sp>
        <p:nvSpPr>
          <p:cNvPr id="72" name="Text Box 27"/>
          <p:cNvSpPr txBox="1">
            <a:spLocks noChangeArrowheads="1"/>
          </p:cNvSpPr>
          <p:nvPr/>
        </p:nvSpPr>
        <p:spPr bwMode="auto">
          <a:xfrm>
            <a:off x="6629400" y="4419600"/>
            <a:ext cx="1447800" cy="303213"/>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dirty="0">
                <a:effectLst>
                  <a:outerShdw blurRad="38100" dist="38100" dir="2700000" algn="tl">
                    <a:srgbClr val="FFFFFF"/>
                  </a:outerShdw>
                </a:effectLst>
                <a:cs typeface="+mn-cs"/>
              </a:rPr>
              <a:t>MIXCOLUMNS</a:t>
            </a:r>
            <a:endParaRPr lang="en-GB" sz="1200" b="1" dirty="0">
              <a:effectLst>
                <a:outerShdw blurRad="38100" dist="38100" dir="2700000" algn="tl">
                  <a:srgbClr val="FFFFFF"/>
                </a:outerShdw>
              </a:effectLst>
              <a:cs typeface="+mn-cs"/>
            </a:endParaRPr>
          </a:p>
        </p:txBody>
      </p:sp>
      <p:sp>
        <p:nvSpPr>
          <p:cNvPr id="73" name="Text Box 28"/>
          <p:cNvSpPr txBox="1">
            <a:spLocks noChangeArrowheads="1"/>
          </p:cNvSpPr>
          <p:nvPr/>
        </p:nvSpPr>
        <p:spPr bwMode="auto">
          <a:xfrm>
            <a:off x="6629400" y="3810000"/>
            <a:ext cx="1447800" cy="303213"/>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a:spAutoFit/>
          </a:bodyPr>
          <a:lstStyle/>
          <a:p>
            <a:pPr algn="ctr" eaLnBrk="0" hangingPunct="0">
              <a:spcBef>
                <a:spcPct val="50000"/>
              </a:spcBef>
              <a:defRPr/>
            </a:pPr>
            <a:r>
              <a:rPr lang="en-US" sz="1200" b="1">
                <a:effectLst>
                  <a:outerShdw blurRad="38100" dist="38100" dir="2700000" algn="tl">
                    <a:srgbClr val="FFFFFF"/>
                  </a:outerShdw>
                </a:effectLst>
                <a:cs typeface="+mn-cs"/>
              </a:rPr>
              <a:t>SHIFTROWS</a:t>
            </a:r>
            <a:endParaRPr lang="en-GB" sz="1200" b="1">
              <a:effectLst>
                <a:outerShdw blurRad="38100" dist="38100" dir="2700000" algn="tl">
                  <a:srgbClr val="FFFFFF"/>
                </a:outerShdw>
              </a:effectLst>
              <a:cs typeface="+mn-cs"/>
            </a:endParaRPr>
          </a:p>
        </p:txBody>
      </p:sp>
      <p:sp>
        <p:nvSpPr>
          <p:cNvPr id="74" name="Line 29"/>
          <p:cNvSpPr>
            <a:spLocks noChangeShapeType="1"/>
          </p:cNvSpPr>
          <p:nvPr/>
        </p:nvSpPr>
        <p:spPr bwMode="auto">
          <a:xfrm>
            <a:off x="7391400" y="2819400"/>
            <a:ext cx="0" cy="381000"/>
          </a:xfrm>
          <a:prstGeom prst="line">
            <a:avLst/>
          </a:prstGeom>
          <a:noFill/>
          <a:ln w="12700">
            <a:solidFill>
              <a:schemeClr val="tx1"/>
            </a:solidFill>
            <a:round/>
            <a:headEnd/>
            <a:tailEnd type="triangle" w="med" len="med"/>
          </a:ln>
        </p:spPr>
        <p:txBody>
          <a:bodyPr/>
          <a:lstStyle/>
          <a:p>
            <a:endParaRPr lang="en-IN"/>
          </a:p>
        </p:txBody>
      </p:sp>
      <p:sp>
        <p:nvSpPr>
          <p:cNvPr id="75" name="Line 30"/>
          <p:cNvSpPr>
            <a:spLocks noChangeShapeType="1"/>
          </p:cNvSpPr>
          <p:nvPr/>
        </p:nvSpPr>
        <p:spPr bwMode="auto">
          <a:xfrm>
            <a:off x="7391400" y="4724400"/>
            <a:ext cx="0" cy="304800"/>
          </a:xfrm>
          <a:prstGeom prst="line">
            <a:avLst/>
          </a:prstGeom>
          <a:noFill/>
          <a:ln w="12700">
            <a:solidFill>
              <a:schemeClr val="tx1"/>
            </a:solidFill>
            <a:round/>
            <a:headEnd/>
            <a:tailEnd type="triangle" w="med" len="med"/>
          </a:ln>
        </p:spPr>
        <p:txBody>
          <a:bodyPr/>
          <a:lstStyle/>
          <a:p>
            <a:endParaRPr lang="en-IN"/>
          </a:p>
        </p:txBody>
      </p:sp>
      <p:sp>
        <p:nvSpPr>
          <p:cNvPr id="76" name="Line 31"/>
          <p:cNvSpPr>
            <a:spLocks noChangeShapeType="1"/>
          </p:cNvSpPr>
          <p:nvPr/>
        </p:nvSpPr>
        <p:spPr bwMode="auto">
          <a:xfrm>
            <a:off x="7391400" y="4114800"/>
            <a:ext cx="0" cy="304800"/>
          </a:xfrm>
          <a:prstGeom prst="line">
            <a:avLst/>
          </a:prstGeom>
          <a:noFill/>
          <a:ln w="12700">
            <a:solidFill>
              <a:schemeClr val="tx1"/>
            </a:solidFill>
            <a:round/>
            <a:headEnd/>
            <a:tailEnd type="triangle" w="med" len="med"/>
          </a:ln>
        </p:spPr>
        <p:txBody>
          <a:bodyPr/>
          <a:lstStyle/>
          <a:p>
            <a:endParaRPr lang="en-IN"/>
          </a:p>
        </p:txBody>
      </p:sp>
      <p:sp>
        <p:nvSpPr>
          <p:cNvPr id="77" name="Line 32"/>
          <p:cNvSpPr>
            <a:spLocks noChangeShapeType="1"/>
          </p:cNvSpPr>
          <p:nvPr/>
        </p:nvSpPr>
        <p:spPr bwMode="auto">
          <a:xfrm>
            <a:off x="7391400" y="3505200"/>
            <a:ext cx="0" cy="304800"/>
          </a:xfrm>
          <a:prstGeom prst="line">
            <a:avLst/>
          </a:prstGeom>
          <a:noFill/>
          <a:ln w="12700">
            <a:solidFill>
              <a:schemeClr val="tx1"/>
            </a:solidFill>
            <a:round/>
            <a:headEnd/>
            <a:tailEnd type="triangle" w="med" len="med"/>
          </a:ln>
        </p:spPr>
        <p:txBody>
          <a:bodyPr/>
          <a:lstStyle/>
          <a:p>
            <a:endParaRPr lang="en-IN"/>
          </a:p>
        </p:txBody>
      </p:sp>
      <p:sp>
        <p:nvSpPr>
          <p:cNvPr id="78" name="Line 33"/>
          <p:cNvSpPr>
            <a:spLocks noChangeShapeType="1"/>
          </p:cNvSpPr>
          <p:nvPr/>
        </p:nvSpPr>
        <p:spPr bwMode="auto">
          <a:xfrm>
            <a:off x="7391400" y="5334000"/>
            <a:ext cx="0" cy="457200"/>
          </a:xfrm>
          <a:prstGeom prst="line">
            <a:avLst/>
          </a:prstGeom>
          <a:noFill/>
          <a:ln w="12700">
            <a:solidFill>
              <a:schemeClr val="tx1"/>
            </a:solidFill>
            <a:round/>
            <a:headEnd/>
            <a:tailEnd type="triangle" w="med" len="med"/>
          </a:ln>
        </p:spPr>
        <p:txBody>
          <a:bodyPr/>
          <a:lstStyle/>
          <a:p>
            <a:endParaRPr lang="en-IN"/>
          </a:p>
        </p:txBody>
      </p:sp>
      <p:sp>
        <p:nvSpPr>
          <p:cNvPr id="79" name="Text Box 34"/>
          <p:cNvSpPr txBox="1">
            <a:spLocks noChangeArrowheads="1"/>
          </p:cNvSpPr>
          <p:nvPr/>
        </p:nvSpPr>
        <p:spPr bwMode="auto">
          <a:xfrm>
            <a:off x="6553200" y="2438400"/>
            <a:ext cx="1676400" cy="274638"/>
          </a:xfrm>
          <a:prstGeom prst="rect">
            <a:avLst/>
          </a:prstGeom>
          <a:noFill/>
          <a:ln w="9525">
            <a:noFill/>
            <a:miter lim="800000"/>
            <a:headEnd/>
            <a:tailEnd/>
          </a:ln>
        </p:spPr>
        <p:txBody>
          <a:bodyPr>
            <a:spAutoFit/>
          </a:bodyPr>
          <a:lstStyle/>
          <a:p>
            <a:pPr algn="ctr" eaLnBrk="0" hangingPunct="0">
              <a:spcBef>
                <a:spcPct val="50000"/>
              </a:spcBef>
            </a:pPr>
            <a:r>
              <a:rPr lang="en-US" sz="1200" b="1"/>
              <a:t>INPUT DATA</a:t>
            </a:r>
            <a:endParaRPr lang="en-GB" sz="1200" b="1"/>
          </a:p>
        </p:txBody>
      </p:sp>
      <p:sp>
        <p:nvSpPr>
          <p:cNvPr id="80" name="Text Box 35"/>
          <p:cNvSpPr txBox="1">
            <a:spLocks noChangeArrowheads="1"/>
          </p:cNvSpPr>
          <p:nvPr/>
        </p:nvSpPr>
        <p:spPr bwMode="auto">
          <a:xfrm>
            <a:off x="1371600" y="2057400"/>
            <a:ext cx="1524000" cy="304800"/>
          </a:xfrm>
          <a:prstGeom prst="rect">
            <a:avLst/>
          </a:prstGeom>
          <a:noFill/>
          <a:ln w="9525">
            <a:noFill/>
            <a:miter lim="800000"/>
            <a:headEnd/>
            <a:tailEnd/>
          </a:ln>
        </p:spPr>
        <p:txBody>
          <a:bodyPr>
            <a:spAutoFit/>
          </a:bodyPr>
          <a:lstStyle/>
          <a:p>
            <a:pPr algn="ctr">
              <a:spcBef>
                <a:spcPct val="50000"/>
              </a:spcBef>
            </a:pPr>
            <a:r>
              <a:rPr lang="it-IT" sz="1400" b="1" dirty="0"/>
              <a:t>PLAINTEXT</a:t>
            </a:r>
          </a:p>
        </p:txBody>
      </p:sp>
      <p:sp>
        <p:nvSpPr>
          <p:cNvPr id="81" name="Text Box 36"/>
          <p:cNvSpPr txBox="1">
            <a:spLocks noChangeArrowheads="1"/>
          </p:cNvSpPr>
          <p:nvPr/>
        </p:nvSpPr>
        <p:spPr bwMode="auto">
          <a:xfrm>
            <a:off x="1219200" y="6019800"/>
            <a:ext cx="1828800" cy="304800"/>
          </a:xfrm>
          <a:prstGeom prst="rect">
            <a:avLst/>
          </a:prstGeom>
          <a:noFill/>
          <a:ln w="9525">
            <a:noFill/>
            <a:miter lim="800000"/>
            <a:headEnd/>
            <a:tailEnd/>
          </a:ln>
        </p:spPr>
        <p:txBody>
          <a:bodyPr>
            <a:spAutoFit/>
          </a:bodyPr>
          <a:lstStyle/>
          <a:p>
            <a:pPr algn="ctr">
              <a:spcBef>
                <a:spcPct val="50000"/>
              </a:spcBef>
            </a:pPr>
            <a:r>
              <a:rPr lang="it-IT" sz="1400" b="1"/>
              <a:t>ENCRYPTED DATA</a:t>
            </a:r>
          </a:p>
        </p:txBody>
      </p:sp>
      <p:sp>
        <p:nvSpPr>
          <p:cNvPr id="82" name="Text Box 37"/>
          <p:cNvSpPr txBox="1">
            <a:spLocks noChangeArrowheads="1"/>
          </p:cNvSpPr>
          <p:nvPr/>
        </p:nvSpPr>
        <p:spPr bwMode="auto">
          <a:xfrm>
            <a:off x="2819400" y="4648200"/>
            <a:ext cx="1447800" cy="244475"/>
          </a:xfrm>
          <a:prstGeom prst="rect">
            <a:avLst/>
          </a:prstGeom>
          <a:noFill/>
          <a:ln w="9525">
            <a:noFill/>
            <a:miter lim="800000"/>
            <a:headEnd/>
            <a:tailEnd/>
          </a:ln>
        </p:spPr>
        <p:txBody>
          <a:bodyPr>
            <a:spAutoFit/>
          </a:bodyPr>
          <a:lstStyle/>
          <a:p>
            <a:pPr algn="ctr" eaLnBrk="0" hangingPunct="0">
              <a:spcBef>
                <a:spcPct val="50000"/>
              </a:spcBef>
            </a:pPr>
            <a:r>
              <a:rPr lang="en-US" sz="1000"/>
              <a:t>ROUND KEY 9</a:t>
            </a:r>
            <a:endParaRPr lang="en-GB" sz="1000"/>
          </a:p>
        </p:txBody>
      </p:sp>
      <p:sp>
        <p:nvSpPr>
          <p:cNvPr id="83" name="Text Box 38"/>
          <p:cNvSpPr txBox="1">
            <a:spLocks noChangeArrowheads="1"/>
          </p:cNvSpPr>
          <p:nvPr/>
        </p:nvSpPr>
        <p:spPr bwMode="auto">
          <a:xfrm>
            <a:off x="5029200" y="4876800"/>
            <a:ext cx="1143000" cy="274638"/>
          </a:xfrm>
          <a:prstGeom prst="rect">
            <a:avLst/>
          </a:prstGeom>
          <a:noFill/>
          <a:ln w="9525">
            <a:noFill/>
            <a:miter lim="800000"/>
            <a:headEnd/>
            <a:tailEnd/>
          </a:ln>
        </p:spPr>
        <p:txBody>
          <a:bodyPr>
            <a:spAutoFit/>
          </a:bodyPr>
          <a:lstStyle/>
          <a:p>
            <a:pPr eaLnBrk="0" hangingPunct="0">
              <a:spcBef>
                <a:spcPct val="50000"/>
              </a:spcBef>
            </a:pPr>
            <a:r>
              <a:rPr lang="en-US" sz="1200" b="1"/>
              <a:t>ROUND KEY</a:t>
            </a:r>
            <a:endParaRPr lang="en-GB" sz="1200" b="1"/>
          </a:p>
        </p:txBody>
      </p:sp>
      <p:sp>
        <p:nvSpPr>
          <p:cNvPr id="84" name="Line 39"/>
          <p:cNvSpPr>
            <a:spLocks noChangeShapeType="1"/>
          </p:cNvSpPr>
          <p:nvPr/>
        </p:nvSpPr>
        <p:spPr bwMode="auto">
          <a:xfrm flipH="1">
            <a:off x="5105400" y="5181600"/>
            <a:ext cx="1524000" cy="0"/>
          </a:xfrm>
          <a:prstGeom prst="line">
            <a:avLst/>
          </a:prstGeom>
          <a:noFill/>
          <a:ln w="12700">
            <a:solidFill>
              <a:schemeClr val="tx1"/>
            </a:solidFill>
            <a:round/>
            <a:headEnd type="triangle" w="med" len="med"/>
            <a:tailEnd/>
          </a:ln>
        </p:spPr>
        <p:txBody>
          <a:bodyPr/>
          <a:lstStyle/>
          <a:p>
            <a:endParaRPr lang="en-IN"/>
          </a:p>
        </p:txBody>
      </p:sp>
      <p:sp>
        <p:nvSpPr>
          <p:cNvPr id="85" name="Text Box 40"/>
          <p:cNvSpPr txBox="1">
            <a:spLocks noChangeArrowheads="1"/>
          </p:cNvSpPr>
          <p:nvPr/>
        </p:nvSpPr>
        <p:spPr bwMode="auto">
          <a:xfrm>
            <a:off x="6553200" y="5867400"/>
            <a:ext cx="1676400" cy="274638"/>
          </a:xfrm>
          <a:prstGeom prst="rect">
            <a:avLst/>
          </a:prstGeom>
          <a:noFill/>
          <a:ln w="9525">
            <a:noFill/>
            <a:miter lim="800000"/>
            <a:headEnd/>
            <a:tailEnd/>
          </a:ln>
        </p:spPr>
        <p:txBody>
          <a:bodyPr>
            <a:spAutoFit/>
          </a:bodyPr>
          <a:lstStyle/>
          <a:p>
            <a:pPr algn="ctr" eaLnBrk="0" hangingPunct="0">
              <a:spcBef>
                <a:spcPct val="50000"/>
              </a:spcBef>
            </a:pPr>
            <a:r>
              <a:rPr lang="en-US" sz="1200" b="1"/>
              <a:t>OUTPUT DATA</a:t>
            </a:r>
            <a:endParaRPr lang="en-GB" sz="1200" b="1"/>
          </a:p>
        </p:txBody>
      </p:sp>
      <p:sp>
        <p:nvSpPr>
          <p:cNvPr id="86" name="Line 41"/>
          <p:cNvSpPr>
            <a:spLocks noChangeShapeType="1"/>
          </p:cNvSpPr>
          <p:nvPr/>
        </p:nvSpPr>
        <p:spPr bwMode="auto">
          <a:xfrm>
            <a:off x="4800600" y="2819400"/>
            <a:ext cx="0" cy="1295400"/>
          </a:xfrm>
          <a:prstGeom prst="line">
            <a:avLst/>
          </a:prstGeom>
          <a:noFill/>
          <a:ln w="12700">
            <a:solidFill>
              <a:schemeClr val="tx1"/>
            </a:solidFill>
            <a:round/>
            <a:headEnd/>
            <a:tailEnd type="triangle" w="med" len="med"/>
          </a:ln>
        </p:spPr>
        <p:txBody>
          <a:bodyPr/>
          <a:lstStyle/>
          <a:p>
            <a:endParaRPr lang="en-IN"/>
          </a:p>
        </p:txBody>
      </p:sp>
      <p:sp>
        <p:nvSpPr>
          <p:cNvPr id="87" name="Text Box 42"/>
          <p:cNvSpPr txBox="1">
            <a:spLocks noChangeArrowheads="1"/>
          </p:cNvSpPr>
          <p:nvPr/>
        </p:nvSpPr>
        <p:spPr bwMode="auto">
          <a:xfrm>
            <a:off x="4038600" y="2438400"/>
            <a:ext cx="1524000" cy="304800"/>
          </a:xfrm>
          <a:prstGeom prst="rect">
            <a:avLst/>
          </a:prstGeom>
          <a:noFill/>
          <a:ln w="9525">
            <a:noFill/>
            <a:miter lim="800000"/>
            <a:headEnd/>
            <a:tailEnd/>
          </a:ln>
        </p:spPr>
        <p:txBody>
          <a:bodyPr>
            <a:spAutoFit/>
          </a:bodyPr>
          <a:lstStyle/>
          <a:p>
            <a:pPr algn="ctr">
              <a:spcBef>
                <a:spcPct val="50000"/>
              </a:spcBef>
            </a:pPr>
            <a:r>
              <a:rPr lang="it-IT" sz="1400" b="1"/>
              <a:t>SECRET KEY</a:t>
            </a:r>
          </a:p>
        </p:txBody>
      </p:sp>
      <p:sp>
        <p:nvSpPr>
          <p:cNvPr id="88" name="Text Box 43"/>
          <p:cNvSpPr txBox="1">
            <a:spLocks noChangeArrowheads="1"/>
          </p:cNvSpPr>
          <p:nvPr/>
        </p:nvSpPr>
        <p:spPr bwMode="auto">
          <a:xfrm>
            <a:off x="2895600" y="1371600"/>
            <a:ext cx="1828800" cy="822325"/>
          </a:xfrm>
          <a:prstGeom prst="rect">
            <a:avLst/>
          </a:prstGeom>
          <a:noFill/>
          <a:ln w="9525">
            <a:noFill/>
            <a:miter lim="800000"/>
            <a:headEnd/>
            <a:tailEnd/>
          </a:ln>
          <a:effectLst/>
        </p:spPr>
        <p:txBody>
          <a:bodyPr>
            <a:spAutoFit/>
          </a:bodyPr>
          <a:lstStyle/>
          <a:p>
            <a:pPr algn="ctr">
              <a:spcBef>
                <a:spcPct val="50000"/>
              </a:spcBef>
              <a:defRPr/>
            </a:pPr>
            <a:r>
              <a:rPr lang="en-GB" sz="2400" b="1" dirty="0">
                <a:effectLst>
                  <a:outerShdw blurRad="38100" dist="38100" dir="2700000" algn="tl">
                    <a:srgbClr val="C0C0C0"/>
                  </a:outerShdw>
                </a:effectLst>
                <a:cs typeface="+mn-cs"/>
              </a:rPr>
              <a:t>encryption</a:t>
            </a:r>
            <a:br>
              <a:rPr lang="en-GB" sz="2400" b="1" dirty="0">
                <a:effectLst>
                  <a:outerShdw blurRad="38100" dist="38100" dir="2700000" algn="tl">
                    <a:srgbClr val="C0C0C0"/>
                  </a:outerShdw>
                </a:effectLst>
                <a:cs typeface="+mn-cs"/>
              </a:rPr>
            </a:br>
            <a:r>
              <a:rPr lang="en-GB" sz="2400" b="1" dirty="0">
                <a:effectLst>
                  <a:outerShdw blurRad="38100" dist="38100" dir="2700000" algn="tl">
                    <a:srgbClr val="C0C0C0"/>
                  </a:outerShdw>
                </a:effectLst>
                <a:cs typeface="+mn-cs"/>
              </a:rPr>
              <a:t>algorithm</a:t>
            </a:r>
          </a:p>
        </p:txBody>
      </p:sp>
      <p:sp>
        <p:nvSpPr>
          <p:cNvPr id="89" name="Text Box 44"/>
          <p:cNvSpPr txBox="1">
            <a:spLocks noChangeArrowheads="1"/>
          </p:cNvSpPr>
          <p:nvPr/>
        </p:nvSpPr>
        <p:spPr bwMode="auto">
          <a:xfrm>
            <a:off x="5562600" y="1371600"/>
            <a:ext cx="3200400" cy="822325"/>
          </a:xfrm>
          <a:prstGeom prst="rect">
            <a:avLst/>
          </a:prstGeom>
          <a:noFill/>
          <a:ln w="9525">
            <a:noFill/>
            <a:miter lim="800000"/>
            <a:headEnd/>
            <a:tailEnd/>
          </a:ln>
          <a:effectLst/>
        </p:spPr>
        <p:txBody>
          <a:bodyPr>
            <a:spAutoFit/>
          </a:bodyPr>
          <a:lstStyle/>
          <a:p>
            <a:pPr algn="ctr">
              <a:spcBef>
                <a:spcPct val="50000"/>
              </a:spcBef>
              <a:defRPr/>
            </a:pPr>
            <a:r>
              <a:rPr lang="en-GB" sz="2400" b="1">
                <a:effectLst>
                  <a:outerShdw blurRad="38100" dist="38100" dir="2700000" algn="tl">
                    <a:srgbClr val="C0C0C0"/>
                  </a:outerShdw>
                </a:effectLst>
                <a:cs typeface="+mn-cs"/>
              </a:rPr>
              <a:t>structure of a</a:t>
            </a:r>
            <a:br>
              <a:rPr lang="en-GB" sz="2400" b="1">
                <a:effectLst>
                  <a:outerShdw blurRad="38100" dist="38100" dir="2700000" algn="tl">
                    <a:srgbClr val="C0C0C0"/>
                  </a:outerShdw>
                </a:effectLst>
                <a:cs typeface="+mn-cs"/>
              </a:rPr>
            </a:br>
            <a:r>
              <a:rPr lang="en-GB" sz="2400" b="1">
                <a:effectLst>
                  <a:outerShdw blurRad="38100" dist="38100" dir="2700000" algn="tl">
                    <a:srgbClr val="C0C0C0"/>
                  </a:outerShdw>
                </a:effectLst>
                <a:cs typeface="+mn-cs"/>
              </a:rPr>
              <a:t>generic round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357166"/>
            <a:ext cx="7772400" cy="1285860"/>
          </a:xfrm>
        </p:spPr>
        <p:txBody>
          <a:bodyPr>
            <a:normAutofit/>
          </a:bodyPr>
          <a:lstStyle/>
          <a:p>
            <a:r>
              <a:rPr lang="en-US" sz="2800" dirty="0" smtClean="0">
                <a:latin typeface="Times New Roman" pitchFamily="18" charset="0"/>
                <a:cs typeface="Times New Roman" pitchFamily="18" charset="0"/>
              </a:rPr>
              <a:t>Steps in AES encryption Algorithm</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800" dirty="0" smtClean="0"/>
              <a:t>  </a:t>
            </a:r>
            <a:r>
              <a:rPr lang="en-US" sz="2800" dirty="0"/>
              <a:t> </a:t>
            </a:r>
            <a:r>
              <a:rPr lang="en-US" sz="2800" dirty="0" smtClean="0"/>
              <a:t>                           </a:t>
            </a:r>
            <a:r>
              <a:rPr lang="en-US" sz="2800" dirty="0" smtClean="0">
                <a:latin typeface="Times New Roman" pitchFamily="18" charset="0"/>
                <a:cs typeface="Times New Roman" pitchFamily="18" charset="0"/>
              </a:rPr>
              <a:t> 1. The </a:t>
            </a:r>
            <a:r>
              <a:rPr lang="en-US" sz="2800" dirty="0" err="1" smtClean="0">
                <a:latin typeface="Times New Roman" pitchFamily="18" charset="0"/>
                <a:cs typeface="Times New Roman" pitchFamily="18" charset="0"/>
              </a:rPr>
              <a:t>SubByte</a:t>
            </a:r>
            <a:r>
              <a:rPr lang="en-US" sz="2800" dirty="0" smtClean="0">
                <a:latin typeface="Times New Roman" pitchFamily="18" charset="0"/>
                <a:cs typeface="Times New Roman" pitchFamily="18" charset="0"/>
              </a:rPr>
              <a:t> Step</a:t>
            </a:r>
          </a:p>
          <a:p>
            <a:pPr>
              <a:buNone/>
            </a:pPr>
            <a:r>
              <a:rPr lang="en-US" sz="2800" dirty="0" smtClean="0">
                <a:latin typeface="Times New Roman" pitchFamily="18" charset="0"/>
                <a:cs typeface="Times New Roman" pitchFamily="18" charset="0"/>
              </a:rPr>
              <a:t>    In this step every byte in the input data state array is replaced by another byte </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IN" dirty="0"/>
          </a:p>
        </p:txBody>
      </p:sp>
      <p:pic>
        <p:nvPicPr>
          <p:cNvPr id="4" name="Picture 4"/>
          <p:cNvPicPr>
            <a:picLocks noChangeAspect="1" noChangeArrowheads="1"/>
          </p:cNvPicPr>
          <p:nvPr/>
        </p:nvPicPr>
        <p:blipFill>
          <a:blip r:embed="rId2"/>
          <a:srcRect/>
          <a:stretch>
            <a:fillRect/>
          </a:stretch>
        </p:blipFill>
        <p:spPr bwMode="auto">
          <a:xfrm>
            <a:off x="1071538" y="3224212"/>
            <a:ext cx="7010400" cy="3633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642938"/>
            <a:ext cx="8501063" cy="5929312"/>
          </a:xfrm>
        </p:spPr>
        <p:txBody>
          <a:bodyPr/>
          <a:lstStyle/>
          <a:p>
            <a:pPr>
              <a:buNone/>
            </a:pPr>
            <a:r>
              <a:rPr lang="en-US" sz="2800" dirty="0" smtClean="0">
                <a:latin typeface="Times New Roman" pitchFamily="18" charset="0"/>
                <a:cs typeface="Times New Roman" pitchFamily="18" charset="0"/>
              </a:rPr>
              <a:t>                              2. The </a:t>
            </a:r>
            <a:r>
              <a:rPr lang="en-US" sz="2800" dirty="0" err="1" smtClean="0">
                <a:latin typeface="Times New Roman" pitchFamily="18" charset="0"/>
                <a:cs typeface="Times New Roman" pitchFamily="18" charset="0"/>
              </a:rPr>
              <a:t>ShiftRow</a:t>
            </a:r>
            <a:r>
              <a:rPr lang="en-US" sz="2800" dirty="0" smtClean="0">
                <a:latin typeface="Times New Roman" pitchFamily="18" charset="0"/>
                <a:cs typeface="Times New Roman" pitchFamily="18" charset="0"/>
              </a:rPr>
              <a:t> Step</a:t>
            </a:r>
          </a:p>
          <a:p>
            <a:pPr>
              <a:buNone/>
            </a:pPr>
            <a:r>
              <a:rPr lang="en-US" sz="2800" dirty="0" smtClean="0">
                <a:latin typeface="Times New Roman" pitchFamily="18" charset="0"/>
                <a:cs typeface="Times New Roman" pitchFamily="18" charset="0"/>
              </a:rPr>
              <a:t>    Input state array is cyclically shifted left. First row remain the same , second is shifted by  one unit and so on third and fourth</a:t>
            </a:r>
            <a:r>
              <a:rPr lang="en-US" sz="2800" dirty="0" smtClean="0">
                <a:latin typeface="Times New Roman" pitchFamily="18" charset="0"/>
                <a:cs typeface="Times New Roman" pitchFamily="18" charset="0"/>
              </a:rPr>
              <a:t>. For inverse </a:t>
            </a:r>
            <a:r>
              <a:rPr lang="en-US" sz="2800" dirty="0" err="1" smtClean="0">
                <a:latin typeface="Times New Roman" pitchFamily="18" charset="0"/>
                <a:cs typeface="Times New Roman" pitchFamily="18" charset="0"/>
              </a:rPr>
              <a:t>shiftRow</a:t>
            </a:r>
            <a:r>
              <a:rPr lang="en-US" sz="2800" dirty="0" smtClean="0">
                <a:latin typeface="Times New Roman" pitchFamily="18" charset="0"/>
                <a:cs typeface="Times New Roman" pitchFamily="18" charset="0"/>
              </a:rPr>
              <a:t> row are shifte</a:t>
            </a:r>
            <a:r>
              <a:rPr lang="en-US" sz="2800" dirty="0" smtClean="0">
                <a:latin typeface="Times New Roman" pitchFamily="18" charset="0"/>
                <a:cs typeface="Times New Roman" pitchFamily="18" charset="0"/>
              </a:rPr>
              <a:t>d right. </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a:srcRect/>
          <a:stretch>
            <a:fillRect/>
          </a:stretch>
        </p:blipFill>
        <p:spPr bwMode="auto">
          <a:xfrm>
            <a:off x="142844" y="3429000"/>
            <a:ext cx="7924800" cy="293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0"/>
            <a:ext cx="7929618" cy="7848302"/>
          </a:xfrm>
          <a:prstGeom prst="rect">
            <a:avLst/>
          </a:prstGeom>
        </p:spPr>
        <p:txBody>
          <a:bodyPr wrap="square">
            <a:spAutoFit/>
          </a:bodyPr>
          <a:lstStyle/>
          <a:p>
            <a:r>
              <a:rPr lang="en-US" sz="4400" dirty="0" smtClean="0"/>
              <a:t>                 </a:t>
            </a:r>
            <a:r>
              <a:rPr lang="en-US" sz="2800" dirty="0" smtClean="0">
                <a:latin typeface="Times New Roman" pitchFamily="18" charset="0"/>
                <a:cs typeface="Times New Roman" pitchFamily="18" charset="0"/>
              </a:rPr>
              <a:t>3. The </a:t>
            </a:r>
            <a:r>
              <a:rPr lang="en-US" sz="2800" dirty="0" err="1" smtClean="0">
                <a:latin typeface="Times New Roman" pitchFamily="18" charset="0"/>
                <a:cs typeface="Times New Roman" pitchFamily="18" charset="0"/>
              </a:rPr>
              <a:t>MixColumns</a:t>
            </a:r>
            <a:r>
              <a:rPr lang="en-US" sz="2800" dirty="0" smtClean="0">
                <a:latin typeface="Times New Roman" pitchFamily="18" charset="0"/>
                <a:cs typeface="Times New Roman" pitchFamily="18" charset="0"/>
              </a:rPr>
              <a:t> Step</a:t>
            </a:r>
          </a:p>
          <a:p>
            <a:r>
              <a:rPr lang="en-US" sz="2800" dirty="0" smtClean="0">
                <a:latin typeface="Times New Roman" pitchFamily="18" charset="0"/>
                <a:cs typeface="Times New Roman" pitchFamily="18" charset="0"/>
              </a:rPr>
              <a:t>   In this step each column in the state array is  treated as four term polynomial, multiplied by polynomial c(x)= {03}x^3+{01}x^2+{01}x+{02} in the finite field </a:t>
            </a:r>
            <a:r>
              <a:rPr lang="en-US" sz="2800" dirty="0" smtClean="0">
                <a:latin typeface="Times New Roman" pitchFamily="18" charset="0"/>
                <a:cs typeface="Times New Roman" pitchFamily="18" charset="0"/>
              </a:rPr>
              <a:t>. Inverse </a:t>
            </a:r>
            <a:r>
              <a:rPr lang="en-US" sz="2800" dirty="0" err="1" smtClean="0">
                <a:latin typeface="Times New Roman" pitchFamily="18" charset="0"/>
                <a:cs typeface="Times New Roman" pitchFamily="18" charset="0"/>
              </a:rPr>
              <a:t>mixcolumn</a:t>
            </a:r>
            <a:r>
              <a:rPr lang="en-US" sz="2800" dirty="0" smtClean="0">
                <a:latin typeface="Times New Roman" pitchFamily="18" charset="0"/>
                <a:cs typeface="Times New Roman" pitchFamily="18" charset="0"/>
              </a:rPr>
              <a:t> can be implemented by multiplying four </a:t>
            </a:r>
            <a:r>
              <a:rPr lang="en-US" sz="2800" dirty="0" smtClean="0">
                <a:latin typeface="Times New Roman" pitchFamily="18" charset="0"/>
                <a:cs typeface="Times New Roman" pitchFamily="18" charset="0"/>
              </a:rPr>
              <a:t>term polynomial c(x)= {</a:t>
            </a:r>
            <a:r>
              <a:rPr lang="en-US" sz="2800" dirty="0" smtClean="0">
                <a:latin typeface="Times New Roman" pitchFamily="18" charset="0"/>
                <a:cs typeface="Times New Roman" pitchFamily="18" charset="0"/>
              </a:rPr>
              <a:t>0b}x^3</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0d}x^2</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09}x</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0e}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4400" dirty="0"/>
          </a:p>
          <a:p>
            <a:endParaRPr lang="en-US" sz="4400" dirty="0" smtClean="0"/>
          </a:p>
          <a:p>
            <a:endParaRPr lang="en-US" sz="4400" dirty="0"/>
          </a:p>
          <a:p>
            <a:endParaRPr lang="en-US" sz="4400" dirty="0" smtClean="0"/>
          </a:p>
          <a:p>
            <a:endParaRPr lang="en-US" sz="4400" dirty="0"/>
          </a:p>
          <a:p>
            <a:endParaRPr lang="en-IN" sz="4400" dirty="0"/>
          </a:p>
        </p:txBody>
      </p:sp>
      <p:pic>
        <p:nvPicPr>
          <p:cNvPr id="4" name="Picture 4"/>
          <p:cNvPicPr>
            <a:picLocks noChangeAspect="1" noChangeArrowheads="1"/>
          </p:cNvPicPr>
          <p:nvPr/>
        </p:nvPicPr>
        <p:blipFill>
          <a:blip r:embed="rId2"/>
          <a:srcRect/>
          <a:stretch>
            <a:fillRect/>
          </a:stretch>
        </p:blipFill>
        <p:spPr bwMode="auto">
          <a:xfrm>
            <a:off x="1000100" y="3500438"/>
            <a:ext cx="7010400" cy="3357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5710</TotalTime>
  <Words>762</Words>
  <Application>Microsoft Office PowerPoint</Application>
  <PresentationFormat>On-screen Show (4:3)</PresentationFormat>
  <Paragraphs>132</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 project presentation on</vt:lpstr>
      <vt:lpstr>CONTENTS</vt:lpstr>
      <vt:lpstr> Introduction</vt:lpstr>
      <vt:lpstr>  Continued…..</vt:lpstr>
      <vt:lpstr>  Continued…..</vt:lpstr>
      <vt:lpstr> AES  Encryption Algorithm</vt:lpstr>
      <vt:lpstr>Steps in AES encryption Algorithm</vt:lpstr>
      <vt:lpstr>Slide 8</vt:lpstr>
      <vt:lpstr>Slide 9</vt:lpstr>
      <vt:lpstr>                                                            4-AddRound key step    In this step round key is bitwise XORed with the state array. This step remain same for encryption as well as decryption</vt:lpstr>
      <vt:lpstr>         5-Key expansion step</vt:lpstr>
      <vt:lpstr>Slide 12</vt:lpstr>
      <vt:lpstr>Routine for Key Expansion</vt:lpstr>
      <vt:lpstr>Slide 14</vt:lpstr>
      <vt:lpstr>Routine for inverse key expansion</vt:lpstr>
      <vt:lpstr>Schematic Diagram</vt:lpstr>
      <vt:lpstr>Ps2 keyboard interfacing </vt:lpstr>
      <vt:lpstr>Alphanumeric LCD interfacing</vt:lpstr>
      <vt:lpstr>Slide 19</vt:lpstr>
      <vt:lpstr>Advantages of using FPGA</vt:lpstr>
      <vt:lpstr>Continued…</vt:lpstr>
      <vt:lpstr>Results</vt:lpstr>
      <vt:lpstr>Waveform for inverse cipher</vt:lpstr>
      <vt:lpstr>Tools Used</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AES 128 bit Encryption/Decryption on FPGA</dc:title>
  <dc:creator>mayank</dc:creator>
  <cp:lastModifiedBy>mayank</cp:lastModifiedBy>
  <cp:revision>222</cp:revision>
  <dcterms:created xsi:type="dcterms:W3CDTF">2013-09-25T11:33:59Z</dcterms:created>
  <dcterms:modified xsi:type="dcterms:W3CDTF">2013-11-26T19:24:05Z</dcterms:modified>
</cp:coreProperties>
</file>