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56" r:id="rId2"/>
    <p:sldId id="258" r:id="rId3"/>
    <p:sldId id="260" r:id="rId4"/>
    <p:sldId id="271" r:id="rId5"/>
    <p:sldId id="262" r:id="rId6"/>
    <p:sldId id="257" r:id="rId7"/>
    <p:sldId id="272" r:id="rId8"/>
    <p:sldId id="266" r:id="rId9"/>
    <p:sldId id="273" r:id="rId10"/>
    <p:sldId id="264" r:id="rId11"/>
    <p:sldId id="265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D2458-8AEF-8FCD-94EA-A69622F4B5A5}" v="210" dt="2025-04-28T18:26:04.998"/>
    <p1510:client id="{3F15719B-B97F-13C5-4A7D-4A65B01D5862}" v="6" dt="2025-04-29T10:18:31.051"/>
    <p1510:client id="{42B76822-A6E4-21D3-1A1B-714D55B1876F}" v="1" dt="2025-04-29T18:25:26.521"/>
    <p1510:client id="{B3ED65DE-4E53-76F8-DA0F-915BA7CEB30B}" v="291" dt="2025-04-28T19:48:20.261"/>
    <p1510:client id="{F8FD45CF-EFA6-4E05-9153-938D47212B8E}" v="2" dt="2025-04-28T18:03:30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6249C-40E2-43BA-A065-4E6DD86B8B6A}" type="datetimeFigureOut">
              <a:t>2025-04-29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27F3-5B2F-4358-8170-060B50F58A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</a:t>
            </a:r>
          </a:p>
          <a:p>
            <a:r>
              <a:rPr lang="en-US"/>
              <a:t>There are two external variables in the classroom environment: social engagement and teacher engagement.</a:t>
            </a: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When a student perceives these variables, they form a sense of combined engagement through their cognitive processing.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This combined engagement, together with the student's level of introversion, contributes to the generation of stress—since introverted students often feel stressed in highly interactive social environments.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By considering this entire process—social engagement, teacher engagement, introversion level, and self-efficacy—we can predict the student's cognitive processing and the probability of interaction in the classroom.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C27F3-5B2F-4358-8170-060B50F58A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FBCA5-7E24-0CBA-FC92-645646B6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7BF2C-3E0E-F9AB-4D28-986107F4C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9DD08-00D5-4311-9102-A1E4678F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9EC0B-BDA8-8EBC-8027-12BB1D83C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C27F3-5B2F-4358-8170-060B50F58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C27F3-5B2F-4358-8170-060B50F58A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2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E5565F84-0924-12A9-EE8A-3FB3A65F8D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913DA-D6D9-C6B3-DD1C-72B28803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 fontScale="90000"/>
          </a:bodyPr>
          <a:lstStyle/>
          <a:p>
            <a:r>
              <a:rPr lang="en-US" sz="6000">
                <a:solidFill>
                  <a:srgbClr val="FFFFFF"/>
                </a:solidFill>
              </a:rPr>
              <a:t>AGENT BASED MODEL OF STUDENTS IN A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0877E-CEA8-4166-6994-1867321B9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Daniel Kwon &amp; Jaden Brookens</a:t>
            </a:r>
          </a:p>
          <a:p>
            <a:r>
              <a:rPr lang="en-US" sz="2400">
                <a:solidFill>
                  <a:srgbClr val="FFFFFF"/>
                </a:solidFill>
              </a:rPr>
              <a:t>Advisor: Professor E. Araujo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7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3A60-C770-A717-A632-2498BCF3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(after fine tuning):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76B2-D4C8-FDD6-71E0-88E72BC2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CombEng</a:t>
            </a:r>
            <a:r>
              <a:rPr lang="en-US" dirty="0">
                <a:ea typeface="+mn-lt"/>
                <a:cs typeface="+mn-lt"/>
              </a:rPr>
              <a:t> = (</a:t>
            </a:r>
            <a:r>
              <a:rPr lang="en-US" dirty="0" err="1">
                <a:ea typeface="+mn-lt"/>
                <a:cs typeface="+mn-lt"/>
              </a:rPr>
              <a:t>SocEng</a:t>
            </a:r>
            <a:r>
              <a:rPr lang="en-US" dirty="0">
                <a:ea typeface="+mn-lt"/>
                <a:cs typeface="+mn-lt"/>
              </a:rPr>
              <a:t> × </a:t>
            </a:r>
            <a:r>
              <a:rPr lang="en-US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0.5537</a:t>
            </a:r>
            <a:r>
              <a:rPr lang="en-US" dirty="0">
                <a:ea typeface="+mn-lt"/>
                <a:cs typeface="+mn-lt"/>
              </a:rPr>
              <a:t> + </a:t>
            </a:r>
            <a:r>
              <a:rPr lang="en-US" dirty="0" err="1">
                <a:ea typeface="+mn-lt"/>
                <a:cs typeface="+mn-lt"/>
              </a:rPr>
              <a:t>TeaEng</a:t>
            </a:r>
            <a:r>
              <a:rPr lang="en-US" dirty="0">
                <a:ea typeface="+mn-lt"/>
                <a:cs typeface="+mn-lt"/>
              </a:rPr>
              <a:t> × </a:t>
            </a:r>
            <a:r>
              <a:rPr lang="en-US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0.4457</a:t>
            </a:r>
            <a:r>
              <a:rPr lang="en-US" dirty="0">
                <a:ea typeface="+mn-lt"/>
                <a:cs typeface="+mn-lt"/>
              </a:rPr>
              <a:t>) + 0.0028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 = (</a:t>
            </a:r>
            <a:r>
              <a:rPr lang="en-US" dirty="0" err="1">
                <a:ea typeface="+mn-lt"/>
                <a:cs typeface="+mn-lt"/>
              </a:rPr>
              <a:t>CombEng</a:t>
            </a:r>
            <a:r>
              <a:rPr lang="en-US" dirty="0">
                <a:ea typeface="+mn-lt"/>
                <a:cs typeface="+mn-lt"/>
              </a:rPr>
              <a:t> × 0.4815 × IL + St × 0.5431) + 0.081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Cfa</a:t>
            </a:r>
            <a:r>
              <a:rPr lang="en-US" dirty="0">
                <a:ea typeface="+mn-lt"/>
                <a:cs typeface="+mn-lt"/>
              </a:rPr>
              <a:t> = (St × 0.</a:t>
            </a:r>
            <a:r>
              <a:rPr lang="en-US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2000 </a:t>
            </a:r>
            <a:r>
              <a:rPr lang="en-US" dirty="0">
                <a:ea typeface="+mn-lt"/>
                <a:cs typeface="+mn-lt"/>
              </a:rPr>
              <a:t>+ El × 0.5839) + 0.1199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Ded = (</a:t>
            </a:r>
            <a:r>
              <a:rPr lang="en-US" dirty="0" err="1">
                <a:ea typeface="+mn-lt"/>
                <a:cs typeface="+mn-lt"/>
              </a:rPr>
              <a:t>SEf</a:t>
            </a:r>
            <a:r>
              <a:rPr lang="en-US" dirty="0">
                <a:ea typeface="+mn-lt"/>
                <a:cs typeface="+mn-lt"/>
              </a:rPr>
              <a:t> × 0.4671 + (Cfa-1) × 0.2752) + 0.0120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CogEng</a:t>
            </a:r>
            <a:r>
              <a:rPr lang="en-US" dirty="0">
                <a:ea typeface="+mn-lt"/>
                <a:cs typeface="+mn-lt"/>
              </a:rPr>
              <a:t> = (Ded × 0.9040) + 0.7930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BehEng</a:t>
            </a:r>
            <a:r>
              <a:rPr lang="en-US" dirty="0">
                <a:ea typeface="+mn-lt"/>
                <a:cs typeface="+mn-lt"/>
              </a:rPr>
              <a:t> = (Ded × (1-IL) × 0.3308) + 0.0311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Ach = ((</a:t>
            </a:r>
            <a:r>
              <a:rPr lang="en-US" dirty="0" err="1">
                <a:ea typeface="+mn-lt"/>
                <a:cs typeface="+mn-lt"/>
              </a:rPr>
              <a:t>CogEng</a:t>
            </a:r>
            <a:r>
              <a:rPr lang="en-US" dirty="0">
                <a:ea typeface="+mn-lt"/>
                <a:cs typeface="+mn-lt"/>
              </a:rPr>
              <a:t> × 0.4270 + </a:t>
            </a:r>
            <a:r>
              <a:rPr lang="en-US" dirty="0" err="1">
                <a:ea typeface="+mn-lt"/>
                <a:cs typeface="+mn-lt"/>
              </a:rPr>
              <a:t>BehEng</a:t>
            </a:r>
            <a:r>
              <a:rPr lang="en-US" dirty="0">
                <a:ea typeface="+mn-lt"/>
                <a:cs typeface="+mn-lt"/>
              </a:rPr>
              <a:t> × 0.9885) × </a:t>
            </a:r>
            <a:r>
              <a:rPr lang="en-US" dirty="0" err="1">
                <a:ea typeface="+mn-lt"/>
                <a:cs typeface="+mn-lt"/>
              </a:rPr>
              <a:t>AbsCap</a:t>
            </a:r>
            <a:r>
              <a:rPr lang="en-US" dirty="0">
                <a:ea typeface="+mn-lt"/>
                <a:cs typeface="+mn-lt"/>
              </a:rPr>
              <a:t>) + 0.1110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SEf</a:t>
            </a:r>
            <a:r>
              <a:rPr lang="en-US" dirty="0">
                <a:ea typeface="+mn-lt"/>
                <a:cs typeface="+mn-lt"/>
              </a:rPr>
              <a:t> = (Ach × 0.6432 + </a:t>
            </a:r>
            <a:r>
              <a:rPr lang="en-US" dirty="0" err="1">
                <a:ea typeface="+mn-lt"/>
                <a:cs typeface="+mn-lt"/>
              </a:rPr>
              <a:t>SEf</a:t>
            </a:r>
            <a:r>
              <a:rPr lang="en-US" dirty="0">
                <a:ea typeface="+mn-lt"/>
                <a:cs typeface="+mn-lt"/>
              </a:rPr>
              <a:t> × 0.9605) + 0.3977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EngLev = (</a:t>
            </a:r>
            <a:r>
              <a:rPr lang="en-US" dirty="0" err="1">
                <a:ea typeface="+mn-lt"/>
                <a:cs typeface="+mn-lt"/>
              </a:rPr>
              <a:t>CogEng</a:t>
            </a:r>
            <a:r>
              <a:rPr lang="en-US" dirty="0">
                <a:ea typeface="+mn-lt"/>
                <a:cs typeface="+mn-lt"/>
              </a:rPr>
              <a:t> × 0.2662 + </a:t>
            </a:r>
            <a:r>
              <a:rPr lang="en-US" dirty="0" err="1">
                <a:ea typeface="+mn-lt"/>
                <a:cs typeface="+mn-lt"/>
              </a:rPr>
              <a:t>BehEng</a:t>
            </a:r>
            <a:r>
              <a:rPr lang="en-US" dirty="0">
                <a:ea typeface="+mn-lt"/>
                <a:cs typeface="+mn-lt"/>
              </a:rPr>
              <a:t> × 0.4566) + 0.2162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0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5FB-BEA8-8880-18C0-4F08F3F3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B92-1F12-E771-54E9-A6E0A1B7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12914-AB8C-E22B-861C-4AE7C0F9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>
            <a:normAutofit/>
          </a:bodyPr>
          <a:lstStyle/>
          <a:p>
            <a:r>
              <a:rPr lang="en-US"/>
              <a:t>Design Norms</a:t>
            </a:r>
          </a:p>
        </p:txBody>
      </p:sp>
      <p:pic>
        <p:nvPicPr>
          <p:cNvPr id="4" name="Picture 3" descr="A group of black icons&#10;&#10;AI-generated content may be incorrect.">
            <a:extLst>
              <a:ext uri="{FF2B5EF4-FFF2-40B4-BE49-F238E27FC236}">
                <a16:creationId xmlns:a16="http://schemas.microsoft.com/office/drawing/2014/main" id="{5DA8E2FA-DF04-6841-6A3B-A39D42CB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7698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A5A2-0A3A-3F11-0678-7CEC58FB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36" y="2578608"/>
            <a:ext cx="6236208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Transparency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ABM provides clear meanings for each layer.</a:t>
            </a:r>
          </a:p>
          <a:p>
            <a:pPr lvl="1"/>
            <a:r>
              <a:rPr lang="en-US" dirty="0">
                <a:ea typeface="+mn-lt"/>
                <a:cs typeface="+mn-lt"/>
              </a:rPr>
              <a:t>Unlike neural networks, it reveals the cognitive process inside students.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Social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Designed to address barriers to classroom engagement.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Caring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Supports and empowers introverted students.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B7A-4C03-39E1-D5CB-793FE1E9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 &amp; 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43B7-9ABA-D9DB-4890-EA0CC1F4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40278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Simulation showed the importance of self-efficacy and teacher's engagement.</a:t>
            </a:r>
          </a:p>
          <a:p>
            <a:r>
              <a:rPr lang="en-US"/>
              <a:t>Introversion is important, but it is not everything.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9870-6D99-9D50-C44F-66FAD5A8335C}"/>
              </a:ext>
            </a:extLst>
          </p:cNvPr>
          <p:cNvSpPr txBox="1"/>
          <p:nvPr/>
        </p:nvSpPr>
        <p:spPr>
          <a:xfrm>
            <a:off x="6099503" y="2578538"/>
            <a:ext cx="5651062" cy="1732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2400"/>
              </a:lnSpc>
              <a:buFont typeface=""/>
              <a:buChar char="•"/>
            </a:pPr>
            <a:r>
              <a:rPr lang="en-US">
                <a:cs typeface="Arial"/>
              </a:rPr>
              <a:t>Needs for future study (future work)​</a:t>
            </a:r>
          </a:p>
          <a:p>
            <a:pPr marL="685800" lvl="2" indent="-228600">
              <a:lnSpc>
                <a:spcPts val="2100"/>
              </a:lnSpc>
              <a:buFont typeface="Wingdings"/>
              <a:buChar char="§"/>
            </a:pPr>
            <a:r>
              <a:rPr lang="en-US" sz="1600">
                <a:cs typeface="Arial"/>
              </a:rPr>
              <a:t>Real data​</a:t>
            </a:r>
          </a:p>
          <a:p>
            <a:pPr marL="685800" lvl="2" indent="-228600">
              <a:lnSpc>
                <a:spcPts val="2100"/>
              </a:lnSpc>
              <a:buFont typeface="Wingdings"/>
              <a:buChar char="§"/>
            </a:pPr>
            <a:r>
              <a:rPr lang="en-US" sz="1600">
                <a:cs typeface="Arial"/>
              </a:rPr>
              <a:t>Research on Factors that decide teacher's engagement or self-efficacy​</a:t>
            </a:r>
          </a:p>
          <a:p>
            <a:pPr marL="285750" lvl="1" indent="-285750">
              <a:lnSpc>
                <a:spcPts val="2100"/>
              </a:lnSpc>
              <a:buFont typeface="Arial"/>
              <a:buChar char="•"/>
            </a:pPr>
            <a:r>
              <a:rPr lang="en-US">
                <a:cs typeface="Arial"/>
              </a:rPr>
              <a:t>Research paper &amp; publication</a:t>
            </a:r>
          </a:p>
          <a:p>
            <a:pPr marL="685800" lvl="2" indent="-228600">
              <a:lnSpc>
                <a:spcPts val="2100"/>
              </a:lnSpc>
              <a:buFont typeface="Wingdings"/>
              <a:buChar char="§"/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0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2B54-F74E-1034-E0B5-4638AD78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E08E-2C3B-F87D-D1B2-5F80359B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86A29-89C0-F5B4-3A20-AEA416561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73BB10-5BCE-BEF0-7462-0D89CA9BD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874809-E282-23C0-4042-26BB8F99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C678184-7671-92BD-C66C-F941FAE95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A88E98-5AB9-55B7-CA7B-E48DCA449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AE38F8-461E-4609-C484-53B23672141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95563" y="829056"/>
          <a:ext cx="10407225" cy="57896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4046">
                  <a:extLst>
                    <a:ext uri="{9D8B030D-6E8A-4147-A177-3AD203B41FA5}">
                      <a16:colId xmlns:a16="http://schemas.microsoft.com/office/drawing/2014/main" val="2124264376"/>
                    </a:ext>
                  </a:extLst>
                </a:gridCol>
                <a:gridCol w="1769807">
                  <a:extLst>
                    <a:ext uri="{9D8B030D-6E8A-4147-A177-3AD203B41FA5}">
                      <a16:colId xmlns:a16="http://schemas.microsoft.com/office/drawing/2014/main" val="745482776"/>
                    </a:ext>
                  </a:extLst>
                </a:gridCol>
                <a:gridCol w="6373372">
                  <a:extLst>
                    <a:ext uri="{9D8B030D-6E8A-4147-A177-3AD203B41FA5}">
                      <a16:colId xmlns:a16="http://schemas.microsoft.com/office/drawing/2014/main" val="3278942123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r>
                        <a:rPr lang="en-US" sz="800"/>
                        <a:t>Node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Abbreviation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Description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2490018342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Social Engagement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SocEng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How social</a:t>
                      </a:r>
                      <a:r>
                        <a:rPr lang="en-US" sz="1200" baseline="0"/>
                        <a:t> the class is on a given day</a:t>
                      </a:r>
                      <a:endParaRPr lang="en-US" sz="1200"/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1046810341"/>
                  </a:ext>
                </a:extLst>
              </a:tr>
              <a:tr h="525281">
                <a:tc>
                  <a:txBody>
                    <a:bodyPr/>
                    <a:lstStyle/>
                    <a:p>
                      <a:r>
                        <a:rPr lang="en-US" sz="1200"/>
                        <a:t>Teacher</a:t>
                      </a:r>
                      <a:r>
                        <a:rPr lang="en-US" sz="1200" baseline="0"/>
                        <a:t> Engagement</a:t>
                      </a:r>
                      <a:endParaRPr lang="en-US" sz="1200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TeaEng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Expectation of instructor and their effect on the engagement activity. Has to do with the psyche of the teacher and how they interact with students.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4212548768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Introversion Level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IL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Extraversion is one of the Big Five personality traits which will be used inversely for the introversion level.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324419186"/>
                  </a:ext>
                </a:extLst>
              </a:tr>
              <a:tr h="525281">
                <a:tc>
                  <a:txBody>
                    <a:bodyPr/>
                    <a:lstStyle/>
                    <a:p>
                      <a:r>
                        <a:rPr lang="en-US" sz="1200"/>
                        <a:t>Combined Engagement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CombEn</a:t>
                      </a:r>
                      <a:endParaRPr lang="en-US" sz="1200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inner perception of the student of how his colleagues are responding to the learning technique used by the teacher.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987844176"/>
                  </a:ext>
                </a:extLst>
              </a:tr>
              <a:tr h="525281">
                <a:tc>
                  <a:txBody>
                    <a:bodyPr/>
                    <a:lstStyle/>
                    <a:p>
                      <a:r>
                        <a:rPr lang="en-US" sz="1200"/>
                        <a:t>Self-efficacy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Sef</a:t>
                      </a:r>
                      <a:endParaRPr lang="en-US" sz="1200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Self-efficacy is linked to self-esteem and reflects a student’s perception of their own potential to succeed in the course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206068358"/>
                  </a:ext>
                </a:extLst>
              </a:tr>
              <a:tr h="525281">
                <a:tc>
                  <a:txBody>
                    <a:bodyPr/>
                    <a:lstStyle/>
                    <a:p>
                      <a:r>
                        <a:rPr lang="en-US" sz="1200"/>
                        <a:t>Stress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Student’s stress level. It is linked to the introversion level and combined engagement, as factors that enhance the stress in classroom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654677593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Energy/Tired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level of energy required for concentration and active engagement in the classroom.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906926341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Cognitive Fatigue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Cfa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Emotional exhaustion, leading to a reduced ability to process information presented by the teacher. 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483145143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Dedication/Motivation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Ded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Student’s dedication to the course.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511046651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Cognitive Engagement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CogEng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Active cognitive engagement in the class, including listening, critical thinking, and maintaining focus.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1375250905"/>
                  </a:ext>
                </a:extLst>
              </a:tr>
              <a:tr h="525281">
                <a:tc>
                  <a:txBody>
                    <a:bodyPr/>
                    <a:lstStyle/>
                    <a:p>
                      <a:r>
                        <a:rPr lang="en-US" sz="1200"/>
                        <a:t>Behavioral Engagement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BehEng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Active engagement in classroom activities, including responding to instructions, answering questions, and participating in debates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731937701"/>
                  </a:ext>
                </a:extLst>
              </a:tr>
              <a:tr h="525281">
                <a:tc>
                  <a:txBody>
                    <a:bodyPr/>
                    <a:lstStyle/>
                    <a:p>
                      <a:r>
                        <a:rPr lang="en-US" sz="1200"/>
                        <a:t>Absorption Capacity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AbsCap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result of cognitive and behavioral engagement. It will be produced in the model by temporal-causal equations.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710227530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sz="1200"/>
                        <a:t>Achievement(Grade)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Ach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student’s academic performance in the course, represented by their current grade.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17362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B2D8-5F52-DA61-0EDF-C486E6AC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73607"/>
            <a:ext cx="11155680" cy="1463040"/>
          </a:xfrm>
        </p:spPr>
        <p:txBody>
          <a:bodyPr/>
          <a:lstStyle/>
          <a:p>
            <a:r>
              <a:rPr lang="en-US"/>
              <a:t>What is Agent Based Modeling</a:t>
            </a:r>
          </a:p>
        </p:txBody>
      </p:sp>
      <p:pic>
        <p:nvPicPr>
          <p:cNvPr id="1026" name="Picture 2" descr="What is Agent-Based Modeling? – titanmodel.org">
            <a:extLst>
              <a:ext uri="{FF2B5EF4-FFF2-40B4-BE49-F238E27FC236}">
                <a16:creationId xmlns:a16="http://schemas.microsoft.com/office/drawing/2014/main" id="{480C7762-2FA0-8657-D130-FFA4E418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37" y="2056322"/>
            <a:ext cx="3356300" cy="22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EF8C35A-327B-C07D-D09E-767CABA3B78F}"/>
              </a:ext>
            </a:extLst>
          </p:cNvPr>
          <p:cNvSpPr/>
          <p:nvPr/>
        </p:nvSpPr>
        <p:spPr>
          <a:xfrm>
            <a:off x="5764195" y="3182469"/>
            <a:ext cx="660999" cy="451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6766A2-D67B-CC8D-25D9-C2293DE21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6703" y="1777833"/>
            <a:ext cx="3913739" cy="28106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D3947-44EB-4A0E-552C-0C17EE56AC0E}"/>
              </a:ext>
            </a:extLst>
          </p:cNvPr>
          <p:cNvSpPr txBox="1"/>
          <p:nvPr/>
        </p:nvSpPr>
        <p:spPr>
          <a:xfrm>
            <a:off x="853224" y="4885714"/>
            <a:ext cx="5343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All models are wrong, some are useful.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DBF1F-DA07-799A-5F64-89F6529F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US"/>
              <a:t>Background &amp; Motivation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op Interior Design Trends for the 2022 Classroom - CDI Spaces">
            <a:extLst>
              <a:ext uri="{FF2B5EF4-FFF2-40B4-BE49-F238E27FC236}">
                <a16:creationId xmlns:a16="http://schemas.microsoft.com/office/drawing/2014/main" id="{000D3909-7F83-46EB-F4A0-5047A600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8" y="3109310"/>
            <a:ext cx="5639091" cy="245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B918-DB14-15F9-2B6E-8D49C960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2304288"/>
            <a:ext cx="5129784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How introversion Impact on the classroom diversity and discussion dynamics?</a:t>
            </a:r>
          </a:p>
          <a:p>
            <a:r>
              <a:rPr lang="en-US"/>
              <a:t>What is</a:t>
            </a:r>
            <a:r>
              <a:rPr lang="en-US" b="1"/>
              <a:t> </a:t>
            </a:r>
            <a:r>
              <a:rPr lang="en-US"/>
              <a:t>the best ways for teachers to create an environment that promotes discussion?</a:t>
            </a:r>
          </a:p>
        </p:txBody>
      </p:sp>
    </p:spTree>
    <p:extLst>
      <p:ext uri="{BB962C8B-B14F-4D97-AF65-F5344CB8AC3E}">
        <p14:creationId xmlns:p14="http://schemas.microsoft.com/office/powerpoint/2010/main" val="37659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65E2F-8D6A-B401-A8C4-FA36377A3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BE67-9A2B-DF72-C379-9CB18830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UML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6B74ACB6-B820-C41E-C865-040BCBDC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50" y="825369"/>
            <a:ext cx="3842346" cy="5765786"/>
          </a:xfrm>
          <a:prstGeom prst="rect">
            <a:avLst/>
          </a:prstGeom>
        </p:spPr>
      </p:pic>
      <p:pic>
        <p:nvPicPr>
          <p:cNvPr id="8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85EEF64D-5961-8A37-7379-C8EC17B5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4706" y="2591109"/>
            <a:ext cx="2888995" cy="971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EB0E1B-ECA1-991F-D938-C29524CB22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" r="2283" b="81391"/>
          <a:stretch/>
        </p:blipFill>
        <p:spPr>
          <a:xfrm>
            <a:off x="3315835" y="1271245"/>
            <a:ext cx="5742006" cy="600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0AC447-C42D-F8EC-6C7E-41A8B0E03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353" y="5362616"/>
            <a:ext cx="1638070" cy="1171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90BE27-FFE8-E7CE-2269-FFA279AAD0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52" t="-29" r="13176" b="90131"/>
          <a:stretch/>
        </p:blipFill>
        <p:spPr>
          <a:xfrm>
            <a:off x="3452081" y="4273628"/>
            <a:ext cx="5622516" cy="503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65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5EF86D-CFE6-F8FD-2FE2-CB027D2FC05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01946898"/>
              </p:ext>
            </p:extLst>
          </p:nvPr>
        </p:nvGraphicFramePr>
        <p:xfrm>
          <a:off x="895563" y="829056"/>
          <a:ext cx="10407225" cy="4633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4046">
                  <a:extLst>
                    <a:ext uri="{9D8B030D-6E8A-4147-A177-3AD203B41FA5}">
                      <a16:colId xmlns:a16="http://schemas.microsoft.com/office/drawing/2014/main" val="2124264376"/>
                    </a:ext>
                  </a:extLst>
                </a:gridCol>
                <a:gridCol w="1769807">
                  <a:extLst>
                    <a:ext uri="{9D8B030D-6E8A-4147-A177-3AD203B41FA5}">
                      <a16:colId xmlns:a16="http://schemas.microsoft.com/office/drawing/2014/main" val="745482776"/>
                    </a:ext>
                  </a:extLst>
                </a:gridCol>
                <a:gridCol w="6373372">
                  <a:extLst>
                    <a:ext uri="{9D8B030D-6E8A-4147-A177-3AD203B41FA5}">
                      <a16:colId xmlns:a16="http://schemas.microsoft.com/office/drawing/2014/main" val="3278942123"/>
                    </a:ext>
                  </a:extLst>
                </a:gridCol>
              </a:tblGrid>
              <a:tr h="472041">
                <a:tc>
                  <a:txBody>
                    <a:bodyPr/>
                    <a:lstStyle/>
                    <a:p>
                      <a:r>
                        <a:rPr lang="en-US" sz="1200"/>
                        <a:t>Node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Abbreviation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2490018342"/>
                  </a:ext>
                </a:extLst>
              </a:tr>
              <a:tr h="559457">
                <a:tc>
                  <a:txBody>
                    <a:bodyPr/>
                    <a:lstStyle/>
                    <a:p>
                      <a:r>
                        <a:rPr lang="en-US" sz="1800"/>
                        <a:t>Social Engagement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SocEng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How social</a:t>
                      </a:r>
                      <a:r>
                        <a:rPr lang="en-US" sz="1800" baseline="0"/>
                        <a:t> the class is on a given day</a:t>
                      </a:r>
                      <a:endParaRPr lang="en-US" sz="1800"/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1046810341"/>
                  </a:ext>
                </a:extLst>
              </a:tr>
              <a:tr h="961567">
                <a:tc>
                  <a:txBody>
                    <a:bodyPr/>
                    <a:lstStyle/>
                    <a:p>
                      <a:r>
                        <a:rPr lang="en-US" sz="1800"/>
                        <a:t>Teacher</a:t>
                      </a:r>
                      <a:r>
                        <a:rPr lang="en-US" sz="1800" baseline="0"/>
                        <a:t> Engagement</a:t>
                      </a:r>
                      <a:endParaRPr lang="en-US" sz="1800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TeaEng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Expectation of instructor and their effect on the engagement activity. Has to do with the psyche of the teacher and how they interact with students.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4212548768"/>
                  </a:ext>
                </a:extLst>
              </a:tr>
              <a:tr h="716804">
                <a:tc>
                  <a:txBody>
                    <a:bodyPr/>
                    <a:lstStyle/>
                    <a:p>
                      <a:r>
                        <a:rPr lang="en-US" sz="1800"/>
                        <a:t>Introversion Level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IL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Extraversion is one of the Big Five personality traits which will be used inversely for the introversion level.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324419186"/>
                  </a:ext>
                </a:extLst>
              </a:tr>
              <a:tr h="961567">
                <a:tc>
                  <a:txBody>
                    <a:bodyPr/>
                    <a:lstStyle/>
                    <a:p>
                      <a:r>
                        <a:rPr lang="en-US" sz="1800"/>
                        <a:t>Combined Engagement</a:t>
                      </a:r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CombEn</a:t>
                      </a:r>
                      <a:endParaRPr lang="en-US" sz="1800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inner perception of the student of how his colleagues are responding to the learning technique used by the teacher.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987844176"/>
                  </a:ext>
                </a:extLst>
              </a:tr>
              <a:tr h="9615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Self-efficacy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Sef</a:t>
                      </a:r>
                      <a:endParaRPr lang="en-US"/>
                    </a:p>
                  </a:txBody>
                  <a:tcPr marL="26959" marR="26959" marT="13479" marB="134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Self-efficacy is linked to self-esteem and reflects a student’s perception of their own potential to succeed in the course</a:t>
                      </a:r>
                    </a:p>
                  </a:txBody>
                  <a:tcPr marL="26959" marR="26959" marT="13479" marB="13479"/>
                </a:tc>
                <a:extLst>
                  <a:ext uri="{0D108BD9-81ED-4DB2-BD59-A6C34878D82A}">
                    <a16:rowId xmlns:a16="http://schemas.microsoft.com/office/drawing/2014/main" val="320606835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25FF18-1A15-D8E5-A1CB-8487B526E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75025"/>
              </p:ext>
            </p:extLst>
          </p:nvPr>
        </p:nvGraphicFramePr>
        <p:xfrm>
          <a:off x="892387" y="5461711"/>
          <a:ext cx="10407225" cy="962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4045">
                  <a:extLst>
                    <a:ext uri="{9D8B030D-6E8A-4147-A177-3AD203B41FA5}">
                      <a16:colId xmlns:a16="http://schemas.microsoft.com/office/drawing/2014/main" val="1848563104"/>
                    </a:ext>
                  </a:extLst>
                </a:gridCol>
                <a:gridCol w="1769812">
                  <a:extLst>
                    <a:ext uri="{9D8B030D-6E8A-4147-A177-3AD203B41FA5}">
                      <a16:colId xmlns:a16="http://schemas.microsoft.com/office/drawing/2014/main" val="2347642895"/>
                    </a:ext>
                  </a:extLst>
                </a:gridCol>
                <a:gridCol w="6373368">
                  <a:extLst>
                    <a:ext uri="{9D8B030D-6E8A-4147-A177-3AD203B41FA5}">
                      <a16:colId xmlns:a16="http://schemas.microsoft.com/office/drawing/2014/main" val="2368125310"/>
                    </a:ext>
                  </a:extLst>
                </a:gridCol>
              </a:tblGrid>
              <a:tr h="962025">
                <a:tc>
                  <a:txBody>
                    <a:bodyPr/>
                    <a:lstStyle/>
                    <a:p>
                      <a:pPr lvl="0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Engagement Level</a:t>
                      </a:r>
                      <a:endParaRPr lang="en-US"/>
                    </a:p>
                  </a:txBody>
                  <a:tcPr marL="26956" marR="26956" marT="13478" marB="134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Bierstadt"/>
                        </a:rPr>
                        <a:t>EL</a:t>
                      </a:r>
                    </a:p>
                  </a:txBody>
                  <a:tcPr marL="26956" marR="26956" marT="13478" marB="134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Bierstadt"/>
                        </a:rPr>
                        <a:t>The probability of student is responding to class social interaction</a:t>
                      </a:r>
                    </a:p>
                  </a:txBody>
                  <a:tcPr marL="26956" marR="26956" marT="13478" marB="134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48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6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0E825-1C3D-FA81-674C-15837DCE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6126480" cy="16438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/>
              <a:t>Our Model</a:t>
            </a:r>
            <a:br>
              <a:rPr lang="en-US" sz="4800"/>
            </a:br>
            <a:br>
              <a:rPr lang="en-US" sz="4800"/>
            </a:br>
            <a:endParaRPr lang="en-US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FA12F6BE-5609-6156-6D0F-3D30CC99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551" y="2297542"/>
            <a:ext cx="10862995" cy="3767328"/>
          </a:xfrm>
        </p:spPr>
      </p:pic>
    </p:spTree>
    <p:extLst>
      <p:ext uri="{BB962C8B-B14F-4D97-AF65-F5344CB8AC3E}">
        <p14:creationId xmlns:p14="http://schemas.microsoft.com/office/powerpoint/2010/main" val="345944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6FE3-35C5-50D1-F196-F9AF4A56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568-6D76-D48B-46F5-DDAF7A9C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(before fine tuning):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046A-93B7-7ED8-208A-7771A149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03985"/>
            <a:ext cx="1115568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CombEng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SocEng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w1 +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TeaEng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w2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St =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CombEng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w1 × IL + St × w2</a:t>
            </a:r>
            <a:endParaRPr lang="en-US"/>
          </a:p>
          <a:p>
            <a:pPr>
              <a:buNone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Cfa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= St × w1 + EL × w2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Ded =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SEf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w1 + (Cfa-1) × w2</a:t>
            </a:r>
            <a:endParaRPr lang="en-US"/>
          </a:p>
          <a:p>
            <a:pPr>
              <a:buNone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CogEng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= Ded × w1</a:t>
            </a:r>
            <a:endParaRPr lang="en-US"/>
          </a:p>
          <a:p>
            <a:pPr>
              <a:buNone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BehEng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= Ded × w1 × (1-IL) +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CogEng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w2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Ach = (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CogEng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w1 +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BehEng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w2) ×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AbsCap</a:t>
            </a:r>
            <a:endParaRPr lang="en-US" err="1"/>
          </a:p>
          <a:p>
            <a:pPr>
              <a:buNone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SEf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= Ach × w1 +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SEf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w2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EngLev =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CogEng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w1 +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BehEng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× w2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35F-BB27-CBA7-77F2-B1C8A9C1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 tuning (gradient decent)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C168-F251-979E-7D96-DC8A60BB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08" y="2272608"/>
            <a:ext cx="986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Create a sample dataset containing input-output pairs. 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Initialize each weight in the equation to 1/n, where n is the total number of weights. 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Feed inputs through the model to generate predictions.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compare with actual outputs. Optimize weights using squared error loss: (actual - predicted)²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8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0015-B9E5-7635-39C6-71E992C3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1AD-AC97-0B10-2882-B0748D82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8DE5-A594-D0FD-E0BD-0A5FFCDB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73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Office PowerPoint</Application>
  <PresentationFormat>Widescreen</PresentationFormat>
  <Paragraphs>130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Bierstadt</vt:lpstr>
      <vt:lpstr>Calibri</vt:lpstr>
      <vt:lpstr>Wingdings</vt:lpstr>
      <vt:lpstr>GestaltVTI</vt:lpstr>
      <vt:lpstr>AGENT BASED MODEL OF STUDENTS IN A CLASSROOM</vt:lpstr>
      <vt:lpstr>What is Agent Based Modeling</vt:lpstr>
      <vt:lpstr>Background &amp; Motivation</vt:lpstr>
      <vt:lpstr>UML</vt:lpstr>
      <vt:lpstr>PowerPoint Presentation</vt:lpstr>
      <vt:lpstr>Our Model  </vt:lpstr>
      <vt:lpstr>Equation (before fine tuning): </vt:lpstr>
      <vt:lpstr>Fine tuning (gradient decent)</vt:lpstr>
      <vt:lpstr>DEMO</vt:lpstr>
      <vt:lpstr>Equation (after fine tuning): </vt:lpstr>
      <vt:lpstr>DEMO</vt:lpstr>
      <vt:lpstr>Design Norms</vt:lpstr>
      <vt:lpstr>Outcome &amp; Next Step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Jaden Brookens</dc:creator>
  <cp:lastModifiedBy>Daniel Kwon</cp:lastModifiedBy>
  <cp:revision>11</cp:revision>
  <dcterms:created xsi:type="dcterms:W3CDTF">2025-04-14T00:41:52Z</dcterms:created>
  <dcterms:modified xsi:type="dcterms:W3CDTF">2025-04-29T20:32:51Z</dcterms:modified>
</cp:coreProperties>
</file>