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Nunito"/>
      <p:regular r:id="rId21"/>
      <p:bold r:id="rId22"/>
      <p:italic r:id="rId23"/>
      <p:boldItalic r:id="rId24"/>
    </p:embeddedFont>
    <p:embeddedFont>
      <p:font typeface="Maven Pro"/>
      <p:regular r:id="rId25"/>
      <p:bold r:id="rId26"/>
    </p:embeddedFont>
    <p:embeddedFont>
      <p:font typeface="Lora"/>
      <p:regular r:id="rId27"/>
      <p:bold r:id="rId28"/>
      <p:italic r:id="rId29"/>
      <p:boldItalic r:id="rId30"/>
    </p:embeddedFont>
    <p:embeddedFont>
      <p:font typeface="Nunito Light"/>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bold.fntdata"/><Relationship Id="rId25" Type="http://schemas.openxmlformats.org/officeDocument/2006/relationships/font" Target="fonts/MavenPro-regular.fntdata"/><Relationship Id="rId28" Type="http://schemas.openxmlformats.org/officeDocument/2006/relationships/font" Target="fonts/Lora-bold.fntdata"/><Relationship Id="rId27" Type="http://schemas.openxmlformats.org/officeDocument/2006/relationships/font" Target="fonts/Lora-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ora-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Light-regular.fntdata"/><Relationship Id="rId30" Type="http://schemas.openxmlformats.org/officeDocument/2006/relationships/font" Target="fonts/Lora-boldItalic.fntdata"/><Relationship Id="rId11" Type="http://schemas.openxmlformats.org/officeDocument/2006/relationships/slide" Target="slides/slide6.xml"/><Relationship Id="rId33" Type="http://schemas.openxmlformats.org/officeDocument/2006/relationships/font" Target="fonts/NunitoLight-italic.fntdata"/><Relationship Id="rId10" Type="http://schemas.openxmlformats.org/officeDocument/2006/relationships/slide" Target="slides/slide5.xml"/><Relationship Id="rId32" Type="http://schemas.openxmlformats.org/officeDocument/2006/relationships/font" Target="fonts/NunitoLight-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NunitoLight-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29a7ff24b6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29a7ff24b6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29364469ec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29364469ec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29a7ff24b6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29a7ff24b6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29a7ff24b6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29a7ff24b6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29364469ec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29364469ec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29b89a74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29b89a74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29364469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29364469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29364469ec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29364469ec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29364469ec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29364469ec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29a7ff24b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29a7ff24b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29364469ec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29364469ec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29a7ff24b6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29a7ff24b6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293aa10a7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293aa10a7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29364469ec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29364469ec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emarketer.com/content/which-subscription-services-will-us-consumers-sign-up-for-next" TargetMode="External"/><Relationship Id="rId4" Type="http://schemas.openxmlformats.org/officeDocument/2006/relationships/hyperlink" Target="https://techcrunch.com/2019/05/22/subscription-fatigue-hasnt-hit-ye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Music Churn Prediction</a:t>
            </a:r>
            <a:endParaRPr/>
          </a:p>
        </p:txBody>
      </p:sp>
      <p:sp>
        <p:nvSpPr>
          <p:cNvPr id="278" name="Google Shape;278;p13"/>
          <p:cNvSpPr txBox="1"/>
          <p:nvPr>
            <p:ph idx="1" type="subTitle"/>
          </p:nvPr>
        </p:nvSpPr>
        <p:spPr>
          <a:xfrm>
            <a:off x="824000" y="3453875"/>
            <a:ext cx="4255500" cy="164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Members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Akhilesh Chandrashekar	ab10138</a:t>
            </a:r>
            <a:endParaRPr/>
          </a:p>
          <a:p>
            <a:pPr indent="0" lvl="0" marL="0" rtl="0" algn="l">
              <a:spcBef>
                <a:spcPts val="0"/>
              </a:spcBef>
              <a:spcAft>
                <a:spcPts val="0"/>
              </a:spcAft>
              <a:buNone/>
            </a:pPr>
            <a:r>
              <a:rPr lang="en"/>
              <a:t>Himanshu Kumar hk3427</a:t>
            </a:r>
            <a:endParaRPr/>
          </a:p>
          <a:p>
            <a:pPr indent="0" lvl="0" marL="0" rtl="0" algn="l">
              <a:spcBef>
                <a:spcPts val="0"/>
              </a:spcBef>
              <a:spcAft>
                <a:spcPts val="0"/>
              </a:spcAft>
              <a:buNone/>
            </a:pPr>
            <a:r>
              <a:rPr lang="en"/>
              <a:t>Aakash Shetty aks9108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 Extraction and Engineering</a:t>
            </a:r>
            <a:endParaRPr/>
          </a:p>
        </p:txBody>
      </p:sp>
      <p:pic>
        <p:nvPicPr>
          <p:cNvPr id="335" name="Google Shape;335;p22"/>
          <p:cNvPicPr preferRelativeResize="0"/>
          <p:nvPr/>
        </p:nvPicPr>
        <p:blipFill>
          <a:blip r:embed="rId3">
            <a:alphaModFix/>
          </a:blip>
          <a:stretch>
            <a:fillRect/>
          </a:stretch>
        </p:blipFill>
        <p:spPr>
          <a:xfrm>
            <a:off x="1564500" y="1146550"/>
            <a:ext cx="5422549" cy="39033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Training and Testing</a:t>
            </a:r>
            <a:endParaRPr/>
          </a:p>
        </p:txBody>
      </p:sp>
      <p:sp>
        <p:nvSpPr>
          <p:cNvPr id="341" name="Google Shape;341;p23"/>
          <p:cNvSpPr txBox="1"/>
          <p:nvPr>
            <p:ph idx="1" type="body"/>
          </p:nvPr>
        </p:nvSpPr>
        <p:spPr>
          <a:xfrm>
            <a:off x="1303800" y="1706250"/>
            <a:ext cx="7030500" cy="30603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Clr>
                <a:schemeClr val="dk1"/>
              </a:buClr>
              <a:buSzPts val="1400"/>
              <a:buFont typeface="Lora"/>
              <a:buChar char="●"/>
            </a:pPr>
            <a:r>
              <a:rPr lang="en" sz="1400">
                <a:solidFill>
                  <a:schemeClr val="dk1"/>
                </a:solidFill>
                <a:latin typeface="Lora"/>
                <a:ea typeface="Lora"/>
                <a:cs typeface="Lora"/>
                <a:sym typeface="Lora"/>
              </a:rPr>
              <a:t>For Model we select four models to train and test our data and select the best model out of the four.</a:t>
            </a:r>
            <a:endParaRPr sz="1400">
              <a:solidFill>
                <a:schemeClr val="dk1"/>
              </a:solidFill>
              <a:latin typeface="Lora"/>
              <a:ea typeface="Lora"/>
              <a:cs typeface="Lora"/>
              <a:sym typeface="Lora"/>
            </a:endParaRPr>
          </a:p>
          <a:p>
            <a:pPr indent="-317500" lvl="0" marL="457200" rtl="0" algn="just">
              <a:spcBef>
                <a:spcPts val="0"/>
              </a:spcBef>
              <a:spcAft>
                <a:spcPts val="0"/>
              </a:spcAft>
              <a:buClr>
                <a:schemeClr val="dk1"/>
              </a:buClr>
              <a:buSzPts val="1400"/>
              <a:buFont typeface="Lora"/>
              <a:buChar char="●"/>
            </a:pPr>
            <a:r>
              <a:rPr lang="en" sz="1400">
                <a:solidFill>
                  <a:schemeClr val="dk1"/>
                </a:solidFill>
                <a:latin typeface="Lora"/>
                <a:ea typeface="Lora"/>
                <a:cs typeface="Lora"/>
                <a:sym typeface="Lora"/>
              </a:rPr>
              <a:t>Linear Regression, </a:t>
            </a:r>
            <a:r>
              <a:rPr lang="en" sz="1400">
                <a:solidFill>
                  <a:schemeClr val="dk1"/>
                </a:solidFill>
                <a:latin typeface="Lora"/>
                <a:ea typeface="Lora"/>
                <a:cs typeface="Lora"/>
                <a:sym typeface="Lora"/>
              </a:rPr>
              <a:t>Decision</a:t>
            </a:r>
            <a:r>
              <a:rPr lang="en" sz="1400">
                <a:solidFill>
                  <a:schemeClr val="dk1"/>
                </a:solidFill>
                <a:latin typeface="Lora"/>
                <a:ea typeface="Lora"/>
                <a:cs typeface="Lora"/>
                <a:sym typeface="Lora"/>
              </a:rPr>
              <a:t> Tree, Random Forest, Gradient Boost.</a:t>
            </a:r>
            <a:endParaRPr sz="1400">
              <a:solidFill>
                <a:schemeClr val="dk1"/>
              </a:solidFill>
              <a:latin typeface="Lora"/>
              <a:ea typeface="Lora"/>
              <a:cs typeface="Lora"/>
              <a:sym typeface="Lora"/>
            </a:endParaRPr>
          </a:p>
          <a:p>
            <a:pPr indent="-317500" lvl="0" marL="457200" rtl="0" algn="just">
              <a:spcBef>
                <a:spcPts val="0"/>
              </a:spcBef>
              <a:spcAft>
                <a:spcPts val="0"/>
              </a:spcAft>
              <a:buClr>
                <a:schemeClr val="dk1"/>
              </a:buClr>
              <a:buSzPts val="1400"/>
              <a:buFont typeface="Lora"/>
              <a:buChar char="●"/>
            </a:pPr>
            <a:r>
              <a:rPr lang="en" sz="1400">
                <a:solidFill>
                  <a:schemeClr val="dk1"/>
                </a:solidFill>
                <a:latin typeface="Lora"/>
                <a:ea typeface="Lora"/>
                <a:cs typeface="Lora"/>
                <a:sym typeface="Lora"/>
              </a:rPr>
              <a:t>For our model we have few important metrics like recall, F-score and AUC.</a:t>
            </a:r>
            <a:endParaRPr sz="1400">
              <a:solidFill>
                <a:schemeClr val="dk1"/>
              </a:solidFill>
              <a:latin typeface="Lora"/>
              <a:ea typeface="Lora"/>
              <a:cs typeface="Lora"/>
              <a:sym typeface="Lora"/>
            </a:endParaRPr>
          </a:p>
          <a:p>
            <a:pPr indent="-317500" lvl="0" marL="457200" rtl="0" algn="just">
              <a:spcBef>
                <a:spcPts val="0"/>
              </a:spcBef>
              <a:spcAft>
                <a:spcPts val="0"/>
              </a:spcAft>
              <a:buClr>
                <a:schemeClr val="dk1"/>
              </a:buClr>
              <a:buSzPts val="1400"/>
              <a:buFont typeface="Lora"/>
              <a:buChar char="●"/>
            </a:pPr>
            <a:r>
              <a:rPr lang="en" sz="1400">
                <a:solidFill>
                  <a:schemeClr val="dk1"/>
                </a:solidFill>
                <a:latin typeface="Lora"/>
                <a:ea typeface="Lora"/>
                <a:cs typeface="Lora"/>
                <a:sym typeface="Lora"/>
              </a:rPr>
              <a:t>Recall cares about our positive predictions as that will decide the organizations next steps towards the prediction.</a:t>
            </a:r>
            <a:endParaRPr sz="1400">
              <a:solidFill>
                <a:schemeClr val="dk1"/>
              </a:solidFill>
              <a:latin typeface="Lora"/>
              <a:ea typeface="Lora"/>
              <a:cs typeface="Lora"/>
              <a:sym typeface="Lora"/>
            </a:endParaRPr>
          </a:p>
          <a:p>
            <a:pPr indent="-317500" lvl="0" marL="457200" rtl="0" algn="just">
              <a:spcBef>
                <a:spcPts val="0"/>
              </a:spcBef>
              <a:spcAft>
                <a:spcPts val="0"/>
              </a:spcAft>
              <a:buClr>
                <a:schemeClr val="dk1"/>
              </a:buClr>
              <a:buSzPts val="1400"/>
              <a:buFont typeface="Lora"/>
              <a:buChar char="●"/>
            </a:pPr>
            <a:r>
              <a:rPr lang="en" sz="1400">
                <a:solidFill>
                  <a:schemeClr val="dk1"/>
                </a:solidFill>
                <a:latin typeface="Lora"/>
                <a:ea typeface="Lora"/>
                <a:cs typeface="Lora"/>
                <a:sym typeface="Lora"/>
              </a:rPr>
              <a:t>To balance the negative predictions we also care about the F-score </a:t>
            </a:r>
            <a:r>
              <a:rPr lang="en" sz="1400">
                <a:solidFill>
                  <a:schemeClr val="dk1"/>
                </a:solidFill>
                <a:latin typeface="Lora"/>
                <a:ea typeface="Lora"/>
                <a:cs typeface="Lora"/>
                <a:sym typeface="Lora"/>
              </a:rPr>
              <a:t>because</a:t>
            </a:r>
            <a:r>
              <a:rPr lang="en" sz="1400">
                <a:solidFill>
                  <a:schemeClr val="dk1"/>
                </a:solidFill>
                <a:latin typeface="Lora"/>
                <a:ea typeface="Lora"/>
                <a:cs typeface="Lora"/>
                <a:sym typeface="Lora"/>
              </a:rPr>
              <a:t> we cannot end up sending discount coupons to everyone and end up affecting our revenue.</a:t>
            </a:r>
            <a:endParaRPr sz="1400">
              <a:solidFill>
                <a:schemeClr val="dk1"/>
              </a:solidFill>
              <a:latin typeface="Lora"/>
              <a:ea typeface="Lora"/>
              <a:cs typeface="Lora"/>
              <a:sym typeface="Lora"/>
            </a:endParaRPr>
          </a:p>
          <a:p>
            <a:pPr indent="-317500" lvl="0" marL="457200" rtl="0" algn="just">
              <a:spcBef>
                <a:spcPts val="0"/>
              </a:spcBef>
              <a:spcAft>
                <a:spcPts val="0"/>
              </a:spcAft>
              <a:buClr>
                <a:schemeClr val="dk1"/>
              </a:buClr>
              <a:buSzPts val="1400"/>
              <a:buFont typeface="Lora"/>
              <a:buChar char="●"/>
            </a:pPr>
            <a:r>
              <a:rPr lang="en" sz="1400">
                <a:solidFill>
                  <a:schemeClr val="dk1"/>
                </a:solidFill>
                <a:latin typeface="Lora"/>
                <a:ea typeface="Lora"/>
                <a:cs typeface="Lora"/>
                <a:sym typeface="Lora"/>
              </a:rPr>
              <a:t>We also use AUC, area under the curve which allows us to plot true positive against false positives.</a:t>
            </a:r>
            <a:endParaRPr sz="1400">
              <a:solidFill>
                <a:schemeClr val="dk1"/>
              </a:solidFill>
              <a:latin typeface="Lora"/>
              <a:ea typeface="Lora"/>
              <a:cs typeface="Lora"/>
              <a:sym typeface="Lor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pic>
        <p:nvPicPr>
          <p:cNvPr id="347" name="Google Shape;347;p24"/>
          <p:cNvPicPr preferRelativeResize="0"/>
          <p:nvPr/>
        </p:nvPicPr>
        <p:blipFill>
          <a:blip r:embed="rId3">
            <a:alphaModFix/>
          </a:blip>
          <a:stretch>
            <a:fillRect/>
          </a:stretch>
        </p:blipFill>
        <p:spPr>
          <a:xfrm>
            <a:off x="334575" y="1837200"/>
            <a:ext cx="4358876" cy="2915126"/>
          </a:xfrm>
          <a:prstGeom prst="rect">
            <a:avLst/>
          </a:prstGeom>
          <a:noFill/>
          <a:ln>
            <a:noFill/>
          </a:ln>
        </p:spPr>
      </p:pic>
      <p:pic>
        <p:nvPicPr>
          <p:cNvPr id="348" name="Google Shape;348;p24"/>
          <p:cNvPicPr preferRelativeResize="0"/>
          <p:nvPr/>
        </p:nvPicPr>
        <p:blipFill>
          <a:blip r:embed="rId4">
            <a:alphaModFix/>
          </a:blip>
          <a:stretch>
            <a:fillRect/>
          </a:stretch>
        </p:blipFill>
        <p:spPr>
          <a:xfrm>
            <a:off x="4693450" y="1871098"/>
            <a:ext cx="4308850" cy="28050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pic>
        <p:nvPicPr>
          <p:cNvPr id="354" name="Google Shape;354;p25"/>
          <p:cNvPicPr preferRelativeResize="0"/>
          <p:nvPr/>
        </p:nvPicPr>
        <p:blipFill>
          <a:blip r:embed="rId3">
            <a:alphaModFix/>
          </a:blip>
          <a:stretch>
            <a:fillRect/>
          </a:stretch>
        </p:blipFill>
        <p:spPr>
          <a:xfrm>
            <a:off x="757300" y="1885950"/>
            <a:ext cx="4232676" cy="2919099"/>
          </a:xfrm>
          <a:prstGeom prst="rect">
            <a:avLst/>
          </a:prstGeom>
          <a:noFill/>
          <a:ln>
            <a:noFill/>
          </a:ln>
        </p:spPr>
      </p:pic>
      <p:pic>
        <p:nvPicPr>
          <p:cNvPr id="355" name="Google Shape;355;p25"/>
          <p:cNvPicPr preferRelativeResize="0"/>
          <p:nvPr/>
        </p:nvPicPr>
        <p:blipFill>
          <a:blip r:embed="rId4">
            <a:alphaModFix/>
          </a:blip>
          <a:stretch>
            <a:fillRect/>
          </a:stretch>
        </p:blipFill>
        <p:spPr>
          <a:xfrm>
            <a:off x="5142375" y="2875153"/>
            <a:ext cx="2808625" cy="1929900"/>
          </a:xfrm>
          <a:prstGeom prst="rect">
            <a:avLst/>
          </a:prstGeom>
          <a:noFill/>
          <a:ln>
            <a:noFill/>
          </a:ln>
        </p:spPr>
      </p:pic>
      <p:pic>
        <p:nvPicPr>
          <p:cNvPr id="356" name="Google Shape;356;p25"/>
          <p:cNvPicPr preferRelativeResize="0"/>
          <p:nvPr/>
        </p:nvPicPr>
        <p:blipFill>
          <a:blip r:embed="rId5">
            <a:alphaModFix/>
          </a:blip>
          <a:stretch>
            <a:fillRect/>
          </a:stretch>
        </p:blipFill>
        <p:spPr>
          <a:xfrm>
            <a:off x="5443525" y="1885950"/>
            <a:ext cx="3369068" cy="999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Acknowledgement</a:t>
            </a:r>
            <a:endParaRPr/>
          </a:p>
        </p:txBody>
      </p:sp>
      <p:sp>
        <p:nvSpPr>
          <p:cNvPr id="362" name="Google Shape;362;p26"/>
          <p:cNvSpPr txBox="1"/>
          <p:nvPr>
            <p:ph idx="1" type="body"/>
          </p:nvPr>
        </p:nvSpPr>
        <p:spPr>
          <a:xfrm>
            <a:off x="1337725" y="1751850"/>
            <a:ext cx="7030500" cy="306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sz="1400">
              <a:solidFill>
                <a:srgbClr val="000000"/>
              </a:solidFill>
            </a:endParaRPr>
          </a:p>
          <a:p>
            <a:pPr indent="-317500" lvl="0" marL="457200" rtl="0" algn="l">
              <a:spcBef>
                <a:spcPts val="0"/>
              </a:spcBef>
              <a:spcAft>
                <a:spcPts val="0"/>
              </a:spcAft>
              <a:buClr>
                <a:schemeClr val="dk1"/>
              </a:buClr>
              <a:buSzPts val="1400"/>
              <a:buFont typeface="Lora"/>
              <a:buChar char="●"/>
            </a:pPr>
            <a:r>
              <a:rPr lang="en" sz="1400">
                <a:solidFill>
                  <a:schemeClr val="dk1"/>
                </a:solidFill>
                <a:latin typeface="Nunito Light"/>
                <a:ea typeface="Nunito Light"/>
                <a:cs typeface="Nunito Light"/>
                <a:sym typeface="Nunito Light"/>
              </a:rPr>
              <a:t>We thank Professor Juan Rodriguez/TAs for teaching the material on big data analysis, for answering our questions and for helping us develop an immense interest in big data. They equipped us with the necessary skills and knowledge to finish a project of this magnitude and complexity. We also are extremely thankful to the teaching assistants for their contribution towards strengthening our conceptual and technical understanding of the various topics in big data.</a:t>
            </a:r>
            <a:endParaRPr sz="1400">
              <a:solidFill>
                <a:schemeClr val="dk1"/>
              </a:solidFill>
              <a:latin typeface="Nunito Light"/>
              <a:ea typeface="Nunito Light"/>
              <a:cs typeface="Nunito Light"/>
              <a:sym typeface="Nunito Light"/>
            </a:endParaRPr>
          </a:p>
          <a:p>
            <a:pPr indent="0" lvl="0" marL="0" rtl="0" algn="l">
              <a:spcBef>
                <a:spcPts val="0"/>
              </a:spcBef>
              <a:spcAft>
                <a:spcPts val="0"/>
              </a:spcAft>
              <a:buNone/>
            </a:pPr>
            <a:r>
              <a:rPr lang="en" sz="1400">
                <a:solidFill>
                  <a:srgbClr val="000000"/>
                </a:solidFill>
                <a:latin typeface="Nunito Light"/>
                <a:ea typeface="Nunito Light"/>
                <a:cs typeface="Nunito Light"/>
                <a:sym typeface="Nunito Light"/>
              </a:rPr>
              <a:t> </a:t>
            </a:r>
            <a:endParaRPr sz="1400">
              <a:solidFill>
                <a:schemeClr val="dk1"/>
              </a:solidFill>
              <a:latin typeface="Lora"/>
              <a:ea typeface="Lora"/>
              <a:cs typeface="Lora"/>
              <a:sym typeface="Lor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Work </a:t>
            </a:r>
            <a:endParaRPr/>
          </a:p>
        </p:txBody>
      </p:sp>
      <p:sp>
        <p:nvSpPr>
          <p:cNvPr id="368" name="Google Shape;368;p27"/>
          <p:cNvSpPr txBox="1"/>
          <p:nvPr>
            <p:ph idx="1" type="body"/>
          </p:nvPr>
        </p:nvSpPr>
        <p:spPr>
          <a:xfrm>
            <a:off x="1346125" y="190090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1"/>
              </a:buClr>
              <a:buSzPts val="1300"/>
              <a:buAutoNum type="arabicPeriod"/>
            </a:pPr>
            <a:r>
              <a:rPr lang="en">
                <a:solidFill>
                  <a:schemeClr val="dk1"/>
                </a:solidFill>
              </a:rPr>
              <a:t>Scalable analytics and visualizations using Dask </a:t>
            </a:r>
            <a:endParaRPr>
              <a:solidFill>
                <a:schemeClr val="dk1"/>
              </a:solidFill>
            </a:endParaRPr>
          </a:p>
          <a:p>
            <a:pPr indent="-311150" lvl="0" marL="457200" rtl="0" algn="l">
              <a:spcBef>
                <a:spcPts val="0"/>
              </a:spcBef>
              <a:spcAft>
                <a:spcPts val="0"/>
              </a:spcAft>
              <a:buClr>
                <a:schemeClr val="dk1"/>
              </a:buClr>
              <a:buSzPts val="1300"/>
              <a:buAutoNum type="arabicPeriod"/>
            </a:pPr>
            <a:r>
              <a:rPr lang="en">
                <a:solidFill>
                  <a:schemeClr val="dk1"/>
                </a:solidFill>
              </a:rPr>
              <a:t>Deploying a full scale application on amazon cloud using Amazon EMR.</a:t>
            </a:r>
            <a:endParaRPr>
              <a:solidFill>
                <a:schemeClr val="dk1"/>
              </a:solidFill>
            </a:endParaRPr>
          </a:p>
          <a:p>
            <a:pPr indent="-311150" lvl="0" marL="457200" rtl="0" algn="l">
              <a:spcBef>
                <a:spcPts val="0"/>
              </a:spcBef>
              <a:spcAft>
                <a:spcPts val="0"/>
              </a:spcAft>
              <a:buClr>
                <a:schemeClr val="dk1"/>
              </a:buClr>
              <a:buSzPts val="1300"/>
              <a:buAutoNum type="arabicPeriod"/>
            </a:pPr>
            <a:r>
              <a:rPr lang="en">
                <a:solidFill>
                  <a:schemeClr val="dk1"/>
                </a:solidFill>
              </a:rPr>
              <a:t>Involving</a:t>
            </a:r>
            <a:r>
              <a:rPr lang="en">
                <a:solidFill>
                  <a:schemeClr val="dk1"/>
                </a:solidFill>
              </a:rPr>
              <a:t> deep neural networks to improvise the model performance.</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284" name="Google Shape;284;p14"/>
          <p:cNvSpPr txBox="1"/>
          <p:nvPr>
            <p:ph idx="1" type="body"/>
          </p:nvPr>
        </p:nvSpPr>
        <p:spPr>
          <a:xfrm>
            <a:off x="1303800" y="1457325"/>
            <a:ext cx="7030500" cy="32880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Clr>
                <a:schemeClr val="dk1"/>
              </a:buClr>
              <a:buSzPts val="1400"/>
              <a:buFont typeface="Lora"/>
              <a:buChar char="●"/>
            </a:pPr>
            <a:r>
              <a:rPr lang="en" sz="1400">
                <a:solidFill>
                  <a:schemeClr val="dk1"/>
                </a:solidFill>
                <a:latin typeface="Lora"/>
                <a:ea typeface="Lora"/>
                <a:cs typeface="Lora"/>
                <a:sym typeface="Lora"/>
              </a:rPr>
              <a:t>Many businesses now use a subscription-based business model for their businesses. </a:t>
            </a:r>
            <a:endParaRPr sz="1400">
              <a:solidFill>
                <a:schemeClr val="dk1"/>
              </a:solidFill>
              <a:latin typeface="Lora"/>
              <a:ea typeface="Lora"/>
              <a:cs typeface="Lora"/>
              <a:sym typeface="Lora"/>
            </a:endParaRPr>
          </a:p>
          <a:p>
            <a:pPr indent="-317500" lvl="0" marL="457200" rtl="0" algn="just">
              <a:spcBef>
                <a:spcPts val="0"/>
              </a:spcBef>
              <a:spcAft>
                <a:spcPts val="0"/>
              </a:spcAft>
              <a:buClr>
                <a:schemeClr val="dk1"/>
              </a:buClr>
              <a:buSzPts val="1400"/>
              <a:buFont typeface="Lora"/>
              <a:buChar char="●"/>
            </a:pPr>
            <a:r>
              <a:rPr lang="en" sz="1400">
                <a:solidFill>
                  <a:schemeClr val="dk1"/>
                </a:solidFill>
                <a:latin typeface="Lora"/>
                <a:ea typeface="Lora"/>
                <a:cs typeface="Lora"/>
                <a:sym typeface="Lora"/>
              </a:rPr>
              <a:t>Attrition analysis provides such companies with a better understanding of their customer retention and ways of keeping their customers. </a:t>
            </a:r>
            <a:endParaRPr sz="1400">
              <a:solidFill>
                <a:schemeClr val="dk1"/>
              </a:solidFill>
              <a:latin typeface="Lora"/>
              <a:ea typeface="Lora"/>
              <a:cs typeface="Lora"/>
              <a:sym typeface="Lora"/>
            </a:endParaRPr>
          </a:p>
          <a:p>
            <a:pPr indent="-317500" lvl="0" marL="457200" rtl="0" algn="just">
              <a:spcBef>
                <a:spcPts val="0"/>
              </a:spcBef>
              <a:spcAft>
                <a:spcPts val="0"/>
              </a:spcAft>
              <a:buClr>
                <a:schemeClr val="dk1"/>
              </a:buClr>
              <a:buSzPts val="1400"/>
              <a:buFont typeface="Lora"/>
              <a:buChar char="●"/>
            </a:pPr>
            <a:r>
              <a:rPr lang="en" sz="1400">
                <a:solidFill>
                  <a:schemeClr val="dk1"/>
                </a:solidFill>
                <a:latin typeface="Lora"/>
                <a:ea typeface="Lora"/>
                <a:cs typeface="Lora"/>
                <a:sym typeface="Lora"/>
              </a:rPr>
              <a:t>Attrition analysis reduces customer churn rates and helps a business understand the steps necessary for preventing voluminous loss of revenue due to customer churn. </a:t>
            </a:r>
            <a:endParaRPr sz="1400">
              <a:solidFill>
                <a:schemeClr val="dk1"/>
              </a:solidFill>
              <a:latin typeface="Lora"/>
              <a:ea typeface="Lora"/>
              <a:cs typeface="Lora"/>
              <a:sym typeface="Lora"/>
            </a:endParaRPr>
          </a:p>
          <a:p>
            <a:pPr indent="-317500" lvl="0" marL="457200" rtl="0" algn="just">
              <a:spcBef>
                <a:spcPts val="0"/>
              </a:spcBef>
              <a:spcAft>
                <a:spcPts val="0"/>
              </a:spcAft>
              <a:buClr>
                <a:schemeClr val="dk1"/>
              </a:buClr>
              <a:buSzPts val="1400"/>
              <a:buFont typeface="Lora"/>
              <a:buChar char="●"/>
            </a:pPr>
            <a:r>
              <a:rPr lang="en" sz="1400">
                <a:solidFill>
                  <a:schemeClr val="dk1"/>
                </a:solidFill>
                <a:latin typeface="Lora"/>
                <a:ea typeface="Lora"/>
                <a:cs typeface="Lora"/>
                <a:sym typeface="Lora"/>
              </a:rPr>
              <a:t>Churn may also apply to the number of subscribers who cancel or don't renew a subscription. </a:t>
            </a:r>
            <a:endParaRPr sz="1400">
              <a:solidFill>
                <a:schemeClr val="dk1"/>
              </a:solidFill>
              <a:latin typeface="Lora"/>
              <a:ea typeface="Lora"/>
              <a:cs typeface="Lora"/>
              <a:sym typeface="Lora"/>
            </a:endParaRPr>
          </a:p>
          <a:p>
            <a:pPr indent="-317500" lvl="0" marL="457200" rtl="0" algn="just">
              <a:spcBef>
                <a:spcPts val="0"/>
              </a:spcBef>
              <a:spcAft>
                <a:spcPts val="0"/>
              </a:spcAft>
              <a:buClr>
                <a:schemeClr val="dk1"/>
              </a:buClr>
              <a:buSzPts val="1400"/>
              <a:buFont typeface="Lora"/>
              <a:buChar char="●"/>
            </a:pPr>
            <a:r>
              <a:rPr lang="en" sz="1400">
                <a:solidFill>
                  <a:schemeClr val="dk1"/>
                </a:solidFill>
                <a:latin typeface="Lora"/>
                <a:ea typeface="Lora"/>
                <a:cs typeface="Lora"/>
                <a:sym typeface="Lora"/>
              </a:rPr>
              <a:t>The higher your churn rate, the more customers stop buying from your business. </a:t>
            </a:r>
            <a:endParaRPr sz="1400">
              <a:solidFill>
                <a:schemeClr val="dk1"/>
              </a:solidFill>
              <a:latin typeface="Lora"/>
              <a:ea typeface="Lora"/>
              <a:cs typeface="Lora"/>
              <a:sym typeface="Lora"/>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is Churn Rate Prediction Important?</a:t>
            </a:r>
            <a:endParaRPr/>
          </a:p>
        </p:txBody>
      </p:sp>
      <p:sp>
        <p:nvSpPr>
          <p:cNvPr id="290" name="Google Shape;290;p15"/>
          <p:cNvSpPr txBox="1"/>
          <p:nvPr>
            <p:ph idx="1" type="body"/>
          </p:nvPr>
        </p:nvSpPr>
        <p:spPr>
          <a:xfrm>
            <a:off x="1303800" y="1414475"/>
            <a:ext cx="7030500" cy="33309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Clr>
                <a:schemeClr val="dk1"/>
              </a:buClr>
              <a:buSzPts val="1400"/>
              <a:buFont typeface="Lora"/>
              <a:buChar char="●"/>
            </a:pPr>
            <a:r>
              <a:rPr lang="en" sz="1400">
                <a:solidFill>
                  <a:schemeClr val="dk1"/>
                </a:solidFill>
                <a:highlight>
                  <a:srgbClr val="FFFFFF"/>
                </a:highlight>
                <a:latin typeface="Lora"/>
                <a:ea typeface="Lora"/>
                <a:cs typeface="Lora"/>
                <a:sym typeface="Lora"/>
              </a:rPr>
              <a:t>According to </a:t>
            </a:r>
            <a:r>
              <a:rPr lang="en" sz="1400">
                <a:solidFill>
                  <a:schemeClr val="dk1"/>
                </a:solidFill>
                <a:highlight>
                  <a:srgbClr val="FFFFFF"/>
                </a:highlight>
                <a:uFill>
                  <a:noFill/>
                </a:uFill>
                <a:latin typeface="Lora"/>
                <a:ea typeface="Lora"/>
                <a:cs typeface="Lora"/>
                <a:sym typeface="Lora"/>
                <a:hlinkClick r:id="rId3">
                  <a:extLst>
                    <a:ext uri="{A12FA001-AC4F-418D-AE19-62706E023703}">
                      <ahyp:hlinkClr val="tx"/>
                    </a:ext>
                  </a:extLst>
                </a:hlinkClick>
              </a:rPr>
              <a:t>a survey</a:t>
            </a:r>
            <a:r>
              <a:rPr lang="en" sz="1400">
                <a:solidFill>
                  <a:schemeClr val="dk1"/>
                </a:solidFill>
                <a:highlight>
                  <a:srgbClr val="FFFFFF"/>
                </a:highlight>
                <a:latin typeface="Lora"/>
                <a:ea typeface="Lora"/>
                <a:cs typeface="Lora"/>
                <a:sym typeface="Lora"/>
              </a:rPr>
              <a:t> conducted by eMarketer, 34% of Americans say they’ll probably sign up to more subscription services over the next two years. The average American has </a:t>
            </a:r>
            <a:r>
              <a:rPr lang="en" sz="1400">
                <a:solidFill>
                  <a:schemeClr val="dk1"/>
                </a:solidFill>
                <a:highlight>
                  <a:srgbClr val="FFFFFF"/>
                </a:highlight>
                <a:uFill>
                  <a:noFill/>
                </a:uFill>
                <a:latin typeface="Lora"/>
                <a:ea typeface="Lora"/>
                <a:cs typeface="Lora"/>
                <a:sym typeface="Lora"/>
                <a:hlinkClick r:id="rId4">
                  <a:extLst>
                    <a:ext uri="{A12FA001-AC4F-418D-AE19-62706E023703}">
                      <ahyp:hlinkClr val="tx"/>
                    </a:ext>
                  </a:extLst>
                </a:hlinkClick>
              </a:rPr>
              <a:t>three</a:t>
            </a:r>
            <a:r>
              <a:rPr lang="en" sz="1400">
                <a:solidFill>
                  <a:schemeClr val="dk1"/>
                </a:solidFill>
                <a:highlight>
                  <a:srgbClr val="FFFFFF"/>
                </a:highlight>
                <a:latin typeface="Lora"/>
                <a:ea typeface="Lora"/>
                <a:cs typeface="Lora"/>
                <a:sym typeface="Lora"/>
              </a:rPr>
              <a:t> currently.</a:t>
            </a:r>
            <a:endParaRPr sz="1400">
              <a:solidFill>
                <a:schemeClr val="dk1"/>
              </a:solidFill>
              <a:latin typeface="Lora"/>
              <a:ea typeface="Lora"/>
              <a:cs typeface="Lora"/>
              <a:sym typeface="Lora"/>
            </a:endParaRPr>
          </a:p>
          <a:p>
            <a:pPr indent="-317500" lvl="0" marL="457200" rtl="0" algn="just">
              <a:spcBef>
                <a:spcPts val="0"/>
              </a:spcBef>
              <a:spcAft>
                <a:spcPts val="0"/>
              </a:spcAft>
              <a:buClr>
                <a:schemeClr val="dk1"/>
              </a:buClr>
              <a:buSzPts val="1400"/>
              <a:buFont typeface="Lora"/>
              <a:buChar char="●"/>
            </a:pPr>
            <a:r>
              <a:rPr lang="en" sz="1400">
                <a:solidFill>
                  <a:schemeClr val="dk1"/>
                </a:solidFill>
                <a:highlight>
                  <a:srgbClr val="FFFFFF"/>
                </a:highlight>
                <a:latin typeface="Lora"/>
                <a:ea typeface="Lora"/>
                <a:cs typeface="Lora"/>
                <a:sym typeface="Lora"/>
              </a:rPr>
              <a:t>Big Players such as Netflix, Amazon, Google and Apple are concentrated on Refining the Subscription Experience for their various services.</a:t>
            </a:r>
            <a:endParaRPr sz="1400">
              <a:solidFill>
                <a:schemeClr val="dk1"/>
              </a:solidFill>
              <a:highlight>
                <a:srgbClr val="FFFFFF"/>
              </a:highlight>
              <a:latin typeface="Lora"/>
              <a:ea typeface="Lora"/>
              <a:cs typeface="Lora"/>
              <a:sym typeface="Lora"/>
            </a:endParaRPr>
          </a:p>
          <a:p>
            <a:pPr indent="-317500" lvl="0" marL="457200" rtl="0" algn="just">
              <a:spcBef>
                <a:spcPts val="0"/>
              </a:spcBef>
              <a:spcAft>
                <a:spcPts val="0"/>
              </a:spcAft>
              <a:buClr>
                <a:schemeClr val="dk1"/>
              </a:buClr>
              <a:buSzPts val="1400"/>
              <a:buFont typeface="Lora"/>
              <a:buChar char="●"/>
            </a:pPr>
            <a:r>
              <a:rPr lang="en" sz="1400">
                <a:solidFill>
                  <a:schemeClr val="dk1"/>
                </a:solidFill>
                <a:highlight>
                  <a:srgbClr val="FFFFFF"/>
                </a:highlight>
                <a:latin typeface="Lora"/>
                <a:ea typeface="Lora"/>
                <a:cs typeface="Lora"/>
                <a:sym typeface="Lora"/>
              </a:rPr>
              <a:t>Refining the subscription experience does rely heavily on the effective collection, monitoring and use of customer data, which large companies like Netflix, Microsoft and Amazon have in heaps.</a:t>
            </a:r>
            <a:endParaRPr sz="1400">
              <a:solidFill>
                <a:schemeClr val="dk1"/>
              </a:solidFill>
              <a:highlight>
                <a:srgbClr val="FFFFFF"/>
              </a:highlight>
              <a:latin typeface="Lora"/>
              <a:ea typeface="Lora"/>
              <a:cs typeface="Lora"/>
              <a:sym typeface="Lora"/>
            </a:endParaRPr>
          </a:p>
          <a:p>
            <a:pPr indent="-317500" lvl="0" marL="457200" rtl="0" algn="just">
              <a:spcBef>
                <a:spcPts val="0"/>
              </a:spcBef>
              <a:spcAft>
                <a:spcPts val="0"/>
              </a:spcAft>
              <a:buClr>
                <a:schemeClr val="dk1"/>
              </a:buClr>
              <a:buSzPts val="1400"/>
              <a:buFont typeface="Lora"/>
              <a:buChar char="●"/>
            </a:pPr>
            <a:r>
              <a:rPr lang="en" sz="1400">
                <a:solidFill>
                  <a:schemeClr val="dk1"/>
                </a:solidFill>
                <a:latin typeface="Lora"/>
                <a:ea typeface="Lora"/>
                <a:cs typeface="Lora"/>
                <a:sym typeface="Lora"/>
              </a:rPr>
              <a:t>Having the ability to accurately predict future churn rates is necessary because it helps your business gain a better understanding of future expected revenue.</a:t>
            </a:r>
            <a:endParaRPr sz="1400">
              <a:solidFill>
                <a:schemeClr val="dk1"/>
              </a:solidFill>
              <a:highlight>
                <a:srgbClr val="FFFFFF"/>
              </a:highlight>
              <a:latin typeface="Lora"/>
              <a:ea typeface="Lora"/>
              <a:cs typeface="Lora"/>
              <a:sym typeface="Lor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Big Data?</a:t>
            </a:r>
            <a:endParaRPr/>
          </a:p>
        </p:txBody>
      </p:sp>
      <p:sp>
        <p:nvSpPr>
          <p:cNvPr id="296" name="Google Shape;296;p16"/>
          <p:cNvSpPr txBox="1"/>
          <p:nvPr>
            <p:ph idx="1" type="body"/>
          </p:nvPr>
        </p:nvSpPr>
        <p:spPr>
          <a:xfrm>
            <a:off x="1303800" y="1597875"/>
            <a:ext cx="7030500" cy="3147300"/>
          </a:xfrm>
          <a:prstGeom prst="rect">
            <a:avLst/>
          </a:prstGeom>
        </p:spPr>
        <p:txBody>
          <a:bodyPr anchorCtr="0" anchor="t" bIns="91425" lIns="91425" spcFirstLastPara="1" rIns="91425" wrap="square" tIns="91425">
            <a:normAutofit lnSpcReduction="10000"/>
          </a:bodyPr>
          <a:lstStyle/>
          <a:p>
            <a:pPr indent="-317500" lvl="0" marL="457200" rtl="0" algn="just">
              <a:spcBef>
                <a:spcPts val="0"/>
              </a:spcBef>
              <a:spcAft>
                <a:spcPts val="0"/>
              </a:spcAft>
              <a:buClr>
                <a:schemeClr val="dk1"/>
              </a:buClr>
              <a:buSzPts val="1400"/>
              <a:buFont typeface="Lora"/>
              <a:buChar char="●"/>
            </a:pPr>
            <a:r>
              <a:rPr lang="en" sz="1400">
                <a:solidFill>
                  <a:schemeClr val="dk1"/>
                </a:solidFill>
                <a:latin typeface="Lora"/>
                <a:ea typeface="Lora"/>
                <a:cs typeface="Lora"/>
                <a:sym typeface="Lora"/>
              </a:rPr>
              <a:t>While the app deals with millions of users on a daily basis and provides subscriptions to most of the users it will be really helpful to use big data to help grow and monitor their business.</a:t>
            </a:r>
            <a:endParaRPr sz="1400">
              <a:solidFill>
                <a:schemeClr val="dk1"/>
              </a:solidFill>
              <a:latin typeface="Lora"/>
              <a:ea typeface="Lora"/>
              <a:cs typeface="Lora"/>
              <a:sym typeface="Lora"/>
            </a:endParaRPr>
          </a:p>
          <a:p>
            <a:pPr indent="-317500" lvl="0" marL="457200" rtl="0" algn="just">
              <a:spcBef>
                <a:spcPts val="0"/>
              </a:spcBef>
              <a:spcAft>
                <a:spcPts val="0"/>
              </a:spcAft>
              <a:buClr>
                <a:schemeClr val="dk1"/>
              </a:buClr>
              <a:buSzPts val="1400"/>
              <a:buFont typeface="Lora"/>
              <a:buChar char="●"/>
            </a:pPr>
            <a:r>
              <a:rPr lang="en" sz="1400">
                <a:solidFill>
                  <a:schemeClr val="dk1"/>
                </a:solidFill>
                <a:latin typeface="Lora"/>
                <a:ea typeface="Lora"/>
                <a:cs typeface="Lora"/>
                <a:sym typeface="Lora"/>
              </a:rPr>
              <a:t>Netflix alone generates 500 million GB’s of data daily from their user .</a:t>
            </a:r>
            <a:endParaRPr sz="1400">
              <a:solidFill>
                <a:schemeClr val="dk1"/>
              </a:solidFill>
              <a:latin typeface="Lora"/>
              <a:ea typeface="Lora"/>
              <a:cs typeface="Lora"/>
              <a:sym typeface="Lora"/>
            </a:endParaRPr>
          </a:p>
          <a:p>
            <a:pPr indent="-317500" lvl="0" marL="457200" rtl="0" algn="just">
              <a:spcBef>
                <a:spcPts val="0"/>
              </a:spcBef>
              <a:spcAft>
                <a:spcPts val="0"/>
              </a:spcAft>
              <a:buClr>
                <a:schemeClr val="dk1"/>
              </a:buClr>
              <a:buSzPts val="1400"/>
              <a:buFont typeface="Lora"/>
              <a:buChar char="●"/>
            </a:pPr>
            <a:r>
              <a:rPr lang="en" sz="1400">
                <a:solidFill>
                  <a:schemeClr val="dk1"/>
                </a:solidFill>
                <a:latin typeface="Lora"/>
                <a:ea typeface="Lora"/>
                <a:cs typeface="Lora"/>
                <a:sym typeface="Lora"/>
              </a:rPr>
              <a:t>Companies like prime, netflix, spotify</a:t>
            </a:r>
            <a:r>
              <a:rPr lang="en" sz="1400">
                <a:solidFill>
                  <a:schemeClr val="dk1"/>
                </a:solidFill>
                <a:highlight>
                  <a:srgbClr val="FFFFFF"/>
                </a:highlight>
                <a:latin typeface="Lora"/>
                <a:ea typeface="Lora"/>
                <a:cs typeface="Lora"/>
                <a:sym typeface="Lora"/>
              </a:rPr>
              <a:t> collects data, such as, a user's watch history, search queries, and time spent using their service and many more.</a:t>
            </a:r>
            <a:endParaRPr sz="1400">
              <a:solidFill>
                <a:schemeClr val="dk1"/>
              </a:solidFill>
              <a:highlight>
                <a:srgbClr val="FFFFFF"/>
              </a:highlight>
              <a:latin typeface="Lora"/>
              <a:ea typeface="Lora"/>
              <a:cs typeface="Lora"/>
              <a:sym typeface="Lora"/>
            </a:endParaRPr>
          </a:p>
          <a:p>
            <a:pPr indent="-317500" lvl="0" marL="457200" rtl="0" algn="just">
              <a:spcBef>
                <a:spcPts val="0"/>
              </a:spcBef>
              <a:spcAft>
                <a:spcPts val="0"/>
              </a:spcAft>
              <a:buClr>
                <a:schemeClr val="dk1"/>
              </a:buClr>
              <a:buSzPts val="1400"/>
              <a:buFont typeface="Lora"/>
              <a:buChar char="●"/>
            </a:pPr>
            <a:r>
              <a:rPr lang="en" sz="1400">
                <a:solidFill>
                  <a:schemeClr val="dk1"/>
                </a:solidFill>
                <a:highlight>
                  <a:srgbClr val="FFFFFF"/>
                </a:highlight>
                <a:latin typeface="Lora"/>
                <a:ea typeface="Lora"/>
                <a:cs typeface="Lora"/>
                <a:sym typeface="Lora"/>
              </a:rPr>
              <a:t>Using advanced big data and analytics tools becomes crucial to deal with remarkably large datasets. </a:t>
            </a:r>
            <a:endParaRPr sz="1400">
              <a:solidFill>
                <a:schemeClr val="dk1"/>
              </a:solidFill>
              <a:highlight>
                <a:srgbClr val="FFFFFF"/>
              </a:highlight>
              <a:latin typeface="Lora"/>
              <a:ea typeface="Lora"/>
              <a:cs typeface="Lora"/>
              <a:sym typeface="Lora"/>
            </a:endParaRPr>
          </a:p>
          <a:p>
            <a:pPr indent="-317500" lvl="0" marL="457200" rtl="0" algn="just">
              <a:spcBef>
                <a:spcPts val="0"/>
              </a:spcBef>
              <a:spcAft>
                <a:spcPts val="0"/>
              </a:spcAft>
              <a:buClr>
                <a:schemeClr val="dk1"/>
              </a:buClr>
              <a:buSzPts val="1400"/>
              <a:buFont typeface="Lora"/>
              <a:buChar char="●"/>
            </a:pPr>
            <a:r>
              <a:rPr lang="en" sz="1400">
                <a:solidFill>
                  <a:schemeClr val="dk1"/>
                </a:solidFill>
                <a:highlight>
                  <a:srgbClr val="FFFFFF"/>
                </a:highlight>
                <a:latin typeface="Lora"/>
                <a:ea typeface="Lora"/>
                <a:cs typeface="Lora"/>
                <a:sym typeface="Lora"/>
              </a:rPr>
              <a:t>Consumer churn rate is one of the important concerns in subscription based companies like netflix, spotify, new york times etc.</a:t>
            </a:r>
            <a:endParaRPr sz="1400">
              <a:solidFill>
                <a:schemeClr val="dk1"/>
              </a:solidFill>
              <a:highlight>
                <a:srgbClr val="FFFFFF"/>
              </a:highlight>
              <a:latin typeface="Lora"/>
              <a:ea typeface="Lora"/>
              <a:cs typeface="Lora"/>
              <a:sym typeface="Lora"/>
            </a:endParaRPr>
          </a:p>
          <a:p>
            <a:pPr indent="-317500" lvl="0" marL="457200" rtl="0" algn="just">
              <a:spcBef>
                <a:spcPts val="0"/>
              </a:spcBef>
              <a:spcAft>
                <a:spcPts val="0"/>
              </a:spcAft>
              <a:buClr>
                <a:schemeClr val="dk1"/>
              </a:buClr>
              <a:buSzPts val="1400"/>
              <a:buFont typeface="Lora"/>
              <a:buChar char="●"/>
            </a:pPr>
            <a:r>
              <a:rPr lang="en" sz="1400">
                <a:solidFill>
                  <a:schemeClr val="dk1"/>
                </a:solidFill>
                <a:highlight>
                  <a:srgbClr val="FFFFFF"/>
                </a:highlight>
                <a:latin typeface="Lora"/>
                <a:ea typeface="Lora"/>
                <a:cs typeface="Lora"/>
                <a:sym typeface="Lora"/>
              </a:rPr>
              <a:t>Churn rate prediction requires us to navigate through huge data sets and apply analytics to get desired data inferences for prediction.</a:t>
            </a:r>
            <a:endParaRPr sz="1400">
              <a:solidFill>
                <a:schemeClr val="dk1"/>
              </a:solidFill>
              <a:highlight>
                <a:srgbClr val="FFFFFF"/>
              </a:highlight>
              <a:latin typeface="Lora"/>
              <a:ea typeface="Lora"/>
              <a:cs typeface="Lora"/>
              <a:sym typeface="Lora"/>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Big Data Pipeline</a:t>
            </a:r>
            <a:endParaRPr/>
          </a:p>
        </p:txBody>
      </p:sp>
      <p:pic>
        <p:nvPicPr>
          <p:cNvPr id="302" name="Google Shape;302;p17"/>
          <p:cNvPicPr preferRelativeResize="0"/>
          <p:nvPr/>
        </p:nvPicPr>
        <p:blipFill>
          <a:blip r:embed="rId3">
            <a:alphaModFix/>
          </a:blip>
          <a:stretch>
            <a:fillRect/>
          </a:stretch>
        </p:blipFill>
        <p:spPr>
          <a:xfrm>
            <a:off x="1617224" y="1363978"/>
            <a:ext cx="5701850" cy="3614973"/>
          </a:xfrm>
          <a:prstGeom prst="rect">
            <a:avLst/>
          </a:prstGeom>
          <a:noFill/>
          <a:ln cap="flat" cmpd="sng" w="9525">
            <a:solidFill>
              <a:srgbClr val="202124"/>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Dataset</a:t>
            </a:r>
            <a:endParaRPr/>
          </a:p>
        </p:txBody>
      </p:sp>
      <p:sp>
        <p:nvSpPr>
          <p:cNvPr id="308" name="Google Shape;308;p18"/>
          <p:cNvSpPr txBox="1"/>
          <p:nvPr>
            <p:ph idx="1" type="body"/>
          </p:nvPr>
        </p:nvSpPr>
        <p:spPr>
          <a:xfrm>
            <a:off x="1303800" y="1597875"/>
            <a:ext cx="7030500" cy="31473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Clr>
                <a:schemeClr val="dk1"/>
              </a:buClr>
              <a:buSzPts val="1400"/>
              <a:buFont typeface="Lora"/>
              <a:buChar char="●"/>
            </a:pPr>
            <a:r>
              <a:rPr lang="en" sz="1400">
                <a:solidFill>
                  <a:schemeClr val="dk1"/>
                </a:solidFill>
                <a:latin typeface="Lora"/>
                <a:ea typeface="Lora"/>
                <a:cs typeface="Lora"/>
                <a:sym typeface="Lora"/>
              </a:rPr>
              <a:t>We have a 12 GB dataset with following columns and schema. It is a JSON formatted data and has in total 26259199 number of records.</a:t>
            </a:r>
            <a:endParaRPr sz="1400">
              <a:solidFill>
                <a:schemeClr val="dk1"/>
              </a:solidFill>
              <a:highlight>
                <a:srgbClr val="FFFFFF"/>
              </a:highlight>
              <a:latin typeface="Lora"/>
              <a:ea typeface="Lora"/>
              <a:cs typeface="Lora"/>
              <a:sym typeface="Lora"/>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309" name="Google Shape;309;p18"/>
          <p:cNvPicPr preferRelativeResize="0"/>
          <p:nvPr/>
        </p:nvPicPr>
        <p:blipFill>
          <a:blip r:embed="rId3">
            <a:alphaModFix/>
          </a:blip>
          <a:stretch>
            <a:fillRect/>
          </a:stretch>
        </p:blipFill>
        <p:spPr>
          <a:xfrm>
            <a:off x="3003950" y="2276650"/>
            <a:ext cx="2893175" cy="2468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Exploration</a:t>
            </a:r>
            <a:endParaRPr/>
          </a:p>
        </p:txBody>
      </p:sp>
      <p:pic>
        <p:nvPicPr>
          <p:cNvPr id="315" name="Google Shape;315;p19"/>
          <p:cNvPicPr preferRelativeResize="0"/>
          <p:nvPr/>
        </p:nvPicPr>
        <p:blipFill>
          <a:blip r:embed="rId3">
            <a:alphaModFix/>
          </a:blip>
          <a:stretch>
            <a:fillRect/>
          </a:stretch>
        </p:blipFill>
        <p:spPr>
          <a:xfrm>
            <a:off x="472174" y="1616238"/>
            <a:ext cx="3922849" cy="2825299"/>
          </a:xfrm>
          <a:prstGeom prst="rect">
            <a:avLst/>
          </a:prstGeom>
          <a:noFill/>
          <a:ln>
            <a:noFill/>
          </a:ln>
        </p:spPr>
      </p:pic>
      <p:pic>
        <p:nvPicPr>
          <p:cNvPr id="316" name="Google Shape;316;p19"/>
          <p:cNvPicPr preferRelativeResize="0"/>
          <p:nvPr/>
        </p:nvPicPr>
        <p:blipFill>
          <a:blip r:embed="rId4">
            <a:alphaModFix/>
          </a:blip>
          <a:stretch>
            <a:fillRect/>
          </a:stretch>
        </p:blipFill>
        <p:spPr>
          <a:xfrm>
            <a:off x="4819950" y="1868125"/>
            <a:ext cx="4064500" cy="2482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Exploration</a:t>
            </a:r>
            <a:endParaRPr/>
          </a:p>
        </p:txBody>
      </p:sp>
      <p:pic>
        <p:nvPicPr>
          <p:cNvPr id="322" name="Google Shape;322;p20"/>
          <p:cNvPicPr preferRelativeResize="0"/>
          <p:nvPr/>
        </p:nvPicPr>
        <p:blipFill>
          <a:blip r:embed="rId3">
            <a:alphaModFix/>
          </a:blip>
          <a:stretch>
            <a:fillRect/>
          </a:stretch>
        </p:blipFill>
        <p:spPr>
          <a:xfrm>
            <a:off x="746600" y="1982375"/>
            <a:ext cx="4043300" cy="2737375"/>
          </a:xfrm>
          <a:prstGeom prst="rect">
            <a:avLst/>
          </a:prstGeom>
          <a:noFill/>
          <a:ln>
            <a:noFill/>
          </a:ln>
        </p:spPr>
      </p:pic>
      <p:pic>
        <p:nvPicPr>
          <p:cNvPr id="323" name="Google Shape;323;p20"/>
          <p:cNvPicPr preferRelativeResize="0"/>
          <p:nvPr/>
        </p:nvPicPr>
        <p:blipFill>
          <a:blip r:embed="rId4">
            <a:alphaModFix/>
          </a:blip>
          <a:stretch>
            <a:fillRect/>
          </a:stretch>
        </p:blipFill>
        <p:spPr>
          <a:xfrm>
            <a:off x="4864900" y="2088025"/>
            <a:ext cx="4232700" cy="25260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 Extraction and Engineering</a:t>
            </a:r>
            <a:endParaRPr/>
          </a:p>
        </p:txBody>
      </p:sp>
      <p:sp>
        <p:nvSpPr>
          <p:cNvPr id="329" name="Google Shape;329;p21"/>
          <p:cNvSpPr txBox="1"/>
          <p:nvPr>
            <p:ph idx="1" type="body"/>
          </p:nvPr>
        </p:nvSpPr>
        <p:spPr>
          <a:xfrm>
            <a:off x="1303800" y="1446600"/>
            <a:ext cx="7030500" cy="30603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Clr>
                <a:schemeClr val="dk1"/>
              </a:buClr>
              <a:buSzPts val="1400"/>
              <a:buFont typeface="Lora"/>
              <a:buChar char="●"/>
            </a:pPr>
            <a:r>
              <a:rPr lang="en" sz="1400">
                <a:solidFill>
                  <a:schemeClr val="dk1"/>
                </a:solidFill>
                <a:latin typeface="Lora"/>
                <a:ea typeface="Lora"/>
                <a:cs typeface="Lora"/>
                <a:sym typeface="Lora"/>
              </a:rPr>
              <a:t>While dealing with large amounts of data it is important to know which features will be important for our churn rate as we cannot have unnecessary data taking up memory/time and affecting our results. </a:t>
            </a:r>
            <a:endParaRPr sz="1400">
              <a:solidFill>
                <a:schemeClr val="dk1"/>
              </a:solidFill>
              <a:latin typeface="Lora"/>
              <a:ea typeface="Lora"/>
              <a:cs typeface="Lora"/>
              <a:sym typeface="Lora"/>
            </a:endParaRPr>
          </a:p>
          <a:p>
            <a:pPr indent="-317500" lvl="0" marL="457200" rtl="0" algn="just">
              <a:spcBef>
                <a:spcPts val="0"/>
              </a:spcBef>
              <a:spcAft>
                <a:spcPts val="0"/>
              </a:spcAft>
              <a:buClr>
                <a:schemeClr val="dk1"/>
              </a:buClr>
              <a:buSzPts val="1400"/>
              <a:buFont typeface="Lora"/>
              <a:buChar char="●"/>
            </a:pPr>
            <a:r>
              <a:rPr lang="en" sz="1400">
                <a:solidFill>
                  <a:schemeClr val="dk1"/>
                </a:solidFill>
                <a:latin typeface="Lora"/>
                <a:ea typeface="Lora"/>
                <a:cs typeface="Lora"/>
                <a:sym typeface="Lora"/>
              </a:rPr>
              <a:t>An intuitive example can be columns such as first name and last name are not relevant and should be discarded while features like time spent on the app can be crucial for our churn prediction</a:t>
            </a:r>
            <a:endParaRPr sz="1400">
              <a:solidFill>
                <a:schemeClr val="dk1"/>
              </a:solidFill>
              <a:latin typeface="Lora"/>
              <a:ea typeface="Lora"/>
              <a:cs typeface="Lora"/>
              <a:sym typeface="Lora"/>
            </a:endParaRPr>
          </a:p>
          <a:p>
            <a:pPr indent="-317500" lvl="0" marL="457200" rtl="0" algn="just">
              <a:spcBef>
                <a:spcPts val="0"/>
              </a:spcBef>
              <a:spcAft>
                <a:spcPts val="0"/>
              </a:spcAft>
              <a:buClr>
                <a:schemeClr val="dk1"/>
              </a:buClr>
              <a:buSzPts val="1400"/>
              <a:buFont typeface="Lora"/>
              <a:buChar char="●"/>
            </a:pPr>
            <a:r>
              <a:rPr lang="en" sz="1400">
                <a:solidFill>
                  <a:schemeClr val="dk1"/>
                </a:solidFill>
                <a:latin typeface="Lora"/>
                <a:ea typeface="Lora"/>
                <a:cs typeface="Lora"/>
                <a:sym typeface="Lora"/>
              </a:rPr>
              <a:t>Now, features extraction is also a important step. As said earlier time spent on app can be crucial but time spent is not directly implied by our dataset. So, we have to extract such features from timestamp column.</a:t>
            </a:r>
            <a:endParaRPr sz="1400">
              <a:solidFill>
                <a:schemeClr val="dk1"/>
              </a:solidFill>
              <a:latin typeface="Lora"/>
              <a:ea typeface="Lora"/>
              <a:cs typeface="Lora"/>
              <a:sym typeface="Lora"/>
            </a:endParaRPr>
          </a:p>
          <a:p>
            <a:pPr indent="-317500" lvl="0" marL="457200" rtl="0" algn="just">
              <a:spcBef>
                <a:spcPts val="0"/>
              </a:spcBef>
              <a:spcAft>
                <a:spcPts val="0"/>
              </a:spcAft>
              <a:buClr>
                <a:schemeClr val="dk1"/>
              </a:buClr>
              <a:buSzPts val="1400"/>
              <a:buFont typeface="Lora"/>
              <a:buChar char="●"/>
            </a:pPr>
            <a:r>
              <a:rPr lang="en" sz="1400">
                <a:solidFill>
                  <a:schemeClr val="dk1"/>
                </a:solidFill>
                <a:latin typeface="Lora"/>
                <a:ea typeface="Lora"/>
                <a:cs typeface="Lora"/>
                <a:sym typeface="Lora"/>
              </a:rPr>
              <a:t>In this way we have tries to extract relevant data from existing columns to get number of likes and dislikes, number of errors, sharing activity etc.</a:t>
            </a:r>
            <a:endParaRPr sz="1400">
              <a:solidFill>
                <a:schemeClr val="dk1"/>
              </a:solidFill>
              <a:latin typeface="Lora"/>
              <a:ea typeface="Lora"/>
              <a:cs typeface="Lora"/>
              <a:sym typeface="Lora"/>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