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5" r:id="rId4"/>
    <p:sldId id="260" r:id="rId5"/>
    <p:sldId id="283" r:id="rId6"/>
    <p:sldId id="267" r:id="rId7"/>
    <p:sldId id="268" r:id="rId8"/>
    <p:sldId id="291" r:id="rId9"/>
    <p:sldId id="270" r:id="rId10"/>
    <p:sldId id="284" r:id="rId11"/>
    <p:sldId id="271" r:id="rId12"/>
    <p:sldId id="261" r:id="rId13"/>
    <p:sldId id="262" r:id="rId14"/>
    <p:sldId id="279" r:id="rId15"/>
    <p:sldId id="288" r:id="rId16"/>
    <p:sldId id="263" r:id="rId17"/>
    <p:sldId id="280" r:id="rId18"/>
    <p:sldId id="281" r:id="rId19"/>
    <p:sldId id="264" r:id="rId20"/>
    <p:sldId id="272" r:id="rId21"/>
    <p:sldId id="273" r:id="rId22"/>
    <p:sldId id="274" r:id="rId23"/>
    <p:sldId id="285" r:id="rId24"/>
    <p:sldId id="290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F3C3F-C3D1-4052-90E2-9BC13FCD711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FD73F-6740-422F-8C4B-CE09D65A1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1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9EAF-DD83-C962-916C-A308430EE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CB6FC-6E2C-4C9B-E252-FDB6DC9E0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021E3-1186-F4DF-5EEE-641BF668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A20EE-E1B3-A7AB-6B93-F776666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49701-3666-8AB3-2E14-24306AF4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1A969-5CDC-C2BE-752B-7661B17A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43AB8-6AC7-274B-D97C-2E96A15AA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C0BDB-9C8D-432F-45C2-ED2775B9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72426-467A-53ED-E3D2-06DF254D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A0BE9-17A9-3217-0855-C57E8B42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0388AD-F1A7-6961-D4B3-04D7F98F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BB150-D290-5884-5968-C3403752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FC62F-A144-A62B-8574-0DCA224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D6A4D-CE6D-4614-67F1-23F0D511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469CE-5613-693B-5ADE-E623E2EE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83428-E885-EA30-A5A6-F772EC47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4162-865A-1EAC-3961-D7313948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F83C3-99D0-AB7B-463E-4604BB35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CD61B-350B-1E52-19E4-974D9FF2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FCCFB-883E-D011-A712-570EEB2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0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42063-A4B2-00E3-18EA-C7F7F1CE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DC97C-BA1A-C7ED-8F3D-9704F610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A463-2C5E-594D-1F28-50DC24DB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895AE-5938-0F5D-DA95-A1AF00B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961C3-3825-98CB-CFAA-56715865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0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701A6-2C69-1A0B-9A2B-99AFD3BB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02E5B-6912-EEB6-8E0F-4CDF1AE21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0979E-C848-F9D1-CE27-36436EC0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16687-F0AF-2F53-E1CA-DE77808D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48F3D-8F67-0675-40EE-B5527D7C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B190E-BA6B-B498-D6F7-B4479CAB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75738-BB96-4F10-3555-248A6F84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7A4D9-7FD3-312B-4D28-C03DE9F5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F65A6-A1C6-37A6-B79F-D8519A9E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59C53-871D-18EF-C345-338406F0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3FA7-24E4-2777-E743-7B2915CD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028FB-7CCE-3A3E-EB1B-28261E40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D0270-4410-B4F0-17E6-62BC4020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B867E-312B-34A3-8942-6F623C81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B8B7-1603-8CC7-9D89-F2693B87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4E542-35AD-B60B-D8CA-DEA1B025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AE4346-0609-1D98-EDEC-C559CDBE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56B79D-0FE4-7CB3-AA52-5B3256D1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0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B08716-8DA9-0A91-4530-18DD1B6B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4111FC-E4E4-814F-5C05-6B900555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BE6C7-E14A-3BCD-5E91-3BC8202B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4961E-F433-3724-FFA0-5538AF4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D78E9-72F9-C6FD-D704-75E8C1E7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889AD-95AD-3298-9130-3C2BB621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1DF99-310D-8535-5F4D-A9E0343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BFAA1-ABF4-003F-926A-F9EEB4E6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7369D-5311-A2D2-C98A-FE908FE5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BCB8F-322A-2DE6-8189-6E85AAA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C96262-B005-EC80-3F11-7DAE11997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5890D-93B9-1E18-59D4-09C23446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F5399-C7E5-A1D0-679D-2B828B9C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3C4BB-EAD7-FBAD-F460-6A6E71BA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06EEB-8CAF-D933-53B2-CFF220AA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B1A0DE-5CD3-275B-61E6-D90AB4C9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2059B-E462-25AD-3FC0-76718A5F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BF7BF-BDB8-E68B-70E8-0B20F2BDF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6444-D328-47AB-B80C-1554EDB5B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59EA2-6335-1A28-9571-37ADF7B6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8C537-6D0E-46FF-AD76-5532EEA0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0A1C-14B5-44DC-8273-7B549652C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C54B8FB-B1CB-9948-B7D8-E364194DAE28}"/>
              </a:ext>
            </a:extLst>
          </p:cNvPr>
          <p:cNvSpPr/>
          <p:nvPr/>
        </p:nvSpPr>
        <p:spPr>
          <a:xfrm>
            <a:off x="2666642" y="1860082"/>
            <a:ext cx="6858713" cy="1568918"/>
          </a:xfrm>
          <a:prstGeom prst="round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/>
              <a:t>关于“数组中第</a:t>
            </a:r>
            <a:r>
              <a:rPr lang="en-US" altLang="zh-CN" sz="3200" b="1" spc="300" dirty="0"/>
              <a:t>k</a:t>
            </a:r>
            <a:r>
              <a:rPr lang="zh-CN" altLang="en-US" sz="3200" b="1" spc="300" dirty="0"/>
              <a:t>小元素问题”</a:t>
            </a:r>
            <a:endParaRPr lang="en-US" altLang="zh-CN" sz="3200" b="1" spc="300" dirty="0"/>
          </a:p>
          <a:p>
            <a:pPr algn="ctr"/>
            <a:r>
              <a:rPr lang="zh-CN" altLang="en-US" sz="3200" b="1" spc="300" dirty="0"/>
              <a:t>的一些思路分享与讨论</a:t>
            </a:r>
            <a:endParaRPr lang="zh-CN" altLang="en-US" sz="28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387A0B-7E6A-395F-179F-1E398D480816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 b="1" spc="3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D6419A-A953-4871-3FEA-5832983B99C9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03B84A-8C1E-D97A-8C92-80012DA4D269}"/>
              </a:ext>
            </a:extLst>
          </p:cNvPr>
          <p:cNvSpPr txBox="1"/>
          <p:nvPr/>
        </p:nvSpPr>
        <p:spPr>
          <a:xfrm>
            <a:off x="4904315" y="4491165"/>
            <a:ext cx="238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怎么求 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24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 解法</a:t>
            </a:r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思路二解法</a:t>
            </a:r>
            <a:r>
              <a:rPr lang="en-US" altLang="zh-CN" sz="1600" b="1" spc="300" dirty="0"/>
              <a:t>1</a:t>
            </a:r>
            <a:endParaRPr lang="zh-CN" altLang="en-US" sz="16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649842" y="1717352"/>
            <a:ext cx="434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如何求第 </a:t>
            </a:r>
            <a:r>
              <a:rPr lang="en-US" altLang="zh-CN" sz="2800" b="1" dirty="0"/>
              <a:t>k </a:t>
            </a:r>
            <a:r>
              <a:rPr lang="zh-CN" altLang="en-US" sz="2800" b="1" dirty="0"/>
              <a:t>小元素？</a:t>
            </a:r>
            <a:endParaRPr lang="en-GB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45F2F-43A9-4F9A-1AE2-22A7A3DFBAEB}"/>
              </a:ext>
            </a:extLst>
          </p:cNvPr>
          <p:cNvSpPr txBox="1"/>
          <p:nvPr/>
        </p:nvSpPr>
        <p:spPr>
          <a:xfrm>
            <a:off x="1649842" y="2693538"/>
            <a:ext cx="8873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0	</a:t>
            </a:r>
            <a:r>
              <a:rPr lang="en-US" altLang="zh-CN" sz="2400" b="1" dirty="0">
                <a:solidFill>
                  <a:schemeClr val="accent6"/>
                </a:solidFill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</a:rPr>
              <a:t> 初始化第</a:t>
            </a:r>
            <a:r>
              <a:rPr lang="en-US" altLang="zh-CN" sz="2400" b="1" dirty="0">
                <a:solidFill>
                  <a:schemeClr val="accent6"/>
                </a:solidFill>
              </a:rPr>
              <a:t>k</a:t>
            </a:r>
            <a:r>
              <a:rPr lang="zh-CN" altLang="en-US" sz="2400" b="1" dirty="0">
                <a:solidFill>
                  <a:schemeClr val="accent6"/>
                </a:solidFill>
              </a:rPr>
              <a:t>小元素变量</a:t>
            </a:r>
            <a:r>
              <a:rPr lang="en-US" altLang="zh-CN" sz="2400" b="1" dirty="0" err="1">
                <a:solidFill>
                  <a:schemeClr val="accent6"/>
                </a:solidFill>
              </a:rPr>
              <a:t>kth_min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 to k 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>
                <a:solidFill>
                  <a:srgbClr val="FF0000"/>
                </a:solidFill>
              </a:rPr>
              <a:t>遍历一遍序列</a:t>
            </a:r>
            <a:r>
              <a:rPr lang="zh-CN" altLang="en-US" sz="2400" b="1" dirty="0"/>
              <a:t>得第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小元素 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置 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e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从原序列中删除，得到新序列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Endfor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02E98D-D840-0F52-A482-9798779410C6}"/>
              </a:ext>
            </a:extLst>
          </p:cNvPr>
          <p:cNvSpPr txBox="1"/>
          <p:nvPr/>
        </p:nvSpPr>
        <p:spPr>
          <a:xfrm>
            <a:off x="8517467" y="3429000"/>
            <a:ext cx="25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1 </a:t>
            </a:r>
            <a:r>
              <a:rPr lang="zh-CN" altLang="en-US" sz="2400" dirty="0"/>
              <a:t>找最小值</a:t>
            </a:r>
            <a:endParaRPr lang="en-US" altLang="zh-CN" sz="2400" dirty="0"/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删除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3 </a:t>
            </a:r>
            <a:r>
              <a:rPr lang="zh-CN" altLang="en-US" sz="2400" dirty="0"/>
              <a:t>循环至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k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81518-552A-6384-E13C-1829F1B11AF5}"/>
              </a:ext>
            </a:extLst>
          </p:cNvPr>
          <p:cNvSpPr txBox="1"/>
          <p:nvPr/>
        </p:nvSpPr>
        <p:spPr>
          <a:xfrm>
            <a:off x="8216055" y="1460778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不满意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110D87-8B24-8135-97E9-F72C72CC980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85174" y="1691611"/>
            <a:ext cx="3230881" cy="207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 解法</a:t>
            </a:r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思路二解法</a:t>
            </a:r>
            <a:r>
              <a:rPr lang="en-US" altLang="zh-CN" sz="1600" b="1" spc="300" dirty="0"/>
              <a:t>3</a:t>
            </a:r>
            <a:endParaRPr lang="zh-CN" altLang="en-US" sz="16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981200" y="1715863"/>
            <a:ext cx="515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如何求第 </a:t>
            </a:r>
            <a:r>
              <a:rPr lang="en-US" altLang="zh-CN" sz="2800" b="1" dirty="0"/>
              <a:t>k </a:t>
            </a:r>
            <a:r>
              <a:rPr lang="zh-CN" altLang="en-US" sz="2800" b="1" dirty="0"/>
              <a:t>小元素？</a:t>
            </a:r>
            <a:endParaRPr lang="en-GB" altLang="zh-CN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57CE6-5678-76E2-4716-9BD3D19F1D68}"/>
              </a:ext>
            </a:extLst>
          </p:cNvPr>
          <p:cNvSpPr txBox="1"/>
          <p:nvPr/>
        </p:nvSpPr>
        <p:spPr>
          <a:xfrm>
            <a:off x="7611533" y="1715863"/>
            <a:ext cx="340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- </a:t>
            </a:r>
            <a:r>
              <a:rPr lang="zh-CN" altLang="en-US" sz="2400" b="1" dirty="0">
                <a:solidFill>
                  <a:srgbClr val="FF0000"/>
                </a:solidFill>
              </a:rPr>
              <a:t>小根堆！！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 </a:t>
            </a:r>
            <a:r>
              <a:rPr lang="en-US" altLang="zh-CN" sz="2400" b="1" dirty="0"/>
              <a:t>- </a:t>
            </a:r>
            <a:r>
              <a:rPr lang="zh-CN" altLang="en-US" sz="2400" b="1" dirty="0"/>
              <a:t>只是减少求最小值的时间，不影响算法主体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EF93C4-F5D7-E028-E69C-9E6652D59A61}"/>
              </a:ext>
            </a:extLst>
          </p:cNvPr>
          <p:cNvSpPr txBox="1"/>
          <p:nvPr/>
        </p:nvSpPr>
        <p:spPr>
          <a:xfrm>
            <a:off x="1981200" y="2573516"/>
            <a:ext cx="8873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0</a:t>
            </a:r>
          </a:p>
          <a:p>
            <a:r>
              <a:rPr lang="en-US" altLang="zh-CN" sz="2400" b="1" dirty="0"/>
              <a:t>	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 to k </a:t>
            </a:r>
          </a:p>
          <a:p>
            <a:r>
              <a:rPr lang="en-US" altLang="zh-CN" sz="2400" b="1" dirty="0"/>
              <a:t>		</a:t>
            </a:r>
            <a:r>
              <a:rPr lang="en-US" altLang="zh-CN" sz="2400" b="1" dirty="0" err="1"/>
              <a:t>MinHeapify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序列</a:t>
            </a:r>
            <a:r>
              <a:rPr lang="en-US" altLang="zh-CN" sz="2400" b="1" dirty="0"/>
              <a:t>)	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置 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</a:t>
            </a:r>
            <a:r>
              <a:rPr lang="zh-CN" altLang="en-US" sz="2400" b="1" dirty="0"/>
              <a:t>堆顶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从原序列中移除堆顶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Endfor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b="1" dirty="0">
                <a:solidFill>
                  <a:schemeClr val="accent6"/>
                </a:solidFill>
              </a:rPr>
              <a:t>循环结束后，</a:t>
            </a:r>
            <a:r>
              <a:rPr lang="en-US" altLang="zh-CN" sz="2400" b="1" dirty="0" err="1">
                <a:solidFill>
                  <a:schemeClr val="accent6"/>
                </a:solidFill>
              </a:rPr>
              <a:t>kth_min</a:t>
            </a:r>
            <a:r>
              <a:rPr lang="zh-CN" altLang="en-US" sz="2400" b="1" dirty="0">
                <a:solidFill>
                  <a:schemeClr val="accent6"/>
                </a:solidFill>
              </a:rPr>
              <a:t>中元素即目标元素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DB398-FD71-D759-0048-994514DA9DA9}"/>
              </a:ext>
            </a:extLst>
          </p:cNvPr>
          <p:cNvSpPr txBox="1"/>
          <p:nvPr/>
        </p:nvSpPr>
        <p:spPr>
          <a:xfrm>
            <a:off x="8517467" y="3700848"/>
            <a:ext cx="25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1 </a:t>
            </a:r>
            <a:r>
              <a:rPr lang="zh-CN" altLang="en-US" sz="2400" dirty="0"/>
              <a:t>找最小值</a:t>
            </a:r>
            <a:endParaRPr lang="en-US" altLang="zh-CN" sz="2400" dirty="0"/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删除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3 </a:t>
            </a:r>
            <a:r>
              <a:rPr lang="zh-CN" altLang="en-US" sz="2400" dirty="0"/>
              <a:t>循环至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4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回顾思路二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回顾思路二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603BC0-E53D-921E-DE82-6459529157D1}"/>
              </a:ext>
            </a:extLst>
          </p:cNvPr>
          <p:cNvSpPr txBox="1"/>
          <p:nvPr/>
        </p:nvSpPr>
        <p:spPr>
          <a:xfrm>
            <a:off x="1649842" y="1564948"/>
            <a:ext cx="78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求第 </a:t>
            </a:r>
            <a:r>
              <a:rPr lang="en-US" altLang="zh-CN" sz="2800" b="1" dirty="0"/>
              <a:t>1 </a:t>
            </a:r>
            <a:r>
              <a:rPr lang="zh-CN" altLang="en-US" sz="2800" b="1" dirty="0"/>
              <a:t>小元素算法，它的底层逻辑是什么？</a:t>
            </a:r>
            <a:endParaRPr lang="en-GB" altLang="zh-CN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667AF-EE1E-7ED5-B303-8211F11D2E9F}"/>
              </a:ext>
            </a:extLst>
          </p:cNvPr>
          <p:cNvSpPr txBox="1"/>
          <p:nvPr/>
        </p:nvSpPr>
        <p:spPr>
          <a:xfrm>
            <a:off x="1649842" y="2541134"/>
            <a:ext cx="88730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</a:rPr>
              <a:t>求序列中的最小元素：</a:t>
            </a:r>
            <a:endParaRPr lang="en-US" altLang="zh-CN" sz="2400" b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effectLst/>
                <a:latin typeface="Consolas" panose="020B0609020204030204" pitchFamily="49" charset="0"/>
              </a:rPr>
              <a:t>	int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[0];	</a:t>
            </a:r>
            <a:r>
              <a:rPr lang="en-US" altLang="zh-CN" sz="2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先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假设</a:t>
            </a:r>
            <a:r>
              <a:rPr lang="zh-CN" altLang="en-US" sz="2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首元素是最小元素</a:t>
            </a:r>
            <a:endParaRPr lang="en-US" altLang="zh-CN" sz="2400" b="1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for (int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		if (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] &lt; min) 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];	</a:t>
            </a:r>
            <a:r>
              <a:rPr lang="en-US" altLang="zh-CN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再更新</a:t>
            </a:r>
            <a:r>
              <a:rPr lang="en-US" altLang="zh-CN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min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		}        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   }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3916E6-EAD8-67EE-ADC9-A6C1FF0F7FC6}"/>
              </a:ext>
            </a:extLst>
          </p:cNvPr>
          <p:cNvSpPr txBox="1"/>
          <p:nvPr/>
        </p:nvSpPr>
        <p:spPr>
          <a:xfrm>
            <a:off x="2065867" y="5355050"/>
            <a:ext cx="833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>
                <a:highlight>
                  <a:srgbClr val="FFFF00"/>
                </a:highlight>
              </a:rPr>
              <a:t>// </a:t>
            </a:r>
            <a:r>
              <a:rPr lang="zh-CN" altLang="en-US" sz="2000" b="1" dirty="0">
                <a:highlight>
                  <a:srgbClr val="FFFF00"/>
                </a:highlight>
              </a:rPr>
              <a:t>从变量 </a:t>
            </a:r>
            <a:r>
              <a:rPr lang="en-US" altLang="zh-CN" sz="2000" b="1" dirty="0">
                <a:highlight>
                  <a:srgbClr val="FFFF00"/>
                </a:highlight>
              </a:rPr>
              <a:t>min </a:t>
            </a:r>
            <a:r>
              <a:rPr lang="zh-CN" altLang="en-US" sz="2000" b="1" dirty="0">
                <a:highlight>
                  <a:srgbClr val="FFFF00"/>
                </a:highlight>
              </a:rPr>
              <a:t>的角度看，它一定逐步减少！</a:t>
            </a:r>
            <a:r>
              <a:rPr lang="en-US" altLang="zh-CN" dirty="0"/>
              <a:t>(</a:t>
            </a:r>
            <a:r>
              <a:rPr lang="zh-CN" altLang="en-US" dirty="0"/>
              <a:t>暂定值不变也是减少）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527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思路三推导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思路三推导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DBA059-1B06-5C47-3443-8846FA1B404C}"/>
              </a:ext>
            </a:extLst>
          </p:cNvPr>
          <p:cNvSpPr txBox="1"/>
          <p:nvPr/>
        </p:nvSpPr>
        <p:spPr>
          <a:xfrm>
            <a:off x="1016000" y="3423016"/>
            <a:ext cx="297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求原序列</a:t>
            </a:r>
            <a:r>
              <a:rPr lang="zh-CN" altLang="en-US" sz="2400" b="1" dirty="0"/>
              <a:t>第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小元素</a:t>
            </a:r>
            <a:endParaRPr lang="en-US" altLang="zh-CN" sz="2400" b="1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47C1605-52E8-D30D-EDD6-8593765F9B05}"/>
              </a:ext>
            </a:extLst>
          </p:cNvPr>
          <p:cNvSpPr/>
          <p:nvPr/>
        </p:nvSpPr>
        <p:spPr>
          <a:xfrm rot="10800000">
            <a:off x="4373881" y="3525248"/>
            <a:ext cx="736600" cy="2572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38C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E97C9-5515-F83D-2504-B560569358D3}"/>
              </a:ext>
            </a:extLst>
          </p:cNvPr>
          <p:cNvSpPr txBox="1"/>
          <p:nvPr/>
        </p:nvSpPr>
        <p:spPr>
          <a:xfrm>
            <a:off x="5579531" y="2851520"/>
            <a:ext cx="570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原序列的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小元素序列</a:t>
            </a: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u="sng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S_min</a:t>
            </a:r>
            <a:endParaRPr lang="zh-CN" altLang="zh-CN" sz="2400" u="sng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1DBD7E-DD4F-BD2D-796C-99833844D4F6}"/>
              </a:ext>
            </a:extLst>
          </p:cNvPr>
          <p:cNvSpPr txBox="1"/>
          <p:nvPr/>
        </p:nvSpPr>
        <p:spPr>
          <a:xfrm>
            <a:off x="5579531" y="3653849"/>
            <a:ext cx="5998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序列 </a:t>
            </a:r>
            <a:r>
              <a:rPr lang="en-US" altLang="zh-CN" sz="2400" b="1" dirty="0" err="1"/>
              <a:t>S_min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中的最大元素就是 “第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小元素 ”，即目标元素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AAF5E-6641-82A7-17C3-909D76B84CA0}"/>
              </a:ext>
            </a:extLst>
          </p:cNvPr>
          <p:cNvSpPr txBox="1"/>
          <p:nvPr/>
        </p:nvSpPr>
        <p:spPr>
          <a:xfrm>
            <a:off x="1016000" y="1811867"/>
            <a:ext cx="277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如何求解？</a:t>
            </a:r>
          </a:p>
        </p:txBody>
      </p:sp>
    </p:spTree>
    <p:extLst>
      <p:ext uri="{BB962C8B-B14F-4D97-AF65-F5344CB8AC3E}">
        <p14:creationId xmlns:p14="http://schemas.microsoft.com/office/powerpoint/2010/main" val="173817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思路三推导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思路三推导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DBA059-1B06-5C47-3443-8846FA1B404C}"/>
              </a:ext>
            </a:extLst>
          </p:cNvPr>
          <p:cNvSpPr txBox="1"/>
          <p:nvPr/>
        </p:nvSpPr>
        <p:spPr>
          <a:xfrm>
            <a:off x="1016000" y="3158404"/>
            <a:ext cx="3054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原问题：</a:t>
            </a:r>
            <a:endParaRPr lang="en-US" altLang="zh-CN" sz="2400" b="1" dirty="0"/>
          </a:p>
          <a:p>
            <a:r>
              <a:rPr lang="zh-CN" altLang="en-US" sz="2400" dirty="0"/>
              <a:t>求原序列第 </a:t>
            </a:r>
            <a:r>
              <a:rPr lang="en-US" altLang="zh-CN" sz="2400" dirty="0"/>
              <a:t>k </a:t>
            </a:r>
            <a:r>
              <a:rPr lang="zh-CN" altLang="en-US" sz="2400" dirty="0"/>
              <a:t>小元素</a:t>
            </a:r>
            <a:endParaRPr lang="en-US" altLang="zh-CN" sz="2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47C1605-52E8-D30D-EDD6-8593765F9B05}"/>
              </a:ext>
            </a:extLst>
          </p:cNvPr>
          <p:cNvSpPr/>
          <p:nvPr/>
        </p:nvSpPr>
        <p:spPr>
          <a:xfrm>
            <a:off x="4373881" y="3525248"/>
            <a:ext cx="736600" cy="2572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38C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E97C9-5515-F83D-2504-B560569358D3}"/>
              </a:ext>
            </a:extLst>
          </p:cNvPr>
          <p:cNvSpPr txBox="1"/>
          <p:nvPr/>
        </p:nvSpPr>
        <p:spPr>
          <a:xfrm>
            <a:off x="5587998" y="3053683"/>
            <a:ext cx="540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原序列的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小元素序列</a:t>
            </a:r>
            <a:r>
              <a:rPr lang="en-US" altLang="zh-CN" sz="2400" b="1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u="sng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u="sng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_min</a:t>
            </a:r>
            <a:endParaRPr lang="en-US" altLang="zh-CN" sz="2400" b="1" u="sng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/>
              <a:t>求序列 </a:t>
            </a:r>
            <a:r>
              <a:rPr lang="en-US" altLang="zh-CN" sz="2400" dirty="0" err="1"/>
              <a:t>S_min</a:t>
            </a:r>
            <a:r>
              <a:rPr lang="en-US" altLang="zh-CN" sz="2400" dirty="0"/>
              <a:t> </a:t>
            </a:r>
            <a:r>
              <a:rPr lang="zh-CN" altLang="en-US" sz="2400" dirty="0"/>
              <a:t>中的最大元素，即目标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254ED1-5050-50DE-11A9-BC2209F13D76}"/>
              </a:ext>
            </a:extLst>
          </p:cNvPr>
          <p:cNvSpPr txBox="1"/>
          <p:nvPr/>
        </p:nvSpPr>
        <p:spPr>
          <a:xfrm>
            <a:off x="1016000" y="1811867"/>
            <a:ext cx="277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问题转化：</a:t>
            </a:r>
          </a:p>
        </p:txBody>
      </p:sp>
    </p:spTree>
    <p:extLst>
      <p:ext uri="{BB962C8B-B14F-4D97-AF65-F5344CB8AC3E}">
        <p14:creationId xmlns:p14="http://schemas.microsoft.com/office/powerpoint/2010/main" val="23917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思路三推导 </a:t>
            </a:r>
            <a:r>
              <a:rPr lang="en-US" altLang="zh-CN" sz="4000" dirty="0"/>
              <a:t>: </a:t>
            </a:r>
            <a:r>
              <a:rPr lang="zh-CN" altLang="en-US" sz="4000" dirty="0"/>
              <a:t>举个栗子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思路三推导</a:t>
            </a:r>
            <a:r>
              <a:rPr lang="en-US" altLang="zh-CN" sz="1600" b="1" spc="300" dirty="0"/>
              <a:t>:</a:t>
            </a:r>
            <a:r>
              <a:rPr lang="zh-CN" altLang="en-US" sz="1600" b="1" spc="300" dirty="0"/>
              <a:t>举个栗子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CD8FEA-ACDB-3328-F6B5-F96128109DCC}"/>
              </a:ext>
            </a:extLst>
          </p:cNvPr>
          <p:cNvSpPr/>
          <p:nvPr/>
        </p:nvSpPr>
        <p:spPr>
          <a:xfrm>
            <a:off x="1882986" y="1165016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B1C18B-742E-B29F-CB1E-F566B877D8C9}"/>
              </a:ext>
            </a:extLst>
          </p:cNvPr>
          <p:cNvSpPr txBox="1"/>
          <p:nvPr/>
        </p:nvSpPr>
        <p:spPr>
          <a:xfrm>
            <a:off x="8708030" y="924888"/>
            <a:ext cx="379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</a:t>
            </a:r>
            <a:r>
              <a:rPr lang="en-US" altLang="zh-CN" sz="2400" b="1" dirty="0"/>
              <a:t>- </a:t>
            </a:r>
            <a:r>
              <a:rPr lang="zh-CN" altLang="en-US" sz="2400" b="1" dirty="0"/>
              <a:t>原序列：</a:t>
            </a:r>
            <a:r>
              <a:rPr lang="en-US" altLang="zh-CN" sz="2400" b="1" dirty="0"/>
              <a:t>6 1 5 0 4 3 2</a:t>
            </a:r>
          </a:p>
          <a:p>
            <a:r>
              <a:rPr lang="zh-CN" altLang="en-US" sz="2400" b="1" dirty="0"/>
              <a:t> </a:t>
            </a:r>
            <a:r>
              <a:rPr lang="en-US" altLang="zh-CN" sz="2400" b="1" dirty="0"/>
              <a:t>- </a:t>
            </a:r>
            <a:r>
              <a:rPr lang="zh-CN" altLang="en-US" sz="2400" b="1" dirty="0"/>
              <a:t>求前 </a:t>
            </a:r>
            <a:r>
              <a:rPr lang="en-US" altLang="zh-CN" sz="2400" b="1" dirty="0"/>
              <a:t>3 </a:t>
            </a:r>
            <a:r>
              <a:rPr lang="zh-CN" altLang="en-US" sz="2400" b="1" dirty="0"/>
              <a:t>小元素序列</a:t>
            </a:r>
            <a:endParaRPr lang="en-US" altLang="zh-CN" sz="2400" b="1" dirty="0"/>
          </a:p>
          <a:p>
            <a:r>
              <a:rPr lang="en-US" altLang="zh-CN" sz="2400" b="1" dirty="0"/>
              <a:t>	( k = 3 )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2B64A3-A159-6264-6B98-382E36FCEDBD}"/>
              </a:ext>
            </a:extLst>
          </p:cNvPr>
          <p:cNvSpPr txBox="1"/>
          <p:nvPr/>
        </p:nvSpPr>
        <p:spPr>
          <a:xfrm>
            <a:off x="975358" y="1144650"/>
            <a:ext cx="752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	</a:t>
            </a:r>
            <a:r>
              <a:rPr lang="en-US" altLang="zh-CN" sz="2400" dirty="0">
                <a:highlight>
                  <a:srgbClr val="FFFF00"/>
                </a:highlight>
              </a:rPr>
              <a:t>1 3 </a:t>
            </a:r>
            <a:r>
              <a:rPr lang="en-US" altLang="zh-CN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5</a:t>
            </a:r>
            <a:r>
              <a:rPr lang="en-US" altLang="zh-CN" sz="2400" dirty="0"/>
              <a:t>  0 4 6 2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b="1" dirty="0">
                <a:solidFill>
                  <a:srgbClr val="FF0000"/>
                </a:solidFill>
              </a:rPr>
              <a:t>假设</a:t>
            </a:r>
            <a:r>
              <a:rPr lang="zh-CN" altLang="en-US" sz="2400" dirty="0">
                <a:solidFill>
                  <a:schemeClr val="accent6"/>
                </a:solidFill>
              </a:rPr>
              <a:t>前 </a:t>
            </a:r>
            <a:r>
              <a:rPr lang="en-US" altLang="zh-CN" sz="2400" dirty="0">
                <a:solidFill>
                  <a:schemeClr val="accent6"/>
                </a:solidFill>
              </a:rPr>
              <a:t>k </a:t>
            </a:r>
            <a:r>
              <a:rPr lang="zh-CN" altLang="en-US" sz="2400" dirty="0">
                <a:solidFill>
                  <a:schemeClr val="accent6"/>
                </a:solidFill>
              </a:rPr>
              <a:t>个元素是 </a:t>
            </a:r>
            <a:r>
              <a:rPr lang="en-US" altLang="zh-CN" sz="2400" b="1" dirty="0" err="1">
                <a:solidFill>
                  <a:srgbClr val="00B0F0"/>
                </a:solidFill>
              </a:rPr>
              <a:t>S_min</a:t>
            </a:r>
            <a:endParaRPr lang="en-US" altLang="zh-CN" sz="2400" b="1" dirty="0">
              <a:solidFill>
                <a:srgbClr val="00B0F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AA3C84B-C74C-BB37-74ED-0ADED7702450}"/>
              </a:ext>
            </a:extLst>
          </p:cNvPr>
          <p:cNvSpPr/>
          <p:nvPr/>
        </p:nvSpPr>
        <p:spPr>
          <a:xfrm>
            <a:off x="1882987" y="1813439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6456E1-2533-2343-08B2-CCE4D668C422}"/>
              </a:ext>
            </a:extLst>
          </p:cNvPr>
          <p:cNvSpPr txBox="1"/>
          <p:nvPr/>
        </p:nvSpPr>
        <p:spPr>
          <a:xfrm>
            <a:off x="972510" y="1792163"/>
            <a:ext cx="599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	</a:t>
            </a:r>
            <a:r>
              <a:rPr lang="en-US" altLang="zh-CN" sz="2400" dirty="0">
                <a:highlight>
                  <a:srgbClr val="FFFF00"/>
                </a:highlight>
              </a:rPr>
              <a:t>1 3 </a:t>
            </a:r>
            <a:r>
              <a:rPr lang="en-US" altLang="zh-CN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5</a:t>
            </a:r>
            <a:r>
              <a:rPr lang="en-US" altLang="zh-CN" sz="2400" dirty="0"/>
              <a:t>  0 4 6 2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dirty="0">
                <a:solidFill>
                  <a:schemeClr val="accent6"/>
                </a:solidFill>
              </a:rPr>
              <a:t>从下标 </a:t>
            </a:r>
            <a:r>
              <a:rPr lang="en-US" altLang="zh-CN" sz="2400" dirty="0">
                <a:solidFill>
                  <a:schemeClr val="accent6"/>
                </a:solidFill>
              </a:rPr>
              <a:t>k </a:t>
            </a:r>
            <a:r>
              <a:rPr lang="zh-CN" altLang="en-US" sz="2400" dirty="0">
                <a:solidFill>
                  <a:schemeClr val="accent6"/>
                </a:solidFill>
              </a:rPr>
              <a:t>开始遍历</a:t>
            </a:r>
            <a:endParaRPr lang="en-US" altLang="zh-CN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841CF5-DB3C-5900-90E2-0AE1E6E26962}"/>
              </a:ext>
            </a:extLst>
          </p:cNvPr>
          <p:cNvSpPr/>
          <p:nvPr/>
        </p:nvSpPr>
        <p:spPr>
          <a:xfrm>
            <a:off x="1882986" y="2437018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460333-9F0D-B20C-93A5-2586413E4AEA}"/>
              </a:ext>
            </a:extLst>
          </p:cNvPr>
          <p:cNvSpPr txBox="1"/>
          <p:nvPr/>
        </p:nvSpPr>
        <p:spPr>
          <a:xfrm>
            <a:off x="972509" y="2415742"/>
            <a:ext cx="903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	</a:t>
            </a:r>
            <a:r>
              <a:rPr lang="en-US" altLang="zh-CN" sz="2400" dirty="0">
                <a:highlight>
                  <a:srgbClr val="FFFF00"/>
                </a:highlight>
              </a:rPr>
              <a:t>1 3 </a:t>
            </a:r>
            <a:r>
              <a:rPr lang="en-US" altLang="zh-CN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5</a:t>
            </a:r>
            <a:r>
              <a:rPr lang="en-US" altLang="zh-CN" sz="2400" dirty="0"/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 4 6 2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dirty="0">
                <a:solidFill>
                  <a:schemeClr val="accent6"/>
                </a:solidFill>
              </a:rPr>
              <a:t>当前元素是 </a:t>
            </a:r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r>
              <a:rPr lang="zh-CN" altLang="en-US" sz="2400" dirty="0">
                <a:solidFill>
                  <a:schemeClr val="accent6"/>
                </a:solidFill>
              </a:rPr>
              <a:t>，小于 </a:t>
            </a:r>
            <a:r>
              <a:rPr lang="en-US" altLang="zh-CN" sz="2400" b="1" dirty="0" err="1">
                <a:solidFill>
                  <a:srgbClr val="00B0F0"/>
                </a:solidFill>
              </a:rPr>
              <a:t>S_min</a:t>
            </a:r>
            <a:r>
              <a:rPr lang="en-US" altLang="zh-CN" sz="2400" b="1" dirty="0">
                <a:solidFill>
                  <a:srgbClr val="00B0F0"/>
                </a:solidFill>
              </a:rPr>
              <a:t> </a:t>
            </a:r>
            <a:r>
              <a:rPr lang="zh-CN" altLang="en-US" sz="2400" dirty="0">
                <a:solidFill>
                  <a:schemeClr val="accent6"/>
                </a:solidFill>
              </a:rPr>
              <a:t>中最大值</a:t>
            </a:r>
            <a:r>
              <a:rPr lang="en-US" altLang="zh-CN" sz="2400" dirty="0">
                <a:solidFill>
                  <a:schemeClr val="accent6"/>
                </a:solidFill>
              </a:rPr>
              <a:t> 5</a:t>
            </a:r>
            <a:endParaRPr lang="en-US" altLang="zh-CN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3D2D382-1CE6-F521-981E-DCAE17F51E32}"/>
              </a:ext>
            </a:extLst>
          </p:cNvPr>
          <p:cNvSpPr/>
          <p:nvPr/>
        </p:nvSpPr>
        <p:spPr>
          <a:xfrm>
            <a:off x="1882986" y="3079296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854F24-8BEA-6D2A-48F6-2BA38086D047}"/>
              </a:ext>
            </a:extLst>
          </p:cNvPr>
          <p:cNvSpPr txBox="1"/>
          <p:nvPr/>
        </p:nvSpPr>
        <p:spPr>
          <a:xfrm>
            <a:off x="972509" y="3055725"/>
            <a:ext cx="1081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	</a:t>
            </a:r>
            <a:r>
              <a:rPr lang="en-US" altLang="zh-CN" sz="2400" dirty="0">
                <a:highlight>
                  <a:srgbClr val="FFFF00"/>
                </a:highlight>
              </a:rPr>
              <a:t>1</a:t>
            </a:r>
            <a:r>
              <a:rPr lang="en-US" altLang="zh-CN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 3</a:t>
            </a:r>
            <a:r>
              <a:rPr lang="en-US" altLang="zh-CN" sz="2400" dirty="0">
                <a:highlight>
                  <a:srgbClr val="FFFF00"/>
                </a:highlight>
              </a:rPr>
              <a:t> 0</a:t>
            </a:r>
            <a:r>
              <a:rPr lang="en-US" altLang="zh-CN" sz="2400" dirty="0"/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dirty="0"/>
              <a:t> 4 6 2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b="1" dirty="0">
                <a:solidFill>
                  <a:schemeClr val="accent6"/>
                </a:solidFill>
              </a:rPr>
              <a:t>较大的 </a:t>
            </a:r>
            <a:r>
              <a:rPr lang="en-US" altLang="zh-CN" sz="2400" b="1" dirty="0">
                <a:solidFill>
                  <a:schemeClr val="accent6"/>
                </a:solidFill>
              </a:rPr>
              <a:t>5 </a:t>
            </a:r>
            <a:r>
              <a:rPr lang="zh-CN" altLang="en-US" sz="2400" b="1" dirty="0">
                <a:solidFill>
                  <a:schemeClr val="accent6"/>
                </a:solidFill>
              </a:rPr>
              <a:t>换成较小的 </a:t>
            </a:r>
            <a:r>
              <a:rPr lang="en-US" altLang="zh-CN" sz="2400" b="1" dirty="0">
                <a:solidFill>
                  <a:schemeClr val="accent6"/>
                </a:solidFill>
              </a:rPr>
              <a:t>0 </a:t>
            </a:r>
            <a:r>
              <a:rPr lang="zh-CN" altLang="en-US" sz="2400" dirty="0">
                <a:solidFill>
                  <a:schemeClr val="accent6"/>
                </a:solidFill>
              </a:rPr>
              <a:t>，继续遍历</a:t>
            </a:r>
            <a:endParaRPr lang="en-US" altLang="zh-CN" sz="2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78DDDDB-E938-E792-9721-5B054396FDEF}"/>
              </a:ext>
            </a:extLst>
          </p:cNvPr>
          <p:cNvSpPr/>
          <p:nvPr/>
        </p:nvSpPr>
        <p:spPr>
          <a:xfrm>
            <a:off x="1882985" y="3726308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3DC74E-0A1B-7AFC-9896-039CAB51F378}"/>
              </a:ext>
            </a:extLst>
          </p:cNvPr>
          <p:cNvSpPr txBox="1"/>
          <p:nvPr/>
        </p:nvSpPr>
        <p:spPr>
          <a:xfrm>
            <a:off x="972510" y="3712932"/>
            <a:ext cx="86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	</a:t>
            </a:r>
            <a:r>
              <a:rPr lang="en-US" altLang="zh-CN" sz="2400" dirty="0">
                <a:highlight>
                  <a:srgbClr val="FFFF00"/>
                </a:highlight>
              </a:rPr>
              <a:t>1</a:t>
            </a:r>
            <a:r>
              <a:rPr lang="en-US" altLang="zh-CN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 3</a:t>
            </a:r>
            <a:r>
              <a:rPr lang="en-US" altLang="zh-CN" sz="2400" dirty="0">
                <a:highlight>
                  <a:srgbClr val="FFFF00"/>
                </a:highlight>
              </a:rPr>
              <a:t> 0</a:t>
            </a:r>
            <a:r>
              <a:rPr lang="en-US" altLang="zh-CN" sz="2400" dirty="0"/>
              <a:t>  5 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en-US" altLang="zh-CN" sz="2400" dirty="0"/>
              <a:t> 6 2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en-US" altLang="zh-CN" sz="2400" dirty="0">
                <a:solidFill>
                  <a:schemeClr val="accent6"/>
                </a:solidFill>
              </a:rPr>
              <a:t>4, </a:t>
            </a:r>
            <a:r>
              <a:rPr lang="zh-CN" altLang="en-US" sz="2400" dirty="0">
                <a:solidFill>
                  <a:schemeClr val="accent6"/>
                </a:solidFill>
              </a:rPr>
              <a:t>大于 </a:t>
            </a:r>
            <a:r>
              <a:rPr lang="en-US" altLang="zh-CN" sz="2400" b="1" dirty="0" err="1">
                <a:solidFill>
                  <a:srgbClr val="00B0F0"/>
                </a:solidFill>
              </a:rPr>
              <a:t>S_min</a:t>
            </a:r>
            <a:r>
              <a:rPr lang="en-US" altLang="zh-CN" sz="2400" b="1" dirty="0">
                <a:solidFill>
                  <a:srgbClr val="00B0F0"/>
                </a:solidFill>
              </a:rPr>
              <a:t> </a:t>
            </a:r>
            <a:r>
              <a:rPr lang="zh-CN" altLang="en-US" sz="2400" dirty="0">
                <a:solidFill>
                  <a:schemeClr val="accent6"/>
                </a:solidFill>
              </a:rPr>
              <a:t>中新的最大值</a:t>
            </a:r>
            <a:r>
              <a:rPr lang="en-US" altLang="zh-CN" sz="2400" dirty="0">
                <a:solidFill>
                  <a:schemeClr val="accent6"/>
                </a:solidFill>
              </a:rPr>
              <a:t> 3</a:t>
            </a:r>
            <a:r>
              <a:rPr lang="zh-CN" altLang="en-US" sz="2400" dirty="0">
                <a:solidFill>
                  <a:schemeClr val="accent6"/>
                </a:solidFill>
              </a:rPr>
              <a:t>，跳过</a:t>
            </a:r>
            <a:endParaRPr lang="en-US" altLang="zh-CN" sz="2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9DBB68-A215-A492-73BC-2D6E04FD78B1}"/>
              </a:ext>
            </a:extLst>
          </p:cNvPr>
          <p:cNvSpPr/>
          <p:nvPr/>
        </p:nvSpPr>
        <p:spPr>
          <a:xfrm>
            <a:off x="1882985" y="4366291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A1F3C5-2B98-1FE7-9EBB-1689D0EBD452}"/>
              </a:ext>
            </a:extLst>
          </p:cNvPr>
          <p:cNvSpPr txBox="1"/>
          <p:nvPr/>
        </p:nvSpPr>
        <p:spPr>
          <a:xfrm>
            <a:off x="972510" y="4352915"/>
            <a:ext cx="624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6.	</a:t>
            </a:r>
            <a:r>
              <a:rPr lang="en-US" altLang="zh-CN" sz="2400" dirty="0">
                <a:highlight>
                  <a:srgbClr val="FFFF00"/>
                </a:highlight>
              </a:rPr>
              <a:t>1</a:t>
            </a:r>
            <a:r>
              <a:rPr lang="en-US" altLang="zh-CN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 3</a:t>
            </a:r>
            <a:r>
              <a:rPr lang="en-US" altLang="zh-CN" sz="2400" dirty="0">
                <a:highlight>
                  <a:srgbClr val="FFFF00"/>
                </a:highlight>
              </a:rPr>
              <a:t> 0</a:t>
            </a:r>
            <a:r>
              <a:rPr lang="en-US" altLang="zh-CN" sz="2400" dirty="0"/>
              <a:t>  5 4 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dirty="0"/>
              <a:t> 2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en-US" altLang="zh-CN" sz="2400" dirty="0">
                <a:solidFill>
                  <a:schemeClr val="accent6"/>
                </a:solidFill>
              </a:rPr>
              <a:t>6, </a:t>
            </a:r>
            <a:r>
              <a:rPr lang="zh-CN" altLang="en-US" sz="2400" dirty="0">
                <a:solidFill>
                  <a:schemeClr val="accent6"/>
                </a:solidFill>
              </a:rPr>
              <a:t>也大于 </a:t>
            </a:r>
            <a:r>
              <a:rPr lang="en-US" altLang="zh-CN" sz="2400" dirty="0">
                <a:solidFill>
                  <a:schemeClr val="accent6"/>
                </a:solidFill>
              </a:rPr>
              <a:t>3</a:t>
            </a:r>
            <a:r>
              <a:rPr lang="zh-CN" altLang="en-US" sz="2400" dirty="0">
                <a:solidFill>
                  <a:schemeClr val="accent6"/>
                </a:solidFill>
              </a:rPr>
              <a:t>，跳过</a:t>
            </a:r>
            <a:endParaRPr lang="en-US" altLang="zh-CN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3CAF73-E665-4C32-2806-87CD691A8A37}"/>
              </a:ext>
            </a:extLst>
          </p:cNvPr>
          <p:cNvSpPr/>
          <p:nvPr/>
        </p:nvSpPr>
        <p:spPr>
          <a:xfrm>
            <a:off x="1882985" y="5020817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51DE6-111E-91B1-D08D-980530078E76}"/>
              </a:ext>
            </a:extLst>
          </p:cNvPr>
          <p:cNvSpPr txBox="1"/>
          <p:nvPr/>
        </p:nvSpPr>
        <p:spPr>
          <a:xfrm>
            <a:off x="972510" y="5008244"/>
            <a:ext cx="791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7.	</a:t>
            </a:r>
            <a:r>
              <a:rPr lang="en-US" altLang="zh-CN" sz="2400" dirty="0">
                <a:highlight>
                  <a:srgbClr val="FFFF00"/>
                </a:highlight>
              </a:rPr>
              <a:t>1</a:t>
            </a:r>
            <a:r>
              <a:rPr lang="en-US" altLang="zh-CN" sz="2400" b="1" dirty="0">
                <a:solidFill>
                  <a:srgbClr val="00B0F0"/>
                </a:solidFill>
                <a:highlight>
                  <a:srgbClr val="FFFF00"/>
                </a:highlight>
              </a:rPr>
              <a:t> 3</a:t>
            </a:r>
            <a:r>
              <a:rPr lang="en-US" altLang="zh-CN" sz="2400" dirty="0">
                <a:highlight>
                  <a:srgbClr val="FFFF00"/>
                </a:highlight>
              </a:rPr>
              <a:t> 0</a:t>
            </a:r>
            <a:r>
              <a:rPr lang="en-US" altLang="zh-CN" sz="2400" dirty="0"/>
              <a:t>  5 4 6 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dirty="0"/>
              <a:t>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en-US" altLang="zh-CN" sz="2400" dirty="0">
                <a:solidFill>
                  <a:schemeClr val="accent6"/>
                </a:solidFill>
              </a:rPr>
              <a:t>2, </a:t>
            </a:r>
            <a:r>
              <a:rPr lang="zh-CN" altLang="en-US" sz="2400" dirty="0">
                <a:solidFill>
                  <a:schemeClr val="accent6"/>
                </a:solidFill>
              </a:rPr>
              <a:t>小于 </a:t>
            </a:r>
            <a:r>
              <a:rPr lang="en-US" altLang="zh-CN" sz="2400" b="1" dirty="0" err="1">
                <a:solidFill>
                  <a:srgbClr val="00B0F0"/>
                </a:solidFill>
              </a:rPr>
              <a:t>S_min</a:t>
            </a:r>
            <a:r>
              <a:rPr lang="en-US" altLang="zh-CN" sz="2400" b="1" dirty="0">
                <a:solidFill>
                  <a:srgbClr val="00B0F0"/>
                </a:solidFill>
              </a:rPr>
              <a:t> </a:t>
            </a:r>
            <a:r>
              <a:rPr lang="zh-CN" altLang="en-US" sz="2400" dirty="0">
                <a:solidFill>
                  <a:schemeClr val="accent6"/>
                </a:solidFill>
              </a:rPr>
              <a:t>中最大值 </a:t>
            </a:r>
            <a:r>
              <a:rPr lang="en-US" altLang="zh-CN" sz="2400" dirty="0">
                <a:solidFill>
                  <a:schemeClr val="accent6"/>
                </a:solidFill>
              </a:rPr>
              <a:t>3</a:t>
            </a:r>
            <a:r>
              <a:rPr lang="zh-CN" altLang="en-US" sz="2400" dirty="0">
                <a:solidFill>
                  <a:schemeClr val="accent6"/>
                </a:solidFill>
              </a:rPr>
              <a:t>！换！</a:t>
            </a:r>
            <a:endParaRPr lang="en-US" altLang="zh-CN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FCCD805-0BE3-079F-40A6-169992DF101F}"/>
              </a:ext>
            </a:extLst>
          </p:cNvPr>
          <p:cNvSpPr/>
          <p:nvPr/>
        </p:nvSpPr>
        <p:spPr>
          <a:xfrm>
            <a:off x="1890924" y="5667054"/>
            <a:ext cx="826347" cy="458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256B7-CF72-A2B8-91D1-249376E0139C}"/>
              </a:ext>
            </a:extLst>
          </p:cNvPr>
          <p:cNvSpPr txBox="1"/>
          <p:nvPr/>
        </p:nvSpPr>
        <p:spPr>
          <a:xfrm>
            <a:off x="972510" y="5648227"/>
            <a:ext cx="977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8.	</a:t>
            </a:r>
            <a:r>
              <a:rPr lang="en-US" altLang="zh-CN" sz="2400" b="1" dirty="0">
                <a:highlight>
                  <a:srgbClr val="FFFF00"/>
                </a:highlight>
              </a:rPr>
              <a:t>1 2 0</a:t>
            </a:r>
            <a:r>
              <a:rPr lang="en-US" altLang="zh-CN" sz="2400" b="1" dirty="0"/>
              <a:t>  </a:t>
            </a:r>
            <a:r>
              <a:rPr lang="en-US" altLang="zh-CN" sz="2400" dirty="0"/>
              <a:t>5 4 6 3    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dirty="0">
                <a:solidFill>
                  <a:schemeClr val="accent6"/>
                </a:solidFill>
              </a:rPr>
              <a:t>循环结束，</a:t>
            </a:r>
            <a:r>
              <a:rPr lang="en-US" altLang="zh-CN" sz="2400" b="1" dirty="0" err="1">
                <a:solidFill>
                  <a:srgbClr val="00B0F0"/>
                </a:solidFill>
              </a:rPr>
              <a:t>S_min</a:t>
            </a:r>
            <a:r>
              <a:rPr lang="en-US" altLang="zh-CN" sz="2400" b="1" dirty="0">
                <a:solidFill>
                  <a:srgbClr val="00B0F0"/>
                </a:solidFill>
              </a:rPr>
              <a:t> </a:t>
            </a:r>
            <a:r>
              <a:rPr lang="zh-CN" altLang="en-US" sz="2400" dirty="0">
                <a:solidFill>
                  <a:schemeClr val="accent6"/>
                </a:solidFill>
              </a:rPr>
              <a:t>中是原序列的前 </a:t>
            </a:r>
            <a:r>
              <a:rPr lang="en-US" altLang="zh-CN" sz="2400" dirty="0">
                <a:solidFill>
                  <a:schemeClr val="accent6"/>
                </a:solidFill>
              </a:rPr>
              <a:t>k </a:t>
            </a:r>
            <a:r>
              <a:rPr lang="zh-CN" altLang="en-US" sz="2400" dirty="0">
                <a:solidFill>
                  <a:schemeClr val="accent6"/>
                </a:solidFill>
              </a:rPr>
              <a:t>小元素</a:t>
            </a:r>
            <a:endParaRPr lang="en-US" altLang="zh-CN" sz="24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C785C1E-4D58-E87D-E128-3B2A7E683C27}"/>
              </a:ext>
            </a:extLst>
          </p:cNvPr>
          <p:cNvSpPr/>
          <p:nvPr/>
        </p:nvSpPr>
        <p:spPr>
          <a:xfrm>
            <a:off x="2780455" y="1650956"/>
            <a:ext cx="196427" cy="16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87D6125-819B-BA1E-B269-E2A70929B171}"/>
              </a:ext>
            </a:extLst>
          </p:cNvPr>
          <p:cNvSpPr/>
          <p:nvPr/>
        </p:nvSpPr>
        <p:spPr>
          <a:xfrm>
            <a:off x="2780455" y="2278213"/>
            <a:ext cx="196427" cy="16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A993159-6784-EACA-E124-7DC6B99E5BDD}"/>
              </a:ext>
            </a:extLst>
          </p:cNvPr>
          <p:cNvSpPr/>
          <p:nvPr/>
        </p:nvSpPr>
        <p:spPr>
          <a:xfrm>
            <a:off x="2780458" y="2910689"/>
            <a:ext cx="196427" cy="16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49C2814-31EE-452D-934B-D3AFE2C29607}"/>
              </a:ext>
            </a:extLst>
          </p:cNvPr>
          <p:cNvSpPr/>
          <p:nvPr/>
        </p:nvSpPr>
        <p:spPr>
          <a:xfrm>
            <a:off x="3048000" y="3558202"/>
            <a:ext cx="196427" cy="16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33B4B36F-3C02-1195-7AE9-20B8BDF95E29}"/>
              </a:ext>
            </a:extLst>
          </p:cNvPr>
          <p:cNvSpPr/>
          <p:nvPr/>
        </p:nvSpPr>
        <p:spPr>
          <a:xfrm>
            <a:off x="3283162" y="4212326"/>
            <a:ext cx="196427" cy="16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71D4C7B1-8C76-2E18-FC1F-B3478D56A59C}"/>
              </a:ext>
            </a:extLst>
          </p:cNvPr>
          <p:cNvSpPr/>
          <p:nvPr/>
        </p:nvSpPr>
        <p:spPr>
          <a:xfrm>
            <a:off x="3533987" y="4855392"/>
            <a:ext cx="196427" cy="16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8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思路三推导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思路三推导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63F223-7DD2-F34C-B909-842AAE3DD0C9}"/>
              </a:ext>
            </a:extLst>
          </p:cNvPr>
          <p:cNvSpPr txBox="1"/>
          <p:nvPr/>
        </p:nvSpPr>
        <p:spPr>
          <a:xfrm>
            <a:off x="1497447" y="1609802"/>
            <a:ext cx="10043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序列</a:t>
            </a:r>
            <a:r>
              <a:rPr lang="en-US" altLang="zh-CN" sz="2400" b="1" dirty="0" err="1"/>
              <a:t>S_min</a:t>
            </a:r>
            <a:r>
              <a:rPr lang="en-US" altLang="zh-CN" sz="2400" b="1" dirty="0"/>
              <a:t> = </a:t>
            </a:r>
            <a:r>
              <a:rPr lang="zh-CN" altLang="en-US" sz="2400" b="1" dirty="0"/>
              <a:t>原序列前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个元素</a:t>
            </a: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b="1" dirty="0">
                <a:solidFill>
                  <a:schemeClr val="accent6"/>
                </a:solidFill>
              </a:rPr>
              <a:t>假设它们是前 </a:t>
            </a:r>
            <a:r>
              <a:rPr lang="en-US" altLang="zh-CN" sz="2400" b="1" dirty="0">
                <a:solidFill>
                  <a:schemeClr val="accent6"/>
                </a:solidFill>
              </a:rPr>
              <a:t>k </a:t>
            </a:r>
            <a:r>
              <a:rPr lang="zh-CN" altLang="en-US" sz="2400" b="1" dirty="0">
                <a:solidFill>
                  <a:schemeClr val="accent6"/>
                </a:solidFill>
              </a:rPr>
              <a:t>小元素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k to n</a:t>
            </a:r>
          </a:p>
          <a:p>
            <a:r>
              <a:rPr lang="en-US" altLang="zh-CN" sz="2400" b="1" dirty="0"/>
              <a:t>		if 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&lt; </a:t>
            </a:r>
            <a:r>
              <a:rPr lang="en-US" altLang="zh-CN" sz="2400" b="1" dirty="0" err="1"/>
              <a:t>S_min</a:t>
            </a:r>
            <a:r>
              <a:rPr lang="zh-CN" altLang="en-US" sz="2400" b="1" dirty="0"/>
              <a:t>中</a:t>
            </a:r>
            <a:r>
              <a:rPr lang="zh-CN" altLang="en-US" sz="2400" b="1" dirty="0">
                <a:solidFill>
                  <a:srgbClr val="FF0000"/>
                </a:solidFill>
              </a:rPr>
              <a:t>最大值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	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替换那个</a:t>
            </a:r>
            <a:r>
              <a:rPr lang="zh-CN" altLang="en-US" sz="2400" b="1" dirty="0">
                <a:solidFill>
                  <a:srgbClr val="FF0000"/>
                </a:solidFill>
              </a:rPr>
              <a:t>最大值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Endif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Endfor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6"/>
                </a:solidFill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For</a:t>
            </a:r>
            <a:r>
              <a:rPr lang="zh-CN" altLang="en-US" sz="2400" b="1" dirty="0">
                <a:solidFill>
                  <a:schemeClr val="accent6"/>
                </a:solidFill>
              </a:rPr>
              <a:t>循环结束后，</a:t>
            </a:r>
            <a:r>
              <a:rPr lang="en-US" altLang="zh-CN" sz="2400" b="1" dirty="0" err="1">
                <a:solidFill>
                  <a:schemeClr val="accent6"/>
                </a:solidFill>
              </a:rPr>
              <a:t>S_min</a:t>
            </a:r>
            <a:r>
              <a:rPr lang="zh-CN" altLang="en-US" sz="2400" b="1" dirty="0">
                <a:solidFill>
                  <a:schemeClr val="accent6"/>
                </a:solidFill>
              </a:rPr>
              <a:t>中就是原序列</a:t>
            </a:r>
            <a:r>
              <a:rPr lang="zh-CN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个最小元素</a:t>
            </a:r>
            <a:endParaRPr lang="en-US" altLang="zh-CN" sz="2400" b="1" kern="100" dirty="0">
              <a:solidFill>
                <a:schemeClr val="accent6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kth_min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S_min</a:t>
            </a:r>
            <a:r>
              <a:rPr lang="zh-CN" altLang="en-US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5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思路三推导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思路三推导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63F223-7DD2-F34C-B909-842AAE3DD0C9}"/>
              </a:ext>
            </a:extLst>
          </p:cNvPr>
          <p:cNvSpPr txBox="1"/>
          <p:nvPr/>
        </p:nvSpPr>
        <p:spPr>
          <a:xfrm>
            <a:off x="1497447" y="1609802"/>
            <a:ext cx="9920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序列</a:t>
            </a:r>
            <a:r>
              <a:rPr lang="en-US" altLang="zh-CN" sz="2400" b="1" dirty="0" err="1"/>
              <a:t>S_min</a:t>
            </a:r>
            <a:r>
              <a:rPr lang="en-US" altLang="zh-CN" sz="2400" b="1" dirty="0"/>
              <a:t> = </a:t>
            </a:r>
            <a:r>
              <a:rPr lang="zh-CN" altLang="en-US" sz="2400" b="1" dirty="0"/>
              <a:t>原序列前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个元素</a:t>
            </a: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b="1" dirty="0">
                <a:solidFill>
                  <a:schemeClr val="accent6"/>
                </a:solidFill>
              </a:rPr>
              <a:t>假设它们是前 </a:t>
            </a:r>
            <a:r>
              <a:rPr lang="en-US" altLang="zh-CN" sz="2400" b="1" dirty="0">
                <a:solidFill>
                  <a:schemeClr val="accent6"/>
                </a:solidFill>
              </a:rPr>
              <a:t>k </a:t>
            </a:r>
            <a:r>
              <a:rPr lang="zh-CN" altLang="en-US" sz="2400" b="1" dirty="0">
                <a:solidFill>
                  <a:schemeClr val="accent6"/>
                </a:solidFill>
              </a:rPr>
              <a:t>小元素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k to n</a:t>
            </a:r>
          </a:p>
          <a:p>
            <a:r>
              <a:rPr lang="en-US" altLang="zh-CN" sz="2400" b="1" dirty="0"/>
              <a:t>		if 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&lt; </a:t>
            </a:r>
            <a:r>
              <a:rPr lang="en-US" altLang="zh-CN" sz="2400" b="1" dirty="0" err="1"/>
              <a:t>S_min</a:t>
            </a:r>
            <a:r>
              <a:rPr lang="zh-CN" altLang="en-US" sz="2400" b="1" dirty="0"/>
              <a:t>中</a:t>
            </a:r>
            <a:r>
              <a:rPr lang="zh-CN" altLang="en-US" sz="2400" b="1" dirty="0">
                <a:solidFill>
                  <a:srgbClr val="FF0000"/>
                </a:solidFill>
              </a:rPr>
              <a:t>最大值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	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替换那个</a:t>
            </a:r>
            <a:r>
              <a:rPr lang="zh-CN" altLang="en-US" sz="2400" b="1" dirty="0">
                <a:solidFill>
                  <a:srgbClr val="FF0000"/>
                </a:solidFill>
              </a:rPr>
              <a:t>最大值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Endif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Endfor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6"/>
                </a:solidFill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For</a:t>
            </a:r>
            <a:r>
              <a:rPr lang="zh-CN" altLang="en-US" sz="2400" b="1" dirty="0">
                <a:solidFill>
                  <a:schemeClr val="accent6"/>
                </a:solidFill>
              </a:rPr>
              <a:t>循环结束后，</a:t>
            </a:r>
            <a:r>
              <a:rPr lang="en-US" altLang="zh-CN" sz="2400" b="1" dirty="0" err="1">
                <a:solidFill>
                  <a:schemeClr val="accent6"/>
                </a:solidFill>
              </a:rPr>
              <a:t>S_min</a:t>
            </a:r>
            <a:r>
              <a:rPr lang="zh-CN" altLang="en-US" sz="2400" b="1" dirty="0">
                <a:solidFill>
                  <a:schemeClr val="accent6"/>
                </a:solidFill>
              </a:rPr>
              <a:t>中就是原序列</a:t>
            </a:r>
            <a:r>
              <a:rPr lang="zh-CN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个最小元素</a:t>
            </a:r>
            <a:endParaRPr lang="en-US" altLang="zh-CN" sz="2400" b="1" kern="100" dirty="0">
              <a:solidFill>
                <a:schemeClr val="accent6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kth_min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S_min</a:t>
            </a:r>
            <a:r>
              <a:rPr lang="zh-CN" altLang="en-US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5FE728-CF16-C884-790F-7F46583D1D5D}"/>
              </a:ext>
            </a:extLst>
          </p:cNvPr>
          <p:cNvSpPr txBox="1"/>
          <p:nvPr/>
        </p:nvSpPr>
        <p:spPr>
          <a:xfrm>
            <a:off x="9139188" y="5229091"/>
            <a:ext cx="267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大根堆！！！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58396C-EFB5-DF42-18F2-F353171CF236}"/>
              </a:ext>
            </a:extLst>
          </p:cNvPr>
          <p:cNvCxnSpPr/>
          <p:nvPr/>
        </p:nvCxnSpPr>
        <p:spPr>
          <a:xfrm>
            <a:off x="7001933" y="2912533"/>
            <a:ext cx="2709334" cy="231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44FA67-32C7-CFD4-AA0C-36784533D477}"/>
              </a:ext>
            </a:extLst>
          </p:cNvPr>
          <p:cNvCxnSpPr>
            <a:cxnSpLocks/>
          </p:cNvCxnSpPr>
          <p:nvPr/>
        </p:nvCxnSpPr>
        <p:spPr>
          <a:xfrm>
            <a:off x="6951133" y="3488267"/>
            <a:ext cx="2302934" cy="175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4D7FAC-755E-DAE7-3708-411023DBABE0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>
            <a:off x="6457545" y="5026122"/>
            <a:ext cx="2681643" cy="43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1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思路三实现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思路三实现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63F223-7DD2-F34C-B909-842AAE3DD0C9}"/>
              </a:ext>
            </a:extLst>
          </p:cNvPr>
          <p:cNvSpPr txBox="1"/>
          <p:nvPr/>
        </p:nvSpPr>
        <p:spPr>
          <a:xfrm>
            <a:off x="1497446" y="1118916"/>
            <a:ext cx="99325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序列</a:t>
            </a:r>
            <a:r>
              <a:rPr lang="en-US" altLang="zh-CN" sz="2400" b="1" dirty="0" err="1"/>
              <a:t>S_min</a:t>
            </a:r>
            <a:r>
              <a:rPr lang="en-US" altLang="zh-CN" sz="2400" b="1" dirty="0"/>
              <a:t> = </a:t>
            </a:r>
            <a:r>
              <a:rPr lang="zh-CN" altLang="en-US" sz="2400" b="1" dirty="0"/>
              <a:t>原序列前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个元素</a:t>
            </a: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b="1" dirty="0">
                <a:solidFill>
                  <a:schemeClr val="accent6"/>
                </a:solidFill>
              </a:rPr>
              <a:t>假设它们是前 </a:t>
            </a:r>
            <a:r>
              <a:rPr lang="en-US" altLang="zh-CN" sz="2400" b="1" dirty="0">
                <a:solidFill>
                  <a:schemeClr val="accent6"/>
                </a:solidFill>
              </a:rPr>
              <a:t>k </a:t>
            </a:r>
            <a:r>
              <a:rPr lang="zh-CN" altLang="en-US" sz="2400" b="1" dirty="0">
                <a:solidFill>
                  <a:schemeClr val="accent6"/>
                </a:solidFill>
              </a:rPr>
              <a:t>小元素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MaxHeapify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S_min</a:t>
            </a:r>
            <a:r>
              <a:rPr lang="en-US" altLang="zh-CN" sz="2400" b="1" dirty="0"/>
              <a:t>)	</a:t>
            </a:r>
          </a:p>
          <a:p>
            <a:r>
              <a:rPr lang="en-US" altLang="zh-CN" sz="2400" b="1" dirty="0"/>
              <a:t>	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k to n</a:t>
            </a:r>
          </a:p>
          <a:p>
            <a:r>
              <a:rPr lang="en-US" altLang="zh-CN" sz="2400" b="1" dirty="0"/>
              <a:t>		if 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&lt; </a:t>
            </a:r>
            <a:r>
              <a:rPr lang="en-US" altLang="zh-CN" sz="2400" b="1" dirty="0" err="1"/>
              <a:t>S_min</a:t>
            </a:r>
            <a:r>
              <a:rPr lang="zh-CN" altLang="en-US" sz="2400" b="1" dirty="0">
                <a:solidFill>
                  <a:srgbClr val="FF0000"/>
                </a:solidFill>
              </a:rPr>
              <a:t>堆顶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	</a:t>
            </a:r>
            <a:r>
              <a:rPr lang="zh-CN" altLang="en-US" sz="2400" b="1" dirty="0"/>
              <a:t>将 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</a:t>
            </a:r>
            <a:r>
              <a:rPr lang="zh-CN" altLang="en-US" sz="2400" b="1" dirty="0"/>
              <a:t>替换为</a:t>
            </a:r>
            <a:r>
              <a:rPr lang="zh-CN" altLang="en-US" sz="2400" b="1" dirty="0">
                <a:solidFill>
                  <a:srgbClr val="FF0000"/>
                </a:solidFill>
              </a:rPr>
              <a:t>堆顶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		</a:t>
            </a:r>
            <a:r>
              <a:rPr lang="en-US" altLang="zh-CN" sz="2400" b="1" dirty="0" err="1"/>
              <a:t>MaxHeapify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S_min</a:t>
            </a:r>
            <a:r>
              <a:rPr lang="en-US" altLang="zh-CN" sz="2400" b="1" dirty="0"/>
              <a:t>)	</a:t>
            </a:r>
            <a:r>
              <a:rPr lang="en-US" altLang="zh-CN" sz="2400" b="1" dirty="0">
                <a:solidFill>
                  <a:schemeClr val="accent6"/>
                </a:solidFill>
              </a:rPr>
              <a:t>// </a:t>
            </a:r>
            <a:r>
              <a:rPr lang="zh-CN" altLang="en-US" sz="2400" b="1" dirty="0">
                <a:solidFill>
                  <a:schemeClr val="accent6"/>
                </a:solidFill>
              </a:rPr>
              <a:t>重新堆化，求新的最大值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	Endif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Endfor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6"/>
                </a:solidFill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For</a:t>
            </a:r>
            <a:r>
              <a:rPr lang="zh-CN" altLang="en-US" sz="2400" b="1" dirty="0">
                <a:solidFill>
                  <a:schemeClr val="accent6"/>
                </a:solidFill>
              </a:rPr>
              <a:t>循环结束后，</a:t>
            </a:r>
            <a:r>
              <a:rPr lang="en-US" altLang="zh-CN" sz="2400" b="1" dirty="0" err="1">
                <a:solidFill>
                  <a:schemeClr val="accent6"/>
                </a:solidFill>
              </a:rPr>
              <a:t>S_min</a:t>
            </a:r>
            <a:r>
              <a:rPr lang="zh-CN" altLang="en-US" sz="2400" b="1" dirty="0">
                <a:solidFill>
                  <a:schemeClr val="accent6"/>
                </a:solidFill>
              </a:rPr>
              <a:t>中就是原序列</a:t>
            </a:r>
            <a:r>
              <a:rPr lang="zh-CN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400" b="1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个最小元素</a:t>
            </a:r>
            <a:endParaRPr lang="en-US" altLang="zh-CN" sz="2400" b="1" kern="100" dirty="0">
              <a:solidFill>
                <a:schemeClr val="accent6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kth_min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S_min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6A933-48F1-36CF-2C30-337BD38C987A}"/>
              </a:ext>
            </a:extLst>
          </p:cNvPr>
          <p:cNvSpPr txBox="1"/>
          <p:nvPr/>
        </p:nvSpPr>
        <p:spPr>
          <a:xfrm>
            <a:off x="7525173" y="5592716"/>
            <a:ext cx="456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时间复杂度：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nlogk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1 &lt;= k &lt;= n</a:t>
            </a:r>
          </a:p>
          <a:p>
            <a:r>
              <a:rPr lang="zh-CN" altLang="en-US" sz="2000" dirty="0"/>
              <a:t>多项式：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T(n) &lt;= 4k + c(n-k)log</a:t>
            </a:r>
            <a:r>
              <a:rPr lang="en-US" altLang="zh-CN" sz="105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CB9A18-66B1-3C0F-318E-E1EA74A7C4DC}"/>
              </a:ext>
            </a:extLst>
          </p:cNvPr>
          <p:cNvSpPr txBox="1"/>
          <p:nvPr/>
        </p:nvSpPr>
        <p:spPr>
          <a:xfrm>
            <a:off x="560081" y="5592716"/>
            <a:ext cx="696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 </a:t>
            </a:r>
            <a:r>
              <a:rPr lang="en-US" altLang="zh-CN" sz="2000" dirty="0"/>
              <a:t>k = 1</a:t>
            </a:r>
            <a:r>
              <a:rPr lang="zh-CN" altLang="en-US" sz="2000" dirty="0"/>
              <a:t>时，算法退化为遍历找最小元素，大根堆中仅</a:t>
            </a:r>
            <a:r>
              <a:rPr lang="en-US" altLang="zh-CN" sz="2000" dirty="0"/>
              <a:t>1</a:t>
            </a:r>
            <a:r>
              <a:rPr lang="zh-CN" altLang="en-US" sz="2000" dirty="0"/>
              <a:t>元素</a:t>
            </a:r>
            <a:endParaRPr lang="en-US" altLang="zh-CN" sz="2000" dirty="0"/>
          </a:p>
          <a:p>
            <a:r>
              <a:rPr lang="zh-CN" altLang="en-US" sz="2000" dirty="0"/>
              <a:t>当 </a:t>
            </a:r>
            <a:r>
              <a:rPr lang="en-US" altLang="zh-CN" sz="2000" dirty="0"/>
              <a:t>k = n </a:t>
            </a:r>
            <a:r>
              <a:rPr lang="zh-CN" altLang="en-US" sz="2000" dirty="0"/>
              <a:t>时，算法退化为对原序列化大根堆，再取堆顶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22554-09B7-C28F-9688-DAF4CDA2AAC2}"/>
              </a:ext>
            </a:extLst>
          </p:cNvPr>
          <p:cNvSpPr txBox="1"/>
          <p:nvPr/>
        </p:nvSpPr>
        <p:spPr>
          <a:xfrm>
            <a:off x="5715640" y="800100"/>
            <a:ext cx="598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// Talk is cheap</a:t>
            </a:r>
            <a:r>
              <a:rPr lang="zh-CN" altLang="en-US" sz="2400" b="1" dirty="0">
                <a:solidFill>
                  <a:srgbClr val="00B050"/>
                </a:solidFill>
              </a:rPr>
              <a:t>， </a:t>
            </a:r>
            <a:r>
              <a:rPr lang="en-US" altLang="zh-CN" sz="2400" b="1" dirty="0">
                <a:solidFill>
                  <a:srgbClr val="00B050"/>
                </a:solidFill>
              </a:rPr>
              <a:t>show me your code.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0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思路三总结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思路三总结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D6E849-414A-7330-D280-CFE05331F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4176"/>
              </p:ext>
            </p:extLst>
          </p:nvPr>
        </p:nvGraphicFramePr>
        <p:xfrm>
          <a:off x="1851260" y="2225262"/>
          <a:ext cx="8909784" cy="3367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3640">
                  <a:extLst>
                    <a:ext uri="{9D8B030D-6E8A-4147-A177-3AD203B41FA5}">
                      <a16:colId xmlns:a16="http://schemas.microsoft.com/office/drawing/2014/main" val="2680176188"/>
                    </a:ext>
                  </a:extLst>
                </a:gridCol>
                <a:gridCol w="3543072">
                  <a:extLst>
                    <a:ext uri="{9D8B030D-6E8A-4147-A177-3AD203B41FA5}">
                      <a16:colId xmlns:a16="http://schemas.microsoft.com/office/drawing/2014/main" val="2603715987"/>
                    </a:ext>
                  </a:extLst>
                </a:gridCol>
                <a:gridCol w="3543072">
                  <a:extLst>
                    <a:ext uri="{9D8B030D-6E8A-4147-A177-3AD203B41FA5}">
                      <a16:colId xmlns:a16="http://schemas.microsoft.com/office/drawing/2014/main" val="457356390"/>
                    </a:ext>
                  </a:extLst>
                </a:gridCol>
              </a:tblGrid>
              <a:tr h="822608">
                <a:tc>
                  <a:txBody>
                    <a:bodyPr/>
                    <a:lstStyle/>
                    <a:p>
                      <a:pPr algn="l" fontAlgn="b"/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2400" u="none" strike="noStrike" dirty="0">
                          <a:effectLst/>
                        </a:rPr>
                        <a:t>得到最小（前1小）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2400" u="none" strike="noStrike" dirty="0">
                          <a:effectLst/>
                        </a:rPr>
                        <a:t>得到前</a:t>
                      </a:r>
                      <a:r>
                        <a:rPr lang="en-US" altLang="zh-CN" sz="2400" u="none" strike="noStrike" dirty="0">
                          <a:effectLst/>
                        </a:rPr>
                        <a:t> </a:t>
                      </a:r>
                      <a:r>
                        <a:rPr lang="zh-CN" sz="2400" u="none" strike="noStrike" dirty="0">
                          <a:effectLst/>
                        </a:rPr>
                        <a:t>k</a:t>
                      </a:r>
                      <a:r>
                        <a:rPr lang="en-US" altLang="zh-CN" sz="2400" u="none" strike="noStrike" dirty="0">
                          <a:effectLst/>
                        </a:rPr>
                        <a:t> </a:t>
                      </a:r>
                      <a:r>
                        <a:rPr lang="zh-CN" sz="2400" u="none" strike="noStrike" dirty="0">
                          <a:effectLst/>
                        </a:rPr>
                        <a:t>小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3108592"/>
                  </a:ext>
                </a:extLst>
              </a:tr>
              <a:tr h="822608"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>
                          <a:effectLst/>
                        </a:rPr>
                        <a:t>思想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假设 + 遍历</a:t>
                      </a:r>
                      <a:r>
                        <a:rPr lang="zh-CN" altLang="en-US" sz="2400" u="none" strike="noStrike" dirty="0">
                          <a:effectLst/>
                        </a:rPr>
                        <a:t>更新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假设 + 遍历</a:t>
                      </a:r>
                      <a:r>
                        <a:rPr lang="zh-CN" altLang="en-US" sz="2400" u="none" strike="noStrike" dirty="0">
                          <a:effectLst/>
                        </a:rPr>
                        <a:t>更新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57501"/>
                  </a:ext>
                </a:extLst>
              </a:tr>
              <a:tr h="860900"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中间量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min变量（或min_index)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前k小元素序列S_min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466773"/>
                  </a:ext>
                </a:extLst>
              </a:tr>
              <a:tr h="860900"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中间量变化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逐步减小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2400" u="none" strike="noStrike" dirty="0">
                          <a:effectLst/>
                        </a:rPr>
                        <a:t>总体逐步减小</a:t>
                      </a:r>
                      <a:endParaRPr 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904808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9924E2B-72E9-5F7F-E1C6-75B36D3E330A}"/>
              </a:ext>
            </a:extLst>
          </p:cNvPr>
          <p:cNvSpPr txBox="1"/>
          <p:nvPr/>
        </p:nvSpPr>
        <p:spPr>
          <a:xfrm>
            <a:off x="808520" y="1513256"/>
            <a:ext cx="56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①得到最小与②得到前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小元素对比表格： </a:t>
            </a:r>
          </a:p>
        </p:txBody>
      </p:sp>
    </p:spTree>
    <p:extLst>
      <p:ext uri="{BB962C8B-B14F-4D97-AF65-F5344CB8AC3E}">
        <p14:creationId xmlns:p14="http://schemas.microsoft.com/office/powerpoint/2010/main" val="23696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/>
              <a:t> 题目与说明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/>
              <a:t>题目与说明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  <a:endParaRPr lang="en-US" altLang="zh-CN" sz="1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A362D2-0175-2ECC-EBF1-BACDDD89A3AD}"/>
              </a:ext>
            </a:extLst>
          </p:cNvPr>
          <p:cNvSpPr txBox="1"/>
          <p:nvPr/>
        </p:nvSpPr>
        <p:spPr>
          <a:xfrm>
            <a:off x="1219203" y="1371604"/>
            <a:ext cx="941493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141414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问题描述：</a:t>
            </a:r>
            <a:endParaRPr lang="en-US" altLang="zh-CN" sz="2800" b="1" kern="100" dirty="0">
              <a:solidFill>
                <a:srgbClr val="141414"/>
              </a:solidFill>
              <a:latin typeface="Helvetica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>
                <a:solidFill>
                  <a:srgbClr val="141414"/>
                </a:solidFill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4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给定线性序列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个元素和一个整数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1≤k≤n,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要求找出这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个元素中第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小的元素。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CF8B6D-34FD-2CF4-8704-CEC413B174B1}"/>
              </a:ext>
            </a:extLst>
          </p:cNvPr>
          <p:cNvSpPr txBox="1"/>
          <p:nvPr/>
        </p:nvSpPr>
        <p:spPr>
          <a:xfrm>
            <a:off x="1219202" y="3183471"/>
            <a:ext cx="97705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界定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小是从第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小开始成立的，即第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小、第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小、第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小；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的线性序列无序，且每个元素的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均不同；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线性序列，下以“</a:t>
            </a:r>
            <a:r>
              <a:rPr lang="zh-CN" altLang="zh-CN" sz="24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原序列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”代指；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如无特殊声明，均使用升序排序（组内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组间）。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0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思路四 基于</a:t>
            </a:r>
            <a:r>
              <a:rPr lang="en-US" altLang="zh-CN" sz="4000" dirty="0"/>
              <a:t>partition()</a:t>
            </a:r>
            <a:r>
              <a:rPr lang="zh-CN" altLang="en-US" sz="4000" dirty="0"/>
              <a:t>划分函数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94AB1-A184-EE0F-9273-F14AE7B897A3}"/>
              </a:ext>
            </a:extLst>
          </p:cNvPr>
          <p:cNvSpPr txBox="1"/>
          <p:nvPr/>
        </p:nvSpPr>
        <p:spPr>
          <a:xfrm>
            <a:off x="1497447" y="1118916"/>
            <a:ext cx="9560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low = 0, high = len-1, pos = 0, k = k</a:t>
            </a:r>
          </a:p>
          <a:p>
            <a:r>
              <a:rPr lang="en-US" altLang="zh-CN" sz="2400" b="1" dirty="0"/>
              <a:t>	while (true) :</a:t>
            </a:r>
          </a:p>
          <a:p>
            <a:r>
              <a:rPr lang="en-US" altLang="zh-CN" sz="2400" b="1" dirty="0"/>
              <a:t>		pos = partition(</a:t>
            </a:r>
            <a:r>
              <a:rPr lang="zh-CN" altLang="en-US" sz="2400" b="1" dirty="0"/>
              <a:t>原序列</a:t>
            </a:r>
            <a:r>
              <a:rPr lang="en-US" altLang="zh-CN" sz="2400" b="1" dirty="0"/>
              <a:t>, low, high)</a:t>
            </a:r>
          </a:p>
          <a:p>
            <a:r>
              <a:rPr lang="en-US" altLang="zh-CN" sz="2400" b="1" dirty="0"/>
              <a:t>		j = pos – low + 1	</a:t>
            </a:r>
            <a:r>
              <a:rPr lang="en-US" altLang="zh-CN" sz="2400" b="1" dirty="0">
                <a:solidFill>
                  <a:schemeClr val="accent6"/>
                </a:solidFill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</a:rPr>
              <a:t> 转换为 </a:t>
            </a:r>
            <a:r>
              <a:rPr lang="en-US" altLang="zh-CN" sz="2400" b="1" dirty="0">
                <a:solidFill>
                  <a:schemeClr val="accent6"/>
                </a:solidFill>
              </a:rPr>
              <a:t>pos </a:t>
            </a:r>
            <a:r>
              <a:rPr lang="zh-CN" altLang="en-US" sz="2400" b="1" dirty="0">
                <a:solidFill>
                  <a:schemeClr val="accent6"/>
                </a:solidFill>
              </a:rPr>
              <a:t>的相对位置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	if j == k : break</a:t>
            </a:r>
          </a:p>
          <a:p>
            <a:r>
              <a:rPr lang="en-US" altLang="zh-CN" sz="2400" b="1" dirty="0"/>
              <a:t>		elseif k &lt; j : high = pos – 1</a:t>
            </a:r>
          </a:p>
          <a:p>
            <a:r>
              <a:rPr lang="en-US" altLang="zh-CN" sz="2400" b="1" dirty="0"/>
              <a:t>		else :</a:t>
            </a:r>
          </a:p>
          <a:p>
            <a:r>
              <a:rPr lang="en-US" altLang="zh-CN" sz="2400" b="1" dirty="0"/>
              <a:t>			low = pos + 1</a:t>
            </a:r>
          </a:p>
          <a:p>
            <a:r>
              <a:rPr lang="en-US" altLang="zh-CN" sz="2400" b="1" dirty="0"/>
              <a:t>			k -= j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</a:t>
            </a:r>
            <a:r>
              <a:rPr lang="zh-CN" altLang="en-US" sz="2400" b="1" dirty="0"/>
              <a:t>原序列</a:t>
            </a:r>
            <a:r>
              <a:rPr lang="en-US" altLang="zh-CN" sz="2400" b="1" dirty="0"/>
              <a:t>[pos]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5C0BFE-B95C-D19C-E3B0-604CA252977D}"/>
              </a:ext>
            </a:extLst>
          </p:cNvPr>
          <p:cNvSpPr txBox="1"/>
          <p:nvPr/>
        </p:nvSpPr>
        <p:spPr>
          <a:xfrm>
            <a:off x="1961951" y="5739084"/>
            <a:ext cx="824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时间复杂度：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T(n) = 1 * T(n/2) + cn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^1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= O(n)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2158FE-BA17-9B84-1A68-79C9D971ADD1}"/>
              </a:ext>
            </a:extLst>
          </p:cNvPr>
          <p:cNvSpPr txBox="1"/>
          <p:nvPr/>
        </p:nvSpPr>
        <p:spPr>
          <a:xfrm>
            <a:off x="8603381" y="5209307"/>
            <a:ext cx="2945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* </a:t>
            </a:r>
            <a:r>
              <a:rPr lang="zh-CN" altLang="en-US" sz="2400" dirty="0">
                <a:solidFill>
                  <a:srgbClr val="FF0000"/>
                </a:solidFill>
              </a:rPr>
              <a:t>但在极端情况下表现不佳</a:t>
            </a:r>
          </a:p>
        </p:txBody>
      </p:sp>
    </p:spTree>
    <p:extLst>
      <p:ext uri="{BB962C8B-B14F-4D97-AF65-F5344CB8AC3E}">
        <p14:creationId xmlns:p14="http://schemas.microsoft.com/office/powerpoint/2010/main" val="75083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思路五 </a:t>
            </a:r>
            <a:r>
              <a:rPr lang="en-US" altLang="zh-CN" sz="4000" dirty="0"/>
              <a:t>4plus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366BC1-C4C6-62D7-4193-B84281A59926}"/>
              </a:ext>
            </a:extLst>
          </p:cNvPr>
          <p:cNvSpPr txBox="1"/>
          <p:nvPr/>
        </p:nvSpPr>
        <p:spPr>
          <a:xfrm>
            <a:off x="1520792" y="3821850"/>
            <a:ext cx="1017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a0, a1, a2, a3, a4, a5, a6, a7, a8, a9, ………, an-5, an-4, an-3, an-2, an-1</a:t>
            </a:r>
            <a:endParaRPr lang="zh-CN" altLang="en-US" sz="2400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01153B8-C22C-FA70-2813-6B448790D7AE}"/>
              </a:ext>
            </a:extLst>
          </p:cNvPr>
          <p:cNvSpPr/>
          <p:nvPr/>
        </p:nvSpPr>
        <p:spPr>
          <a:xfrm rot="5400000">
            <a:off x="2568340" y="2560363"/>
            <a:ext cx="288758" cy="22047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6A2973B-AE4A-9DBF-74FD-43A390163361}"/>
              </a:ext>
            </a:extLst>
          </p:cNvPr>
          <p:cNvSpPr/>
          <p:nvPr/>
        </p:nvSpPr>
        <p:spPr>
          <a:xfrm rot="5400000">
            <a:off x="4849261" y="2554079"/>
            <a:ext cx="288758" cy="22047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79CE2AC6-4EB6-979F-9366-B75225CE8F53}"/>
              </a:ext>
            </a:extLst>
          </p:cNvPr>
          <p:cNvSpPr/>
          <p:nvPr/>
        </p:nvSpPr>
        <p:spPr>
          <a:xfrm rot="5400000">
            <a:off x="8759167" y="1797159"/>
            <a:ext cx="288758" cy="37185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682935-86BF-44CC-1DC0-E368C19B7D30}"/>
              </a:ext>
            </a:extLst>
          </p:cNvPr>
          <p:cNvSpPr txBox="1"/>
          <p:nvPr/>
        </p:nvSpPr>
        <p:spPr>
          <a:xfrm>
            <a:off x="2455332" y="3154990"/>
            <a:ext cx="51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D3BD56-76A5-009F-F579-E480A03A450D}"/>
              </a:ext>
            </a:extLst>
          </p:cNvPr>
          <p:cNvSpPr txBox="1"/>
          <p:nvPr/>
        </p:nvSpPr>
        <p:spPr>
          <a:xfrm>
            <a:off x="4736253" y="3153018"/>
            <a:ext cx="51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AA9805-0978-EC00-4E66-48359ED23B2F}"/>
              </a:ext>
            </a:extLst>
          </p:cNvPr>
          <p:cNvSpPr txBox="1"/>
          <p:nvPr/>
        </p:nvSpPr>
        <p:spPr>
          <a:xfrm>
            <a:off x="8432799" y="3161274"/>
            <a:ext cx="9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m(n/5)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A306540-B625-D9F5-080F-1449BEF8ED95}"/>
              </a:ext>
            </a:extLst>
          </p:cNvPr>
          <p:cNvSpPr/>
          <p:nvPr/>
        </p:nvSpPr>
        <p:spPr>
          <a:xfrm rot="5400000">
            <a:off x="5661214" y="-1029683"/>
            <a:ext cx="288758" cy="636524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A5353D-1D9E-C52F-EB48-424FE72165AE}"/>
              </a:ext>
            </a:extLst>
          </p:cNvPr>
          <p:cNvSpPr txBox="1"/>
          <p:nvPr/>
        </p:nvSpPr>
        <p:spPr>
          <a:xfrm>
            <a:off x="5502909" y="2656359"/>
            <a:ext cx="8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5B12E4-4BD9-5255-EBDC-957657B6BEB6}"/>
              </a:ext>
            </a:extLst>
          </p:cNvPr>
          <p:cNvSpPr txBox="1"/>
          <p:nvPr/>
        </p:nvSpPr>
        <p:spPr>
          <a:xfrm>
            <a:off x="5251026" y="1585166"/>
            <a:ext cx="11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MidNum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9E1EEA-EC29-2882-51D8-729B57974261}"/>
              </a:ext>
            </a:extLst>
          </p:cNvPr>
          <p:cNvSpPr txBox="1"/>
          <p:nvPr/>
        </p:nvSpPr>
        <p:spPr>
          <a:xfrm>
            <a:off x="2455332" y="4500639"/>
            <a:ext cx="761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将得到的原序列中位数</a:t>
            </a:r>
            <a:r>
              <a:rPr lang="en-US" altLang="zh-CN" sz="2400" b="1" dirty="0" err="1"/>
              <a:t>MidNum</a:t>
            </a:r>
            <a:r>
              <a:rPr lang="zh-CN" altLang="en-US" sz="2400" b="1" dirty="0"/>
              <a:t>作为</a:t>
            </a:r>
            <a:r>
              <a:rPr lang="en-US" altLang="zh-CN" sz="2400" b="1" dirty="0"/>
              <a:t>partition()</a:t>
            </a:r>
            <a:r>
              <a:rPr lang="zh-CN" altLang="en-US" sz="2400" b="1" dirty="0"/>
              <a:t>的枢轴</a:t>
            </a:r>
            <a:endParaRPr lang="en-US" altLang="zh-CN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6F0D4-123C-D66D-27CD-A0E780A1DF23}"/>
              </a:ext>
            </a:extLst>
          </p:cNvPr>
          <p:cNvSpPr txBox="1"/>
          <p:nvPr/>
        </p:nvSpPr>
        <p:spPr>
          <a:xfrm>
            <a:off x="3048000" y="5261071"/>
            <a:ext cx="610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优点：避免思路④的极端情况，稳定</a:t>
            </a:r>
            <a:endParaRPr lang="en-US" altLang="zh-CN" sz="2400" dirty="0"/>
          </a:p>
          <a:p>
            <a:r>
              <a:rPr lang="zh-CN" altLang="en-US" sz="2400" dirty="0"/>
              <a:t>缺点：多了很多操作，耗费更多时间与空间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B490DC-3FF8-5C82-5ED9-7F78B0B4FDFB}"/>
              </a:ext>
            </a:extLst>
          </p:cNvPr>
          <p:cNvSpPr txBox="1"/>
          <p:nvPr/>
        </p:nvSpPr>
        <p:spPr>
          <a:xfrm>
            <a:off x="574039" y="1297981"/>
            <a:ext cx="204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取中位数作为枢轴：</a:t>
            </a:r>
          </a:p>
        </p:txBody>
      </p:sp>
    </p:spTree>
    <p:extLst>
      <p:ext uri="{BB962C8B-B14F-4D97-AF65-F5344CB8AC3E}">
        <p14:creationId xmlns:p14="http://schemas.microsoft.com/office/powerpoint/2010/main" val="166544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运行结果对比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运行结果对比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650E205-F202-F200-A982-5752D48C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44205"/>
              </p:ext>
            </p:extLst>
          </p:nvPr>
        </p:nvGraphicFramePr>
        <p:xfrm>
          <a:off x="362062" y="2622823"/>
          <a:ext cx="2616511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511">
                  <a:extLst>
                    <a:ext uri="{9D8B030D-6E8A-4147-A177-3AD203B41FA5}">
                      <a16:colId xmlns:a16="http://schemas.microsoft.com/office/drawing/2014/main" val="27751086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8646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</a:rPr>
                        <a:t>思路一 </a:t>
                      </a:r>
                      <a:r>
                        <a:rPr lang="en-US" altLang="zh-CN" sz="2400" u="none" strike="noStrike" dirty="0">
                          <a:effectLst/>
                        </a:rPr>
                        <a:t>: </a:t>
                      </a:r>
                      <a:r>
                        <a:rPr lang="en-US" sz="2400" u="none" strike="noStrike" dirty="0">
                          <a:effectLst/>
                        </a:rPr>
                        <a:t>Sort()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07318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</a:rPr>
                        <a:t>思路三 </a:t>
                      </a:r>
                      <a:r>
                        <a:rPr lang="en-US" altLang="zh-CN" sz="2400" u="none" strike="noStrike" dirty="0">
                          <a:effectLst/>
                        </a:rPr>
                        <a:t>: </a:t>
                      </a:r>
                      <a:r>
                        <a:rPr lang="en-US" sz="2400" u="none" strike="noStrike" dirty="0">
                          <a:effectLst/>
                        </a:rPr>
                        <a:t>Heap()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72615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</a:rPr>
                        <a:t>思路四 </a:t>
                      </a:r>
                      <a:r>
                        <a:rPr lang="en-US" altLang="zh-CN" sz="2400" u="none" strike="noStrike" dirty="0">
                          <a:effectLst/>
                        </a:rPr>
                        <a:t>: </a:t>
                      </a:r>
                      <a:r>
                        <a:rPr lang="en-US" sz="2400" u="none" strike="noStrike" dirty="0">
                          <a:effectLst/>
                        </a:rPr>
                        <a:t>partition()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8927701"/>
                  </a:ext>
                </a:extLst>
              </a:tr>
            </a:tbl>
          </a:graphicData>
        </a:graphic>
      </p:graphicFrame>
      <p:sp>
        <p:nvSpPr>
          <p:cNvPr id="18" name="左大括号 17">
            <a:extLst>
              <a:ext uri="{FF2B5EF4-FFF2-40B4-BE49-F238E27FC236}">
                <a16:creationId xmlns:a16="http://schemas.microsoft.com/office/drawing/2014/main" id="{CC9776AB-B153-4C68-AF88-B0CA35BF0589}"/>
              </a:ext>
            </a:extLst>
          </p:cNvPr>
          <p:cNvSpPr/>
          <p:nvPr/>
        </p:nvSpPr>
        <p:spPr>
          <a:xfrm rot="5400000">
            <a:off x="4388662" y="673481"/>
            <a:ext cx="507223" cy="3327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83E921-27AC-76BE-D068-1600D4B62B48}"/>
              </a:ext>
            </a:extLst>
          </p:cNvPr>
          <p:cNvSpPr txBox="1"/>
          <p:nvPr/>
        </p:nvSpPr>
        <p:spPr>
          <a:xfrm>
            <a:off x="3660139" y="167529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1,0000,0000</a:t>
            </a:r>
            <a:endParaRPr lang="zh-CN" altLang="en-US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B9AF5843-FE3C-B3C6-1F0B-41BED2017EE4}"/>
              </a:ext>
            </a:extLst>
          </p:cNvPr>
          <p:cNvSpPr/>
          <p:nvPr/>
        </p:nvSpPr>
        <p:spPr>
          <a:xfrm rot="5400000">
            <a:off x="9938145" y="696774"/>
            <a:ext cx="524152" cy="328081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C9B30-D307-5D75-E9E9-1C67A923100E}"/>
              </a:ext>
            </a:extLst>
          </p:cNvPr>
          <p:cNvSpPr txBox="1"/>
          <p:nvPr/>
        </p:nvSpPr>
        <p:spPr>
          <a:xfrm>
            <a:off x="9093213" y="1684866"/>
            <a:ext cx="221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百万个 </a:t>
            </a:r>
            <a:r>
              <a:rPr lang="zh-CN" altLang="en-US" dirty="0">
                <a:solidFill>
                  <a:srgbClr val="FF0000"/>
                </a:solidFill>
              </a:rPr>
              <a:t>同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498792F-B61F-AC51-FABF-C1494CAB122C}"/>
              </a:ext>
            </a:extLst>
          </p:cNvPr>
          <p:cNvSpPr/>
          <p:nvPr/>
        </p:nvSpPr>
        <p:spPr>
          <a:xfrm rot="16200000">
            <a:off x="10093548" y="2553980"/>
            <a:ext cx="213350" cy="328081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114601-BBD8-8AC6-62D3-86B27033F089}"/>
              </a:ext>
            </a:extLst>
          </p:cNvPr>
          <p:cNvSpPr txBox="1"/>
          <p:nvPr/>
        </p:nvSpPr>
        <p:spPr>
          <a:xfrm>
            <a:off x="8765111" y="4364103"/>
            <a:ext cx="309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//</a:t>
            </a:r>
            <a:r>
              <a:rPr lang="zh-CN" altLang="en-US" sz="2400" dirty="0">
                <a:solidFill>
                  <a:schemeClr val="accent6"/>
                </a:solidFill>
              </a:rPr>
              <a:t> 运行过久，被</a:t>
            </a:r>
            <a:r>
              <a:rPr lang="en-US" altLang="zh-CN" sz="2400" dirty="0">
                <a:solidFill>
                  <a:schemeClr val="accent6"/>
                </a:solidFill>
              </a:rPr>
              <a:t>kill</a:t>
            </a:r>
            <a:r>
              <a:rPr lang="zh-CN" altLang="en-US" sz="2400" dirty="0">
                <a:solidFill>
                  <a:schemeClr val="accent6"/>
                </a:solidFill>
              </a:rPr>
              <a:t>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C78C73E-6B1E-2663-3E73-3D823A13324F}"/>
              </a:ext>
            </a:extLst>
          </p:cNvPr>
          <p:cNvSpPr txBox="1"/>
          <p:nvPr/>
        </p:nvSpPr>
        <p:spPr>
          <a:xfrm>
            <a:off x="9093213" y="950015"/>
            <a:ext cx="1532451" cy="37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（无耻偷袭）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46CCCF-D3F6-B266-0A1B-8FBD4ACFD74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859439" y="1325103"/>
            <a:ext cx="766225" cy="35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81C01F4-8582-89B3-5890-2F6FF6359DD1}"/>
              </a:ext>
            </a:extLst>
          </p:cNvPr>
          <p:cNvSpPr txBox="1"/>
          <p:nvPr/>
        </p:nvSpPr>
        <p:spPr>
          <a:xfrm>
            <a:off x="1748363" y="4517041"/>
            <a:ext cx="6948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一般情况下：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u="sng" dirty="0"/>
              <a:t>partition()   </a:t>
            </a:r>
            <a:r>
              <a:rPr lang="zh-CN" altLang="en-US" sz="2400" b="1" u="sng" dirty="0"/>
              <a:t>优于   </a:t>
            </a:r>
            <a:r>
              <a:rPr lang="en-US" altLang="zh-CN" sz="2400" b="1" u="sng" dirty="0"/>
              <a:t>Heap()   </a:t>
            </a:r>
            <a:r>
              <a:rPr lang="zh-CN" altLang="en-US" sz="2400" b="1" u="sng" dirty="0"/>
              <a:t>优于   </a:t>
            </a:r>
            <a:r>
              <a:rPr lang="en-US" altLang="zh-CN" sz="2400" b="1" u="sng" dirty="0"/>
              <a:t>Sort()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* </a:t>
            </a:r>
            <a:r>
              <a:rPr lang="zh-CN" altLang="en-US" sz="2400" dirty="0">
                <a:solidFill>
                  <a:srgbClr val="FF0000"/>
                </a:solidFill>
              </a:rPr>
              <a:t>具体算法的选择，要根据实际应用场景的需求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E3CF028-AFF5-F843-0FFC-D66D2399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83492"/>
              </p:ext>
            </p:extLst>
          </p:nvPr>
        </p:nvGraphicFramePr>
        <p:xfrm>
          <a:off x="8561920" y="2584984"/>
          <a:ext cx="3276600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95648339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43630516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85518849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 =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 = n/2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 = n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3472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0.424s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0.425s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0.424s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12533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0.004s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0.005s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0.006s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28903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</a:rPr>
                        <a:t>？？？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</a:rPr>
                        <a:t>？？？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</a:rPr>
                        <a:t>？？？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866933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6B7592-D9E4-8D53-172B-E169DEC1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3029"/>
              </p:ext>
            </p:extLst>
          </p:nvPr>
        </p:nvGraphicFramePr>
        <p:xfrm>
          <a:off x="2978573" y="2620167"/>
          <a:ext cx="3328686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562">
                  <a:extLst>
                    <a:ext uri="{9D8B030D-6E8A-4147-A177-3AD203B41FA5}">
                      <a16:colId xmlns:a16="http://schemas.microsoft.com/office/drawing/2014/main" val="2223634213"/>
                    </a:ext>
                  </a:extLst>
                </a:gridCol>
                <a:gridCol w="1109562">
                  <a:extLst>
                    <a:ext uri="{9D8B030D-6E8A-4147-A177-3AD203B41FA5}">
                      <a16:colId xmlns:a16="http://schemas.microsoft.com/office/drawing/2014/main" val="1985516548"/>
                    </a:ext>
                  </a:extLst>
                </a:gridCol>
                <a:gridCol w="1109562">
                  <a:extLst>
                    <a:ext uri="{9D8B030D-6E8A-4147-A177-3AD203B41FA5}">
                      <a16:colId xmlns:a16="http://schemas.microsoft.com/office/drawing/2014/main" val="256659515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 =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 = n/2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 = n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7439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47.102s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47.122s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47.154s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25626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0.468s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42.870s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2.885s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69849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1.095s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2.895s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1.262s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625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2FDD9E-60D3-83A4-5D69-4FB84BF119E0}"/>
              </a:ext>
            </a:extLst>
          </p:cNvPr>
          <p:cNvSpPr txBox="1"/>
          <p:nvPr/>
        </p:nvSpPr>
        <p:spPr>
          <a:xfrm>
            <a:off x="6319403" y="2908278"/>
            <a:ext cx="2214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稳定的慢</a:t>
            </a:r>
            <a:endParaRPr lang="en-US" altLang="zh-CN" sz="2400" b="1" dirty="0"/>
          </a:p>
          <a:p>
            <a:r>
              <a:rPr lang="zh-CN" altLang="en-US" sz="2400" b="1" dirty="0"/>
              <a:t>两端快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中间慢</a:t>
            </a:r>
            <a:endParaRPr lang="en-US" altLang="zh-CN" sz="2400" b="1" dirty="0"/>
          </a:p>
          <a:p>
            <a:r>
              <a:rPr lang="zh-CN" altLang="en-US" sz="2400" b="1" dirty="0"/>
              <a:t>快</a:t>
            </a:r>
            <a:r>
              <a:rPr lang="zh-CN" altLang="en-US" sz="2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6429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E69DE7-4552-F129-2AF1-89637052FA10}"/>
              </a:ext>
            </a:extLst>
          </p:cNvPr>
          <p:cNvSpPr/>
          <p:nvPr/>
        </p:nvSpPr>
        <p:spPr>
          <a:xfrm>
            <a:off x="7355840" y="1298597"/>
            <a:ext cx="4375574" cy="1524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A992EEB-B95A-FB2F-E84C-6C7303BBE7E0}"/>
              </a:ext>
            </a:extLst>
          </p:cNvPr>
          <p:cNvSpPr/>
          <p:nvPr/>
        </p:nvSpPr>
        <p:spPr>
          <a:xfrm>
            <a:off x="2648373" y="1298597"/>
            <a:ext cx="4375574" cy="1524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总结回顾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总结回顾</a:t>
            </a:r>
            <a:endParaRPr lang="en-US" altLang="zh-CN" sz="16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B685D7-5196-9DB0-B023-6DD7F55C4F1F}"/>
              </a:ext>
            </a:extLst>
          </p:cNvPr>
          <p:cNvSpPr/>
          <p:nvPr/>
        </p:nvSpPr>
        <p:spPr>
          <a:xfrm>
            <a:off x="568957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Sort()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E19552-6ADF-F730-BBCC-0BFBCD3C2956}"/>
              </a:ext>
            </a:extLst>
          </p:cNvPr>
          <p:cNvSpPr/>
          <p:nvPr/>
        </p:nvSpPr>
        <p:spPr>
          <a:xfrm>
            <a:off x="9912777" y="1675995"/>
            <a:ext cx="1679786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partition</a:t>
            </a:r>
            <a:r>
              <a:rPr lang="zh-CN" altLang="en-US" sz="2400" dirty="0"/>
              <a:t>（中位数）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E8B1F0-5161-D82F-83ED-F975CB5C6ABF}"/>
              </a:ext>
            </a:extLst>
          </p:cNvPr>
          <p:cNvSpPr/>
          <p:nvPr/>
        </p:nvSpPr>
        <p:spPr>
          <a:xfrm>
            <a:off x="7576822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partition()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768F36-C1B7-DF25-6745-12047964ECE2}"/>
              </a:ext>
            </a:extLst>
          </p:cNvPr>
          <p:cNvSpPr/>
          <p:nvPr/>
        </p:nvSpPr>
        <p:spPr>
          <a:xfrm>
            <a:off x="5240867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S_min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ACC79D-A5C5-65E4-7A4C-5719A3328F9C}"/>
              </a:ext>
            </a:extLst>
          </p:cNvPr>
          <p:cNvSpPr/>
          <p:nvPr/>
        </p:nvSpPr>
        <p:spPr>
          <a:xfrm>
            <a:off x="2904912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找最小值</a:t>
            </a:r>
            <a:endParaRPr lang="en-US" altLang="zh-CN" sz="2400" dirty="0"/>
          </a:p>
          <a:p>
            <a:pPr algn="ctr"/>
            <a:r>
              <a:rPr lang="zh-CN" altLang="en-US" sz="2400" dirty="0"/>
              <a:t>再删除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DD9EBB3-B806-26BC-DA74-3B855B5C0473}"/>
              </a:ext>
            </a:extLst>
          </p:cNvPr>
          <p:cNvSpPr/>
          <p:nvPr/>
        </p:nvSpPr>
        <p:spPr>
          <a:xfrm>
            <a:off x="4497493" y="1987572"/>
            <a:ext cx="677334" cy="1460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6FD84-20CC-8EC9-23AE-4079D0F566E9}"/>
              </a:ext>
            </a:extLst>
          </p:cNvPr>
          <p:cNvSpPr txBox="1"/>
          <p:nvPr/>
        </p:nvSpPr>
        <p:spPr>
          <a:xfrm>
            <a:off x="4497493" y="1675995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61344DA-E1FD-E8A6-E4F7-05F3D49BCF8F}"/>
              </a:ext>
            </a:extLst>
          </p:cNvPr>
          <p:cNvSpPr/>
          <p:nvPr/>
        </p:nvSpPr>
        <p:spPr>
          <a:xfrm>
            <a:off x="9168132" y="1972302"/>
            <a:ext cx="677334" cy="1460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145118-707E-6E9B-6BF2-BFF926F3D63A}"/>
              </a:ext>
            </a:extLst>
          </p:cNvPr>
          <p:cNvSpPr txBox="1"/>
          <p:nvPr/>
        </p:nvSpPr>
        <p:spPr>
          <a:xfrm>
            <a:off x="9168132" y="1660725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6DFDB4-FE7E-1D85-6D0A-8DD5AC345ABE}"/>
              </a:ext>
            </a:extLst>
          </p:cNvPr>
          <p:cNvSpPr txBox="1"/>
          <p:nvPr/>
        </p:nvSpPr>
        <p:spPr>
          <a:xfrm>
            <a:off x="257387" y="927955"/>
            <a:ext cx="23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算法设计：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DD95D9F-1914-CB08-48EE-728D50236FAE}"/>
              </a:ext>
            </a:extLst>
          </p:cNvPr>
          <p:cNvSpPr/>
          <p:nvPr/>
        </p:nvSpPr>
        <p:spPr>
          <a:xfrm>
            <a:off x="2280070" y="3005478"/>
            <a:ext cx="68622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19582D6-F2C8-4ACB-31C7-2758D8F1BED5}"/>
              </a:ext>
            </a:extLst>
          </p:cNvPr>
          <p:cNvSpPr/>
          <p:nvPr/>
        </p:nvSpPr>
        <p:spPr>
          <a:xfrm>
            <a:off x="1720950" y="3693712"/>
            <a:ext cx="74401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502B642-936D-10EB-7643-38C01B48D08E}"/>
              </a:ext>
            </a:extLst>
          </p:cNvPr>
          <p:cNvSpPr/>
          <p:nvPr/>
        </p:nvSpPr>
        <p:spPr>
          <a:xfrm>
            <a:off x="2802881" y="3696146"/>
            <a:ext cx="68622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递归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72AF5EC-6510-61AC-574B-B865DFCF7A06}"/>
              </a:ext>
            </a:extLst>
          </p:cNvPr>
          <p:cNvSpPr/>
          <p:nvPr/>
        </p:nvSpPr>
        <p:spPr>
          <a:xfrm>
            <a:off x="3461592" y="3005478"/>
            <a:ext cx="101092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小根堆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EF90794-22A6-A181-7A4E-41207A23093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2623182" y="2448155"/>
            <a:ext cx="1043730" cy="55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610A17D-70D4-AA8B-CB58-EC4D6A46525C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666912" y="2448155"/>
            <a:ext cx="300142" cy="55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9EFEC2-DB80-B9D8-3F59-0D9EB6687C4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092957" y="3430082"/>
            <a:ext cx="530225" cy="26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01DA583-515E-C246-972A-3FC1CFAB6E8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2623182" y="3430082"/>
            <a:ext cx="522811" cy="26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FBFEF57-2ABC-52EE-2467-DC8514A8AC2D}"/>
              </a:ext>
            </a:extLst>
          </p:cNvPr>
          <p:cNvSpPr/>
          <p:nvPr/>
        </p:nvSpPr>
        <p:spPr>
          <a:xfrm>
            <a:off x="4985593" y="2999761"/>
            <a:ext cx="69215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88E2502-2C4C-3426-18CC-E241CDE6A1AA}"/>
              </a:ext>
            </a:extLst>
          </p:cNvPr>
          <p:cNvSpPr/>
          <p:nvPr/>
        </p:nvSpPr>
        <p:spPr>
          <a:xfrm>
            <a:off x="6177916" y="2999761"/>
            <a:ext cx="1011132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大根堆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1628813-1559-27B0-CF15-CFCDAF9A36E1}"/>
              </a:ext>
            </a:extLst>
          </p:cNvPr>
          <p:cNvCxnSpPr>
            <a:cxnSpLocks/>
            <a:stCxn id="24" idx="2"/>
            <a:endCxn id="49" idx="0"/>
          </p:cNvCxnSpPr>
          <p:nvPr/>
        </p:nvCxnSpPr>
        <p:spPr>
          <a:xfrm flipH="1">
            <a:off x="5331670" y="2448155"/>
            <a:ext cx="671197" cy="55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14956-11D7-2472-3AFD-B411C9460559}"/>
              </a:ext>
            </a:extLst>
          </p:cNvPr>
          <p:cNvCxnSpPr>
            <a:cxnSpLocks/>
            <a:stCxn id="24" idx="2"/>
            <a:endCxn id="50" idx="0"/>
          </p:cNvCxnSpPr>
          <p:nvPr/>
        </p:nvCxnSpPr>
        <p:spPr>
          <a:xfrm>
            <a:off x="6002867" y="2448155"/>
            <a:ext cx="680615" cy="55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箭头: 右 76">
            <a:extLst>
              <a:ext uri="{FF2B5EF4-FFF2-40B4-BE49-F238E27FC236}">
                <a16:creationId xmlns:a16="http://schemas.microsoft.com/office/drawing/2014/main" id="{3F3C7954-4FD0-294F-3508-3A619E6C46FC}"/>
              </a:ext>
            </a:extLst>
          </p:cNvPr>
          <p:cNvSpPr/>
          <p:nvPr/>
        </p:nvSpPr>
        <p:spPr>
          <a:xfrm>
            <a:off x="3005451" y="3152585"/>
            <a:ext cx="401957" cy="1189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6C273794-04FF-4C23-B69C-671EFA23B0FB}"/>
              </a:ext>
            </a:extLst>
          </p:cNvPr>
          <p:cNvSpPr/>
          <p:nvPr/>
        </p:nvSpPr>
        <p:spPr>
          <a:xfrm>
            <a:off x="5726216" y="3159949"/>
            <a:ext cx="401957" cy="1189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FDCB2C5-5625-6A63-F21D-CC9AB907C84C}"/>
              </a:ext>
            </a:extLst>
          </p:cNvPr>
          <p:cNvSpPr txBox="1"/>
          <p:nvPr/>
        </p:nvSpPr>
        <p:spPr>
          <a:xfrm>
            <a:off x="257387" y="4416148"/>
            <a:ext cx="23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算法分析标准：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4294ABD-7AD8-F623-C4A9-CC5DC8122334}"/>
              </a:ext>
            </a:extLst>
          </p:cNvPr>
          <p:cNvSpPr txBox="1"/>
          <p:nvPr/>
        </p:nvSpPr>
        <p:spPr>
          <a:xfrm>
            <a:off x="1033989" y="4852189"/>
            <a:ext cx="9749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算法有效性：如果一个算法与同问题的</a:t>
            </a:r>
            <a:r>
              <a:rPr lang="zh-CN" altLang="en-US" sz="2400" dirty="0">
                <a:solidFill>
                  <a:srgbClr val="FF0000"/>
                </a:solidFill>
              </a:rPr>
              <a:t>暴力算法</a:t>
            </a:r>
            <a:r>
              <a:rPr lang="zh-CN" altLang="en-US" sz="2400" dirty="0"/>
              <a:t>比较，能在最坏情况下</a:t>
            </a:r>
            <a:r>
              <a:rPr lang="en-US" altLang="zh-CN" sz="2400" dirty="0"/>
              <a:t>	</a:t>
            </a:r>
            <a:r>
              <a:rPr lang="zh-CN" altLang="en-US" sz="2400" dirty="0"/>
              <a:t>达到比暴力算法更好的性能，就说它是有效的。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FFA32AB-C240-03FA-1AB1-AA130102C522}"/>
              </a:ext>
            </a:extLst>
          </p:cNvPr>
          <p:cNvSpPr txBox="1"/>
          <p:nvPr/>
        </p:nvSpPr>
        <p:spPr>
          <a:xfrm>
            <a:off x="713367" y="2481509"/>
            <a:ext cx="122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比较暴力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221EF06-F911-4A70-1432-9BDD3755C4E1}"/>
              </a:ext>
            </a:extLst>
          </p:cNvPr>
          <p:cNvSpPr txBox="1"/>
          <p:nvPr/>
        </p:nvSpPr>
        <p:spPr>
          <a:xfrm>
            <a:off x="3288398" y="1298947"/>
            <a:ext cx="7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暴力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0707CBB5-A1BB-CF46-FA20-33F9724322EA}"/>
              </a:ext>
            </a:extLst>
          </p:cNvPr>
          <p:cNvSpPr/>
          <p:nvPr/>
        </p:nvSpPr>
        <p:spPr>
          <a:xfrm>
            <a:off x="941493" y="6014720"/>
            <a:ext cx="779457" cy="2099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C2DDD5A-2951-4FCB-E5AF-87BB7D464B65}"/>
              </a:ext>
            </a:extLst>
          </p:cNvPr>
          <p:cNvSpPr txBox="1"/>
          <p:nvPr/>
        </p:nvSpPr>
        <p:spPr>
          <a:xfrm>
            <a:off x="1907113" y="5877369"/>
            <a:ext cx="754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我们试图找到比思路</a:t>
            </a:r>
            <a:r>
              <a:rPr lang="en-US" altLang="zh-CN" sz="2400" b="1" dirty="0"/>
              <a:t>1 2</a:t>
            </a:r>
            <a:r>
              <a:rPr lang="zh-CN" altLang="en-US" sz="2400" b="1" dirty="0"/>
              <a:t>更高性能的算法，我们找到了！</a:t>
            </a:r>
          </a:p>
        </p:txBody>
      </p:sp>
    </p:spTree>
    <p:extLst>
      <p:ext uri="{BB962C8B-B14F-4D97-AF65-F5344CB8AC3E}">
        <p14:creationId xmlns:p14="http://schemas.microsoft.com/office/powerpoint/2010/main" val="18737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E69DE7-4552-F129-2AF1-89637052FA10}"/>
              </a:ext>
            </a:extLst>
          </p:cNvPr>
          <p:cNvSpPr/>
          <p:nvPr/>
        </p:nvSpPr>
        <p:spPr>
          <a:xfrm>
            <a:off x="7355840" y="1298597"/>
            <a:ext cx="4375574" cy="1524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A992EEB-B95A-FB2F-E84C-6C7303BBE7E0}"/>
              </a:ext>
            </a:extLst>
          </p:cNvPr>
          <p:cNvSpPr/>
          <p:nvPr/>
        </p:nvSpPr>
        <p:spPr>
          <a:xfrm>
            <a:off x="2648373" y="1298597"/>
            <a:ext cx="4375574" cy="1524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总结回顾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总结回顾</a:t>
            </a:r>
            <a:endParaRPr lang="en-US" altLang="zh-CN" sz="16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B685D7-5196-9DB0-B023-6DD7F55C4F1F}"/>
              </a:ext>
            </a:extLst>
          </p:cNvPr>
          <p:cNvSpPr/>
          <p:nvPr/>
        </p:nvSpPr>
        <p:spPr>
          <a:xfrm>
            <a:off x="568957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Sort()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E19552-6ADF-F730-BBCC-0BFBCD3C2956}"/>
              </a:ext>
            </a:extLst>
          </p:cNvPr>
          <p:cNvSpPr/>
          <p:nvPr/>
        </p:nvSpPr>
        <p:spPr>
          <a:xfrm>
            <a:off x="9912777" y="1675995"/>
            <a:ext cx="1679786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partition</a:t>
            </a:r>
            <a:r>
              <a:rPr lang="zh-CN" altLang="en-US" sz="2400" dirty="0"/>
              <a:t>（中位数）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E8B1F0-5161-D82F-83ED-F975CB5C6ABF}"/>
              </a:ext>
            </a:extLst>
          </p:cNvPr>
          <p:cNvSpPr/>
          <p:nvPr/>
        </p:nvSpPr>
        <p:spPr>
          <a:xfrm>
            <a:off x="7576822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partition()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768F36-C1B7-DF25-6745-12047964ECE2}"/>
              </a:ext>
            </a:extLst>
          </p:cNvPr>
          <p:cNvSpPr/>
          <p:nvPr/>
        </p:nvSpPr>
        <p:spPr>
          <a:xfrm>
            <a:off x="5240867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S_min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ACC79D-A5C5-65E4-7A4C-5719A3328F9C}"/>
              </a:ext>
            </a:extLst>
          </p:cNvPr>
          <p:cNvSpPr/>
          <p:nvPr/>
        </p:nvSpPr>
        <p:spPr>
          <a:xfrm>
            <a:off x="2904912" y="1675995"/>
            <a:ext cx="1524000" cy="77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找最小值</a:t>
            </a:r>
            <a:endParaRPr lang="en-US" altLang="zh-CN" sz="2400" dirty="0"/>
          </a:p>
          <a:p>
            <a:pPr algn="ctr"/>
            <a:r>
              <a:rPr lang="zh-CN" altLang="en-US" sz="2400" dirty="0"/>
              <a:t>再删除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DD9EBB3-B806-26BC-DA74-3B855B5C0473}"/>
              </a:ext>
            </a:extLst>
          </p:cNvPr>
          <p:cNvSpPr/>
          <p:nvPr/>
        </p:nvSpPr>
        <p:spPr>
          <a:xfrm>
            <a:off x="4497493" y="1987572"/>
            <a:ext cx="677334" cy="1460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6FD84-20CC-8EC9-23AE-4079D0F566E9}"/>
              </a:ext>
            </a:extLst>
          </p:cNvPr>
          <p:cNvSpPr txBox="1"/>
          <p:nvPr/>
        </p:nvSpPr>
        <p:spPr>
          <a:xfrm>
            <a:off x="4497493" y="1675995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61344DA-E1FD-E8A6-E4F7-05F3D49BCF8F}"/>
              </a:ext>
            </a:extLst>
          </p:cNvPr>
          <p:cNvSpPr/>
          <p:nvPr/>
        </p:nvSpPr>
        <p:spPr>
          <a:xfrm>
            <a:off x="9168132" y="1972302"/>
            <a:ext cx="677334" cy="1460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145118-707E-6E9B-6BF2-BFF926F3D63A}"/>
              </a:ext>
            </a:extLst>
          </p:cNvPr>
          <p:cNvSpPr txBox="1"/>
          <p:nvPr/>
        </p:nvSpPr>
        <p:spPr>
          <a:xfrm>
            <a:off x="9168132" y="1660725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6DFDB4-FE7E-1D85-6D0A-8DD5AC345ABE}"/>
              </a:ext>
            </a:extLst>
          </p:cNvPr>
          <p:cNvSpPr txBox="1"/>
          <p:nvPr/>
        </p:nvSpPr>
        <p:spPr>
          <a:xfrm>
            <a:off x="257387" y="927955"/>
            <a:ext cx="23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算法设计：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DD95D9F-1914-CB08-48EE-728D50236FAE}"/>
              </a:ext>
            </a:extLst>
          </p:cNvPr>
          <p:cNvSpPr/>
          <p:nvPr/>
        </p:nvSpPr>
        <p:spPr>
          <a:xfrm>
            <a:off x="2280070" y="3005478"/>
            <a:ext cx="68622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19582D6-F2C8-4ACB-31C7-2758D8F1BED5}"/>
              </a:ext>
            </a:extLst>
          </p:cNvPr>
          <p:cNvSpPr/>
          <p:nvPr/>
        </p:nvSpPr>
        <p:spPr>
          <a:xfrm>
            <a:off x="1720950" y="3693712"/>
            <a:ext cx="74401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502B642-936D-10EB-7643-38C01B48D08E}"/>
              </a:ext>
            </a:extLst>
          </p:cNvPr>
          <p:cNvSpPr/>
          <p:nvPr/>
        </p:nvSpPr>
        <p:spPr>
          <a:xfrm>
            <a:off x="2802881" y="3696146"/>
            <a:ext cx="68622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递归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72AF5EC-6510-61AC-574B-B865DFCF7A06}"/>
              </a:ext>
            </a:extLst>
          </p:cNvPr>
          <p:cNvSpPr/>
          <p:nvPr/>
        </p:nvSpPr>
        <p:spPr>
          <a:xfrm>
            <a:off x="3461592" y="3005478"/>
            <a:ext cx="101092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小根堆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EF90794-22A6-A181-7A4E-41207A23093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2623182" y="2448155"/>
            <a:ext cx="1043730" cy="55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610A17D-70D4-AA8B-CB58-EC4D6A46525C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666912" y="2448155"/>
            <a:ext cx="300142" cy="557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9EFEC2-DB80-B9D8-3F59-0D9EB6687C4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092957" y="3430082"/>
            <a:ext cx="530225" cy="26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01DA583-515E-C246-972A-3FC1CFAB6E8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2623182" y="3430082"/>
            <a:ext cx="522811" cy="26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FBFEF57-2ABC-52EE-2467-DC8514A8AC2D}"/>
              </a:ext>
            </a:extLst>
          </p:cNvPr>
          <p:cNvSpPr/>
          <p:nvPr/>
        </p:nvSpPr>
        <p:spPr>
          <a:xfrm>
            <a:off x="4985593" y="2999761"/>
            <a:ext cx="692153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88E2502-2C4C-3426-18CC-E241CDE6A1AA}"/>
              </a:ext>
            </a:extLst>
          </p:cNvPr>
          <p:cNvSpPr/>
          <p:nvPr/>
        </p:nvSpPr>
        <p:spPr>
          <a:xfrm>
            <a:off x="6177916" y="2999761"/>
            <a:ext cx="1011132" cy="4246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大根堆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1628813-1559-27B0-CF15-CFCDAF9A36E1}"/>
              </a:ext>
            </a:extLst>
          </p:cNvPr>
          <p:cNvCxnSpPr>
            <a:cxnSpLocks/>
            <a:stCxn id="24" idx="2"/>
            <a:endCxn id="49" idx="0"/>
          </p:cNvCxnSpPr>
          <p:nvPr/>
        </p:nvCxnSpPr>
        <p:spPr>
          <a:xfrm flipH="1">
            <a:off x="5331670" y="2448155"/>
            <a:ext cx="671197" cy="55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14956-11D7-2472-3AFD-B411C9460559}"/>
              </a:ext>
            </a:extLst>
          </p:cNvPr>
          <p:cNvCxnSpPr>
            <a:cxnSpLocks/>
            <a:stCxn id="24" idx="2"/>
            <a:endCxn id="50" idx="0"/>
          </p:cNvCxnSpPr>
          <p:nvPr/>
        </p:nvCxnSpPr>
        <p:spPr>
          <a:xfrm>
            <a:off x="6002867" y="2448155"/>
            <a:ext cx="680615" cy="55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箭头: 右 76">
            <a:extLst>
              <a:ext uri="{FF2B5EF4-FFF2-40B4-BE49-F238E27FC236}">
                <a16:creationId xmlns:a16="http://schemas.microsoft.com/office/drawing/2014/main" id="{3F3C7954-4FD0-294F-3508-3A619E6C46FC}"/>
              </a:ext>
            </a:extLst>
          </p:cNvPr>
          <p:cNvSpPr/>
          <p:nvPr/>
        </p:nvSpPr>
        <p:spPr>
          <a:xfrm>
            <a:off x="3005451" y="3152585"/>
            <a:ext cx="401957" cy="1189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6C273794-04FF-4C23-B69C-671EFA23B0FB}"/>
              </a:ext>
            </a:extLst>
          </p:cNvPr>
          <p:cNvSpPr/>
          <p:nvPr/>
        </p:nvSpPr>
        <p:spPr>
          <a:xfrm>
            <a:off x="5726216" y="3159949"/>
            <a:ext cx="401957" cy="1189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FDCB2C5-5625-6A63-F21D-CC9AB907C84C}"/>
              </a:ext>
            </a:extLst>
          </p:cNvPr>
          <p:cNvSpPr txBox="1"/>
          <p:nvPr/>
        </p:nvSpPr>
        <p:spPr>
          <a:xfrm>
            <a:off x="257387" y="4416148"/>
            <a:ext cx="23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算法分析标准：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4294ABD-7AD8-F623-C4A9-CC5DC8122334}"/>
              </a:ext>
            </a:extLst>
          </p:cNvPr>
          <p:cNvSpPr txBox="1"/>
          <p:nvPr/>
        </p:nvSpPr>
        <p:spPr>
          <a:xfrm>
            <a:off x="1033989" y="4852189"/>
            <a:ext cx="9749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算法有效性：如果一个算法与同问题的</a:t>
            </a:r>
            <a:r>
              <a:rPr lang="zh-CN" altLang="en-US" sz="2400" dirty="0">
                <a:solidFill>
                  <a:srgbClr val="FF0000"/>
                </a:solidFill>
              </a:rPr>
              <a:t>暴力算法</a:t>
            </a:r>
            <a:r>
              <a:rPr lang="zh-CN" altLang="en-US" sz="2400" dirty="0"/>
              <a:t>比较，能在最坏情况下</a:t>
            </a:r>
            <a:r>
              <a:rPr lang="en-US" altLang="zh-CN" sz="2400" dirty="0"/>
              <a:t>	</a:t>
            </a:r>
            <a:r>
              <a:rPr lang="zh-CN" altLang="en-US" sz="2400" dirty="0"/>
              <a:t>达到比暴力算法更好的性能，就说它是有效的。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FFA32AB-C240-03FA-1AB1-AA130102C522}"/>
              </a:ext>
            </a:extLst>
          </p:cNvPr>
          <p:cNvSpPr txBox="1"/>
          <p:nvPr/>
        </p:nvSpPr>
        <p:spPr>
          <a:xfrm>
            <a:off x="713367" y="2481509"/>
            <a:ext cx="122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比较暴力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221EF06-F911-4A70-1432-9BDD3755C4E1}"/>
              </a:ext>
            </a:extLst>
          </p:cNvPr>
          <p:cNvSpPr txBox="1"/>
          <p:nvPr/>
        </p:nvSpPr>
        <p:spPr>
          <a:xfrm>
            <a:off x="3288398" y="1298947"/>
            <a:ext cx="7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暴力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0707CBB5-A1BB-CF46-FA20-33F9724322EA}"/>
              </a:ext>
            </a:extLst>
          </p:cNvPr>
          <p:cNvSpPr/>
          <p:nvPr/>
        </p:nvSpPr>
        <p:spPr>
          <a:xfrm>
            <a:off x="941493" y="6014720"/>
            <a:ext cx="779457" cy="2099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C2DDD5A-2951-4FCB-E5AF-87BB7D464B65}"/>
              </a:ext>
            </a:extLst>
          </p:cNvPr>
          <p:cNvSpPr txBox="1"/>
          <p:nvPr/>
        </p:nvSpPr>
        <p:spPr>
          <a:xfrm>
            <a:off x="1907113" y="5877369"/>
            <a:ext cx="754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我们试图找到比思路</a:t>
            </a:r>
            <a:r>
              <a:rPr lang="en-US" altLang="zh-CN" sz="2400" b="1" dirty="0"/>
              <a:t>1 2</a:t>
            </a:r>
            <a:r>
              <a:rPr lang="zh-CN" altLang="en-US" sz="2400" b="1" dirty="0"/>
              <a:t>更高性能的算法，我们找到了！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23CE27-8309-870D-D129-7DD8BDB83E75}"/>
              </a:ext>
            </a:extLst>
          </p:cNvPr>
          <p:cNvSpPr txBox="1"/>
          <p:nvPr/>
        </p:nvSpPr>
        <p:spPr>
          <a:xfrm>
            <a:off x="7785950" y="3533612"/>
            <a:ext cx="4253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你现在还可以求：</a:t>
            </a:r>
            <a:endParaRPr lang="en-US" altLang="zh-CN" sz="2400" dirty="0"/>
          </a:p>
          <a:p>
            <a:r>
              <a:rPr lang="zh-CN" altLang="en-US" sz="2400" b="1" dirty="0"/>
              <a:t>第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大元素 </a:t>
            </a:r>
            <a:r>
              <a:rPr lang="en-US" altLang="zh-CN" sz="2400" b="1" dirty="0"/>
              <a:t>+ </a:t>
            </a:r>
            <a:r>
              <a:rPr lang="zh-CN" altLang="en-US" sz="2400" b="1" dirty="0"/>
              <a:t>前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小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大元素</a:t>
            </a:r>
          </a:p>
        </p:txBody>
      </p:sp>
    </p:spTree>
    <p:extLst>
      <p:ext uri="{BB962C8B-B14F-4D97-AF65-F5344CB8AC3E}">
        <p14:creationId xmlns:p14="http://schemas.microsoft.com/office/powerpoint/2010/main" val="291800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结束语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结束语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2DB8-49C2-C711-3973-B9A382AB75BD}"/>
              </a:ext>
            </a:extLst>
          </p:cNvPr>
          <p:cNvSpPr txBox="1"/>
          <p:nvPr/>
        </p:nvSpPr>
        <p:spPr>
          <a:xfrm>
            <a:off x="4095750" y="4596543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邮箱：</a:t>
            </a:r>
            <a:r>
              <a:rPr lang="en-US" altLang="zh-CN" sz="2400" dirty="0"/>
              <a:t>487882183@qq.com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0993C-66DD-D342-CF13-46A59D063559}"/>
              </a:ext>
            </a:extLst>
          </p:cNvPr>
          <p:cNvSpPr txBox="1"/>
          <p:nvPr/>
        </p:nvSpPr>
        <p:spPr>
          <a:xfrm>
            <a:off x="3953933" y="2595265"/>
            <a:ext cx="414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“凡事预则立，不预则废”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6EA62D-6674-6C3B-2A40-A9CB9C9C1139}"/>
              </a:ext>
            </a:extLst>
          </p:cNvPr>
          <p:cNvSpPr txBox="1"/>
          <p:nvPr/>
        </p:nvSpPr>
        <p:spPr>
          <a:xfrm>
            <a:off x="3294044" y="5197072"/>
            <a:ext cx="546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https://github.com/hk416hasu/Kth_min_speech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499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5A362D2-0175-2ECC-EBF1-BACDDD89A3AD}"/>
              </a:ext>
            </a:extLst>
          </p:cNvPr>
          <p:cNvSpPr txBox="1"/>
          <p:nvPr/>
        </p:nvSpPr>
        <p:spPr>
          <a:xfrm>
            <a:off x="1219203" y="1371604"/>
            <a:ext cx="9414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方案：</a:t>
            </a:r>
            <a:endParaRPr lang="en-US" altLang="zh-CN" sz="2400" b="1" dirty="0"/>
          </a:p>
          <a:p>
            <a:pPr marL="914400" lvl="1" indent="-457200">
              <a:buAutoNum type="arabicParenR"/>
            </a:pPr>
            <a:r>
              <a:rPr lang="zh-CN" altLang="en-US" sz="2400" dirty="0"/>
              <a:t>对原序列先排序，得到有序序列；</a:t>
            </a:r>
            <a:endParaRPr lang="en-US" altLang="zh-CN" sz="2400" dirty="0"/>
          </a:p>
          <a:p>
            <a:pPr marL="914400" lvl="1" indent="-457200">
              <a:buAutoNum type="arabicParenR"/>
            </a:pPr>
            <a:r>
              <a:rPr lang="zh-CN" altLang="en-US" sz="2400" dirty="0"/>
              <a:t>访问有序序列下标</a:t>
            </a:r>
            <a:r>
              <a:rPr lang="en-US" altLang="zh-CN" sz="2400" dirty="0"/>
              <a:t>[k-1]</a:t>
            </a:r>
            <a:r>
              <a:rPr lang="zh-CN" altLang="en-US" sz="2400" dirty="0"/>
              <a:t>元素；</a:t>
            </a:r>
            <a:endParaRPr lang="en-US" altLang="zh-CN" sz="2400" dirty="0"/>
          </a:p>
          <a:p>
            <a:pPr marL="914400" lvl="1" indent="-457200">
              <a:buAutoNum type="arabicParenR"/>
            </a:pPr>
            <a:r>
              <a:rPr lang="zh-CN" altLang="en-US" sz="2400" dirty="0"/>
              <a:t>得到原序列的第 </a:t>
            </a:r>
            <a:r>
              <a:rPr lang="en-US" altLang="zh-CN" sz="2400" dirty="0"/>
              <a:t>k </a:t>
            </a:r>
            <a:r>
              <a:rPr lang="zh-CN" altLang="en-US" sz="2400" dirty="0"/>
              <a:t>小元素 </a:t>
            </a:r>
            <a:r>
              <a:rPr lang="en-US" altLang="zh-CN" sz="2400" dirty="0" err="1"/>
              <a:t>kth_min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C6358A-B12D-D6EF-6647-249FEEC36938}"/>
              </a:ext>
            </a:extLst>
          </p:cNvPr>
          <p:cNvSpPr txBox="1"/>
          <p:nvPr/>
        </p:nvSpPr>
        <p:spPr>
          <a:xfrm>
            <a:off x="2442635" y="4026994"/>
            <a:ext cx="178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原问题 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0FC36F1-C513-424C-1517-F9EA1B580230}"/>
              </a:ext>
            </a:extLst>
          </p:cNvPr>
          <p:cNvSpPr/>
          <p:nvPr/>
        </p:nvSpPr>
        <p:spPr>
          <a:xfrm>
            <a:off x="3877736" y="4129227"/>
            <a:ext cx="736600" cy="2572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38C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A26068-7EC7-248D-997C-7F7A65FE79E6}"/>
              </a:ext>
            </a:extLst>
          </p:cNvPr>
          <p:cNvSpPr txBox="1"/>
          <p:nvPr/>
        </p:nvSpPr>
        <p:spPr>
          <a:xfrm>
            <a:off x="1219203" y="3429000"/>
            <a:ext cx="136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分析：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78F9B3-7B09-D6BC-3797-0E919B1F316D}"/>
              </a:ext>
            </a:extLst>
          </p:cNvPr>
          <p:cNvSpPr txBox="1"/>
          <p:nvPr/>
        </p:nvSpPr>
        <p:spPr>
          <a:xfrm>
            <a:off x="5003804" y="4026994"/>
            <a:ext cx="84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47CCB0-9DC0-EDBE-B38D-E608780CD156}"/>
              </a:ext>
            </a:extLst>
          </p:cNvPr>
          <p:cNvSpPr txBox="1"/>
          <p:nvPr/>
        </p:nvSpPr>
        <p:spPr>
          <a:xfrm>
            <a:off x="7958668" y="3390053"/>
            <a:ext cx="26754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程序和程序员有一个能跑就行？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也许还可以再进一步思考！😀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B01407-A723-CB9B-FF14-FD6762751D48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/>
              <a:t> 思路一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38E7FF-32FC-E414-899D-B672AD22C678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/>
              <a:t>思路一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A2F32F-502E-8953-5A6E-5BD861A90B50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</p:spTree>
    <p:extLst>
      <p:ext uri="{BB962C8B-B14F-4D97-AF65-F5344CB8AC3E}">
        <p14:creationId xmlns:p14="http://schemas.microsoft.com/office/powerpoint/2010/main" val="94034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思路二推导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/>
              <a:t>思路二推导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734512" y="1717352"/>
            <a:ext cx="625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大家如何求第 </a:t>
            </a:r>
            <a:r>
              <a:rPr lang="en-US" altLang="zh-CN" sz="2800" b="1" dirty="0"/>
              <a:t>1 </a:t>
            </a:r>
            <a:r>
              <a:rPr lang="zh-CN" altLang="en-US" sz="2800" b="1" dirty="0"/>
              <a:t>小元素（最小元素）？</a:t>
            </a:r>
            <a:endParaRPr lang="en-GB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45F2F-43A9-4F9A-1AE2-22A7A3DFBAEB}"/>
              </a:ext>
            </a:extLst>
          </p:cNvPr>
          <p:cNvSpPr txBox="1"/>
          <p:nvPr/>
        </p:nvSpPr>
        <p:spPr>
          <a:xfrm>
            <a:off x="1734512" y="2693538"/>
            <a:ext cx="88730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</a:rPr>
              <a:t>求序列中的最小元素（</a:t>
            </a:r>
            <a:r>
              <a:rPr lang="en-US" altLang="zh-CN" sz="2400" b="1" dirty="0">
                <a:latin typeface="Consolas" panose="020B0609020204030204" pitchFamily="49" charset="0"/>
              </a:rPr>
              <a:t>C++</a:t>
            </a:r>
            <a:r>
              <a:rPr lang="zh-CN" altLang="en-US" sz="2400" b="1" dirty="0">
                <a:latin typeface="Consolas" panose="020B0609020204030204" pitchFamily="49" charset="0"/>
              </a:rPr>
              <a:t>实现）：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effectLst/>
                <a:latin typeface="Consolas" panose="020B0609020204030204" pitchFamily="49" charset="0"/>
              </a:rPr>
              <a:t>	int min =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for (int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		if (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] &lt; min) 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			min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   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0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思路二推导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/>
              <a:t>思路二推导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734512" y="1717352"/>
            <a:ext cx="625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大家如何求第 </a:t>
            </a:r>
            <a:r>
              <a:rPr lang="en-US" altLang="zh-CN" sz="2800" b="1" dirty="0"/>
              <a:t>1 </a:t>
            </a:r>
            <a:r>
              <a:rPr lang="zh-CN" altLang="en-US" sz="2800" b="1" dirty="0"/>
              <a:t>小元素（最小元素）？</a:t>
            </a:r>
            <a:endParaRPr lang="en-GB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45F2F-43A9-4F9A-1AE2-22A7A3DFBAEB}"/>
              </a:ext>
            </a:extLst>
          </p:cNvPr>
          <p:cNvSpPr txBox="1"/>
          <p:nvPr/>
        </p:nvSpPr>
        <p:spPr>
          <a:xfrm>
            <a:off x="1734512" y="2693538"/>
            <a:ext cx="88730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</a:rPr>
              <a:t>求序列中的最小元素（</a:t>
            </a:r>
            <a:r>
              <a:rPr lang="en-US" altLang="zh-CN" sz="2400" b="1" dirty="0">
                <a:latin typeface="Consolas" panose="020B0609020204030204" pitchFamily="49" charset="0"/>
              </a:rPr>
              <a:t>C++</a:t>
            </a:r>
            <a:r>
              <a:rPr lang="zh-CN" altLang="en-US" sz="2400" b="1" dirty="0">
                <a:latin typeface="Consolas" panose="020B0609020204030204" pitchFamily="49" charset="0"/>
              </a:rPr>
              <a:t>实现）：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effectLst/>
                <a:latin typeface="Consolas" panose="020B0609020204030204" pitchFamily="49" charset="0"/>
              </a:rPr>
              <a:t>	int min =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for (int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		if (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effectLst/>
                <a:latin typeface="Consolas" panose="020B0609020204030204" pitchFamily="49" charset="0"/>
              </a:rPr>
              <a:t>] &lt; min) 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			min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altLang="zh-CN" sz="2400" b="1" dirty="0">
                <a:effectLst/>
                <a:latin typeface="Consolas" panose="020B0609020204030204" pitchFamily="49" charset="0"/>
              </a:rPr>
              <a:t>   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B751E-3B7E-826C-C368-6C7ADC42D8FE}"/>
              </a:ext>
            </a:extLst>
          </p:cNvPr>
          <p:cNvSpPr txBox="1"/>
          <p:nvPr/>
        </p:nvSpPr>
        <p:spPr>
          <a:xfrm>
            <a:off x="7592289" y="4779818"/>
            <a:ext cx="4301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那如何求第 </a:t>
            </a:r>
            <a:r>
              <a:rPr lang="en-US" altLang="zh-CN" sz="2800" b="1" dirty="0"/>
              <a:t>2 </a:t>
            </a:r>
            <a:r>
              <a:rPr lang="zh-CN" altLang="en-US" sz="2800" b="1" dirty="0"/>
              <a:t>小元素？</a:t>
            </a:r>
            <a:endParaRPr lang="en-US" altLang="zh-CN" sz="2800" b="1" dirty="0"/>
          </a:p>
          <a:p>
            <a:r>
              <a:rPr lang="zh-CN" altLang="en-US" sz="2800" b="1" dirty="0"/>
              <a:t>（基于同样的思路）</a:t>
            </a:r>
          </a:p>
        </p:txBody>
      </p:sp>
    </p:spTree>
    <p:extLst>
      <p:ext uri="{BB962C8B-B14F-4D97-AF65-F5344CB8AC3E}">
        <p14:creationId xmlns:p14="http://schemas.microsoft.com/office/powerpoint/2010/main" val="180393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思路二推导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/>
              <a:t>思路二推导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776847" y="1717352"/>
            <a:ext cx="434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如何求第 </a:t>
            </a:r>
            <a:r>
              <a:rPr lang="en-US" altLang="zh-CN" sz="2800" b="1" dirty="0"/>
              <a:t>2 </a:t>
            </a:r>
            <a:r>
              <a:rPr lang="zh-CN" altLang="en-US" sz="2800" b="1" dirty="0"/>
              <a:t>小元素？</a:t>
            </a:r>
            <a:endParaRPr lang="en-GB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45F2F-43A9-4F9A-1AE2-22A7A3DFBAEB}"/>
              </a:ext>
            </a:extLst>
          </p:cNvPr>
          <p:cNvSpPr txBox="1"/>
          <p:nvPr/>
        </p:nvSpPr>
        <p:spPr>
          <a:xfrm>
            <a:off x="1776847" y="2693538"/>
            <a:ext cx="8873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遍历一遍序列得第 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小元素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删除之，得到新序列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遍历一遍新序列得到其最小元素，即原序列第 </a:t>
            </a:r>
            <a:r>
              <a:rPr lang="en-US" altLang="zh-CN" sz="2400" b="1" dirty="0"/>
              <a:t>2 </a:t>
            </a:r>
            <a:r>
              <a:rPr lang="zh-CN" altLang="en-US" sz="2400" b="1" dirty="0"/>
              <a:t>小元素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27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 解法</a:t>
            </a:r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思路二解法</a:t>
            </a:r>
            <a:r>
              <a:rPr lang="en-US" altLang="zh-CN" sz="1600" b="1" spc="300" dirty="0"/>
              <a:t>1</a:t>
            </a:r>
            <a:endParaRPr lang="zh-CN" altLang="en-US" sz="16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649842" y="1717352"/>
            <a:ext cx="434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如何求第 </a:t>
            </a:r>
            <a:r>
              <a:rPr lang="en-US" altLang="zh-CN" sz="2800" b="1" dirty="0"/>
              <a:t>k </a:t>
            </a:r>
            <a:r>
              <a:rPr lang="zh-CN" altLang="en-US" sz="2800" b="1" dirty="0"/>
              <a:t>小元素？</a:t>
            </a:r>
            <a:endParaRPr lang="en-GB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45F2F-43A9-4F9A-1AE2-22A7A3DFBAEB}"/>
              </a:ext>
            </a:extLst>
          </p:cNvPr>
          <p:cNvSpPr txBox="1"/>
          <p:nvPr/>
        </p:nvSpPr>
        <p:spPr>
          <a:xfrm>
            <a:off x="1649842" y="2693538"/>
            <a:ext cx="8873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0	</a:t>
            </a:r>
            <a:r>
              <a:rPr lang="en-US" altLang="zh-CN" sz="2400" b="1" dirty="0">
                <a:solidFill>
                  <a:schemeClr val="accent6"/>
                </a:solidFill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</a:rPr>
              <a:t> 初始化第</a:t>
            </a:r>
            <a:r>
              <a:rPr lang="en-US" altLang="zh-CN" sz="2400" b="1" dirty="0">
                <a:solidFill>
                  <a:schemeClr val="accent6"/>
                </a:solidFill>
              </a:rPr>
              <a:t>k</a:t>
            </a:r>
            <a:r>
              <a:rPr lang="zh-CN" altLang="en-US" sz="2400" b="1" dirty="0">
                <a:solidFill>
                  <a:schemeClr val="accent6"/>
                </a:solidFill>
              </a:rPr>
              <a:t>小元素变量</a:t>
            </a:r>
            <a:r>
              <a:rPr lang="en-US" altLang="zh-CN" sz="2400" b="1" dirty="0" err="1">
                <a:solidFill>
                  <a:schemeClr val="accent6"/>
                </a:solidFill>
              </a:rPr>
              <a:t>kth_min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 to k 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遍历一遍序列得第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小元素 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置 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e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从原序列中删除，得到新序列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Endfor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DA3FD6-B6DC-5F7E-D154-8ADAFE03CD09}"/>
              </a:ext>
            </a:extLst>
          </p:cNvPr>
          <p:cNvSpPr txBox="1"/>
          <p:nvPr/>
        </p:nvSpPr>
        <p:spPr>
          <a:xfrm>
            <a:off x="8517467" y="3429000"/>
            <a:ext cx="25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1 </a:t>
            </a:r>
            <a:r>
              <a:rPr lang="zh-CN" altLang="en-US" sz="2400" dirty="0"/>
              <a:t>找最小值</a:t>
            </a:r>
            <a:endParaRPr lang="en-US" altLang="zh-CN" sz="2400" dirty="0"/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删除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3 </a:t>
            </a:r>
            <a:r>
              <a:rPr lang="zh-CN" altLang="en-US" sz="2400" dirty="0"/>
              <a:t>循环至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1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 解法</a:t>
            </a:r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思路二解法</a:t>
            </a:r>
            <a:r>
              <a:rPr lang="en-US" altLang="zh-CN" sz="1600" b="1" spc="300" dirty="0"/>
              <a:t>1</a:t>
            </a:r>
            <a:endParaRPr lang="zh-CN" altLang="en-US" sz="16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649842" y="1717352"/>
            <a:ext cx="434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如何求第 </a:t>
            </a:r>
            <a:r>
              <a:rPr lang="en-US" altLang="zh-CN" sz="2800" b="1" dirty="0"/>
              <a:t>k </a:t>
            </a:r>
            <a:r>
              <a:rPr lang="zh-CN" altLang="en-US" sz="2800" b="1" dirty="0"/>
              <a:t>小元素？</a:t>
            </a:r>
            <a:endParaRPr lang="en-GB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45F2F-43A9-4F9A-1AE2-22A7A3DFBAEB}"/>
              </a:ext>
            </a:extLst>
          </p:cNvPr>
          <p:cNvSpPr txBox="1"/>
          <p:nvPr/>
        </p:nvSpPr>
        <p:spPr>
          <a:xfrm>
            <a:off x="1649842" y="2693538"/>
            <a:ext cx="8873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伪代码：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0	</a:t>
            </a:r>
            <a:r>
              <a:rPr lang="en-US" altLang="zh-CN" sz="2400" b="1" dirty="0">
                <a:solidFill>
                  <a:schemeClr val="accent6"/>
                </a:solidFill>
              </a:rPr>
              <a:t>//</a:t>
            </a:r>
            <a:r>
              <a:rPr lang="zh-CN" altLang="en-US" sz="2400" b="1" dirty="0">
                <a:solidFill>
                  <a:schemeClr val="accent6"/>
                </a:solidFill>
              </a:rPr>
              <a:t> 初始化第</a:t>
            </a:r>
            <a:r>
              <a:rPr lang="en-US" altLang="zh-CN" sz="2400" b="1" dirty="0">
                <a:solidFill>
                  <a:schemeClr val="accent6"/>
                </a:solidFill>
              </a:rPr>
              <a:t>k</a:t>
            </a:r>
            <a:r>
              <a:rPr lang="zh-CN" altLang="en-US" sz="2400" b="1" dirty="0">
                <a:solidFill>
                  <a:schemeClr val="accent6"/>
                </a:solidFill>
              </a:rPr>
              <a:t>小元素变量</a:t>
            </a:r>
            <a:r>
              <a:rPr lang="en-US" altLang="zh-CN" sz="2400" b="1" dirty="0" err="1">
                <a:solidFill>
                  <a:schemeClr val="accent6"/>
                </a:solidFill>
              </a:rPr>
              <a:t>kth_min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r>
              <a:rPr lang="en-US" altLang="zh-CN" sz="2400" b="1" dirty="0"/>
              <a:t>	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 to k 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遍历一遍序列得第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小元素 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置 </a:t>
            </a:r>
            <a:r>
              <a:rPr lang="en-US" altLang="zh-CN" sz="2400" b="1" dirty="0" err="1"/>
              <a:t>kth_min</a:t>
            </a:r>
            <a:r>
              <a:rPr lang="en-US" altLang="zh-CN" sz="2400" b="1" dirty="0"/>
              <a:t> = e</a:t>
            </a:r>
          </a:p>
          <a:p>
            <a:r>
              <a:rPr lang="en-US" altLang="zh-CN" sz="2400" b="1" dirty="0"/>
              <a:t>		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从原序列中删除，得到新序列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Endfor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DA3FD6-B6DC-5F7E-D154-8ADAFE03CD09}"/>
              </a:ext>
            </a:extLst>
          </p:cNvPr>
          <p:cNvSpPr txBox="1"/>
          <p:nvPr/>
        </p:nvSpPr>
        <p:spPr>
          <a:xfrm>
            <a:off x="8517467" y="3429000"/>
            <a:ext cx="25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1 </a:t>
            </a:r>
            <a:r>
              <a:rPr lang="zh-CN" altLang="en-US" sz="2400" dirty="0"/>
              <a:t>找最小值</a:t>
            </a:r>
            <a:endParaRPr lang="en-US" altLang="zh-CN" sz="2400" dirty="0"/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删除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3 </a:t>
            </a:r>
            <a:r>
              <a:rPr lang="zh-CN" altLang="en-US" sz="2400" dirty="0"/>
              <a:t>循环至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k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F0242-B811-73BA-8BAB-F5ACC5A40817}"/>
              </a:ext>
            </a:extLst>
          </p:cNvPr>
          <p:cNvSpPr txBox="1"/>
          <p:nvPr/>
        </p:nvSpPr>
        <p:spPr>
          <a:xfrm>
            <a:off x="7579359" y="1489962"/>
            <a:ext cx="380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把刚才的思路反过来？</a:t>
            </a:r>
          </a:p>
        </p:txBody>
      </p:sp>
    </p:spTree>
    <p:extLst>
      <p:ext uri="{BB962C8B-B14F-4D97-AF65-F5344CB8AC3E}">
        <p14:creationId xmlns:p14="http://schemas.microsoft.com/office/powerpoint/2010/main" val="69310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B3EE4F-8095-B9B5-CD84-385627F390E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 思路二 解法</a:t>
            </a:r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CB9C6-C1AF-A722-42D6-71A17804AAE4}"/>
              </a:ext>
            </a:extLst>
          </p:cNvPr>
          <p:cNvSpPr/>
          <p:nvPr/>
        </p:nvSpPr>
        <p:spPr>
          <a:xfrm>
            <a:off x="1" y="6536267"/>
            <a:ext cx="6095999" cy="321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spc="300" dirty="0"/>
              <a:t>思路二解法</a:t>
            </a:r>
            <a:r>
              <a:rPr lang="en-US" altLang="zh-CN" sz="1600" b="1" spc="300" dirty="0"/>
              <a:t>2</a:t>
            </a:r>
            <a:endParaRPr lang="zh-CN" altLang="en-US" sz="1600" b="1" spc="3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F6A2-655F-AEC4-A995-002D6149796F}"/>
              </a:ext>
            </a:extLst>
          </p:cNvPr>
          <p:cNvSpPr/>
          <p:nvPr/>
        </p:nvSpPr>
        <p:spPr>
          <a:xfrm>
            <a:off x="6086376" y="6536267"/>
            <a:ext cx="6105624" cy="321733"/>
          </a:xfrm>
          <a:prstGeom prst="rect">
            <a:avLst/>
          </a:prstGeom>
          <a:solidFill>
            <a:srgbClr val="1F3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 关于 “数组中第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小元素问题” 的一些思路分享与讨论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29E54-40DD-94A0-8872-0DB384048F6D}"/>
              </a:ext>
            </a:extLst>
          </p:cNvPr>
          <p:cNvSpPr txBox="1"/>
          <p:nvPr/>
        </p:nvSpPr>
        <p:spPr>
          <a:xfrm>
            <a:off x="1786471" y="1336352"/>
            <a:ext cx="515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如何求第 </a:t>
            </a:r>
            <a:r>
              <a:rPr lang="en-US" altLang="zh-CN" sz="2800" b="1" dirty="0"/>
              <a:t>k </a:t>
            </a:r>
            <a:r>
              <a:rPr lang="zh-CN" altLang="en-US" sz="2800" b="1" dirty="0"/>
              <a:t>小元素？递归思路：</a:t>
            </a:r>
            <a:endParaRPr lang="en-GB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45F2F-43A9-4F9A-1AE2-22A7A3DFBAEB}"/>
              </a:ext>
            </a:extLst>
          </p:cNvPr>
          <p:cNvSpPr txBox="1"/>
          <p:nvPr/>
        </p:nvSpPr>
        <p:spPr>
          <a:xfrm>
            <a:off x="1786471" y="2168601"/>
            <a:ext cx="8873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小元素，先把前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k-1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个最小元素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删除再遍历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要想求第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k-1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小元素，先把前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k-2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个最小元素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删除再遍历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… </a:t>
            </a:r>
            <a:endParaRPr lang="en-US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要想求第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小元素，先把前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个最小元素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删除再遍历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 第</a:t>
            </a:r>
            <a:r>
              <a:rPr lang="en-US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最小元素，可求已知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736A1-7C39-B7D5-01C6-50D4B9AC0965}"/>
              </a:ext>
            </a:extLst>
          </p:cNvPr>
          <p:cNvSpPr txBox="1"/>
          <p:nvPr/>
        </p:nvSpPr>
        <p:spPr>
          <a:xfrm>
            <a:off x="1786471" y="4721765"/>
            <a:ext cx="6756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递归三要素：</a:t>
            </a:r>
            <a:endParaRPr lang="en-US" altLang="zh-CN" sz="2000" b="1" dirty="0"/>
          </a:p>
          <a:p>
            <a:pPr marL="342900" indent="-342900">
              <a:buAutoNum type="arabicParenR"/>
            </a:pPr>
            <a:r>
              <a:rPr lang="zh-CN" altLang="en-US" sz="2000" dirty="0"/>
              <a:t>大问题可以被分解为有限个子问题；</a:t>
            </a:r>
            <a:r>
              <a:rPr lang="en-US" altLang="zh-CN" sz="2000" dirty="0"/>
              <a:t>	</a:t>
            </a:r>
          </a:p>
          <a:p>
            <a:pPr marL="342900" indent="-342900">
              <a:buAutoNum type="arabicParenR"/>
            </a:pPr>
            <a:r>
              <a:rPr lang="zh-CN" altLang="en-US" sz="2000" dirty="0"/>
              <a:t>所有子问题求解方式均相同；</a:t>
            </a:r>
            <a:endParaRPr lang="en-US" altLang="zh-CN" sz="2000" dirty="0"/>
          </a:p>
          <a:p>
            <a:pPr marL="342900" indent="-342900">
              <a:buAutoNum type="arabicParenR"/>
            </a:pPr>
            <a:r>
              <a:rPr lang="zh-CN" altLang="en-US" sz="2000" dirty="0"/>
              <a:t>具有已知的最小子问题。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33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2831</Words>
  <Application>Microsoft Office PowerPoint</Application>
  <PresentationFormat>宽屏</PresentationFormat>
  <Paragraphs>364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Consolas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憨憨 哈哈</dc:creator>
  <cp:lastModifiedBy>憨憨 哈哈</cp:lastModifiedBy>
  <cp:revision>147</cp:revision>
  <dcterms:created xsi:type="dcterms:W3CDTF">2024-03-26T09:38:10Z</dcterms:created>
  <dcterms:modified xsi:type="dcterms:W3CDTF">2024-04-02T04:36:05Z</dcterms:modified>
</cp:coreProperties>
</file>