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5" r:id="rId1"/>
  </p:sldMasterIdLst>
  <p:sldIdLst>
    <p:sldId id="256" r:id="rId2"/>
    <p:sldId id="302" r:id="rId3"/>
    <p:sldId id="305" r:id="rId4"/>
    <p:sldId id="306" r:id="rId5"/>
    <p:sldId id="268" r:id="rId6"/>
    <p:sldId id="276" r:id="rId7"/>
    <p:sldId id="303" r:id="rId8"/>
    <p:sldId id="278" r:id="rId9"/>
    <p:sldId id="280" r:id="rId10"/>
    <p:sldId id="281" r:id="rId11"/>
    <p:sldId id="282" r:id="rId12"/>
    <p:sldId id="284" r:id="rId13"/>
    <p:sldId id="307" r:id="rId14"/>
    <p:sldId id="285" r:id="rId15"/>
    <p:sldId id="300" r:id="rId16"/>
    <p:sldId id="301" r:id="rId17"/>
    <p:sldId id="308" r:id="rId18"/>
    <p:sldId id="286" r:id="rId19"/>
    <p:sldId id="287" r:id="rId20"/>
    <p:sldId id="288" r:id="rId21"/>
    <p:sldId id="310" r:id="rId22"/>
    <p:sldId id="309" r:id="rId23"/>
    <p:sldId id="289" r:id="rId24"/>
    <p:sldId id="292" r:id="rId25"/>
    <p:sldId id="311" r:id="rId26"/>
    <p:sldId id="312" r:id="rId27"/>
    <p:sldId id="313" r:id="rId28"/>
    <p:sldId id="314" r:id="rId29"/>
    <p:sldId id="315" r:id="rId30"/>
    <p:sldId id="316" r:id="rId31"/>
    <p:sldId id="294" r:id="rId32"/>
    <p:sldId id="27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779" autoAdjust="0"/>
    <p:restoredTop sz="99821" autoAdjust="0"/>
  </p:normalViewPr>
  <p:slideViewPr>
    <p:cSldViewPr snapToGrid="0">
      <p:cViewPr varScale="1">
        <p:scale>
          <a:sx n="73" d="100"/>
          <a:sy n="73" d="100"/>
        </p:scale>
        <p:origin x="-63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smtClean="0"/>
              <a:pPr/>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4/3/2019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4/3/2019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4/3/2019</a:t>
            </a:fld>
            <a:endParaRPr lang="en-US"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ideo" Target="file:///C:\Users\user\Desktop\VID-20190323-WA0020.mp4"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A3EB95-23FB-491C-9F66-22571669B58D}"/>
              </a:ext>
            </a:extLst>
          </p:cNvPr>
          <p:cNvSpPr>
            <a:spLocks noGrp="1"/>
          </p:cNvSpPr>
          <p:nvPr>
            <p:ph type="ctrTitle"/>
          </p:nvPr>
        </p:nvSpPr>
        <p:spPr>
          <a:xfrm>
            <a:off x="613954" y="250723"/>
            <a:ext cx="11011989" cy="1068625"/>
          </a:xfrm>
        </p:spPr>
        <p:txBody>
          <a:bodyPr>
            <a:noAutofit/>
          </a:bodyPr>
          <a:lstStyle/>
          <a:p>
            <a:r>
              <a:rPr lang="en-CA" sz="2800" dirty="0">
                <a:latin typeface="Times New Roman" panose="02020603050405020304" pitchFamily="18" charset="0"/>
                <a:cs typeface="Times New Roman" panose="02020603050405020304" pitchFamily="18" charset="0"/>
              </a:rPr>
              <a:t>DESIGN AND FABRICATION OF REAL TIME RAILWAY INSPECTION SYSTEM USING IOT</a:t>
            </a:r>
          </a:p>
        </p:txBody>
      </p:sp>
      <p:sp>
        <p:nvSpPr>
          <p:cNvPr id="3" name="Subtitle 2">
            <a:extLst>
              <a:ext uri="{FF2B5EF4-FFF2-40B4-BE49-F238E27FC236}">
                <a16:creationId xmlns:a16="http://schemas.microsoft.com/office/drawing/2014/main" xmlns="" id="{2AEA33E0-C5E2-4D04-82C5-260F65CF2C76}"/>
              </a:ext>
            </a:extLst>
          </p:cNvPr>
          <p:cNvSpPr>
            <a:spLocks noGrp="1"/>
          </p:cNvSpPr>
          <p:nvPr>
            <p:ph type="subTitle" idx="1"/>
          </p:nvPr>
        </p:nvSpPr>
        <p:spPr>
          <a:xfrm>
            <a:off x="757646" y="2312127"/>
            <a:ext cx="10746967" cy="3941190"/>
          </a:xfrm>
        </p:spPr>
        <p:txBody>
          <a:bodyPr>
            <a:normAutofit/>
          </a:bodyPr>
          <a:lstStyle/>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CA" dirty="0">
                <a:latin typeface="Times New Roman" panose="02020603050405020304" pitchFamily="18" charset="0"/>
                <a:cs typeface="Times New Roman" panose="02020603050405020304" pitchFamily="18" charset="0"/>
              </a:rPr>
              <a:t>									</a:t>
            </a:r>
          </a:p>
          <a:p>
            <a:endParaRPr lang="en-CA" sz="2000" b="1" dirty="0">
              <a:latin typeface="Times New Roman" panose="02020603050405020304" pitchFamily="18" charset="0"/>
              <a:cs typeface="Times New Roman" panose="02020603050405020304" pitchFamily="18" charset="0"/>
            </a:endParaRPr>
          </a:p>
          <a:p>
            <a:endParaRPr lang="en-CA" sz="2000" b="1" dirty="0">
              <a:latin typeface="Times New Roman" panose="02020603050405020304" pitchFamily="18" charset="0"/>
              <a:cs typeface="Times New Roman" panose="02020603050405020304" pitchFamily="18" charset="0"/>
            </a:endParaRPr>
          </a:p>
          <a:p>
            <a:r>
              <a:rPr lang="en-CA" sz="2000" b="1" dirty="0">
                <a:latin typeface="Times New Roman" panose="02020603050405020304" pitchFamily="18" charset="0"/>
                <a:cs typeface="Times New Roman" panose="02020603050405020304" pitchFamily="18" charset="0"/>
              </a:rPr>
              <a:t>										</a:t>
            </a:r>
          </a:p>
          <a:p>
            <a:endParaRPr lang="en-CA" sz="2000" b="1" dirty="0">
              <a:latin typeface="Times New Roman" panose="02020603050405020304" pitchFamily="18" charset="0"/>
              <a:cs typeface="Times New Roman" panose="02020603050405020304" pitchFamily="18" charset="0"/>
            </a:endParaRPr>
          </a:p>
          <a:p>
            <a:r>
              <a:rPr lang="en-CA" sz="2000" b="1" dirty="0">
                <a:latin typeface="Times New Roman" panose="02020603050405020304" pitchFamily="18" charset="0"/>
                <a:cs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836022" y="2455815"/>
            <a:ext cx="10437223" cy="2862322"/>
          </a:xfrm>
          <a:prstGeom prst="rect">
            <a:avLst/>
          </a:prstGeom>
          <a:noFill/>
        </p:spPr>
        <p:txBody>
          <a:bodyPr wrap="square" rtlCol="0">
            <a:spAutoFit/>
          </a:bodyPr>
          <a:lstStyle/>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Under the </a:t>
            </a:r>
            <a:r>
              <a:rPr lang="en-IN" dirty="0" smtClean="0">
                <a:latin typeface="Times New Roman" pitchFamily="18" charset="0"/>
                <a:cs typeface="Times New Roman" pitchFamily="18" charset="0"/>
              </a:rPr>
              <a:t>esteemed guidance </a:t>
            </a:r>
            <a:r>
              <a:rPr lang="en-IN" dirty="0">
                <a:latin typeface="Times New Roman" pitchFamily="18" charset="0"/>
                <a:cs typeface="Times New Roman" pitchFamily="18" charset="0"/>
              </a:rPr>
              <a:t>of                     </a:t>
            </a:r>
          </a:p>
          <a:p>
            <a:r>
              <a:rPr lang="en-IN" dirty="0">
                <a:latin typeface="Times New Roman" pitchFamily="18" charset="0"/>
                <a:cs typeface="Times New Roman" pitchFamily="18" charset="0"/>
              </a:rPr>
              <a:t>D. Raja Ramesh</a:t>
            </a:r>
            <a:r>
              <a:rPr lang="en-IN" sz="1400" dirty="0">
                <a:latin typeface="Times New Roman" pitchFamily="18" charset="0"/>
                <a:cs typeface="Times New Roman" pitchFamily="18" charset="0"/>
              </a:rPr>
              <a:t> M.Tech ,(Ph.D)</a:t>
            </a:r>
          </a:p>
          <a:p>
            <a:r>
              <a:rPr lang="en-IN" dirty="0">
                <a:latin typeface="Times New Roman" pitchFamily="18" charset="0"/>
                <a:cs typeface="Times New Roman" pitchFamily="18" charset="0"/>
              </a:rPr>
              <a:t>Assistant Professor, ECE</a:t>
            </a:r>
            <a:endParaRPr lang="en-US" dirty="0">
              <a:latin typeface="Times New Roman" pitchFamily="18" charset="0"/>
              <a:cs typeface="Times New Roman" pitchFamily="18" charset="0"/>
            </a:endParaRPr>
          </a:p>
        </p:txBody>
      </p:sp>
      <p:sp>
        <p:nvSpPr>
          <p:cNvPr id="8" name="TextBox 7"/>
          <p:cNvSpPr txBox="1"/>
          <p:nvPr/>
        </p:nvSpPr>
        <p:spPr>
          <a:xfrm>
            <a:off x="7811589" y="4349931"/>
            <a:ext cx="3461657" cy="1477328"/>
          </a:xfrm>
          <a:prstGeom prst="rect">
            <a:avLst/>
          </a:prstGeom>
          <a:noFill/>
        </p:spPr>
        <p:txBody>
          <a:bodyPr wrap="square" rtlCol="0">
            <a:spAutoFit/>
          </a:bodyPr>
          <a:lstStyle/>
          <a:p>
            <a:r>
              <a:rPr lang="en-US" dirty="0">
                <a:latin typeface="Times New Roman" pitchFamily="18" charset="0"/>
                <a:cs typeface="Times New Roman" pitchFamily="18" charset="0"/>
              </a:rPr>
              <a:t>Presented by</a:t>
            </a:r>
          </a:p>
          <a:p>
            <a:r>
              <a:rPr lang="en-US" dirty="0">
                <a:latin typeface="Times New Roman" pitchFamily="18" charset="0"/>
                <a:cs typeface="Times New Roman" pitchFamily="18" charset="0"/>
              </a:rPr>
              <a:t>K. Hari Krishna(15331A0475)</a:t>
            </a:r>
          </a:p>
          <a:p>
            <a:r>
              <a:rPr lang="en-US" dirty="0">
                <a:latin typeface="Times New Roman" pitchFamily="18" charset="0"/>
                <a:cs typeface="Times New Roman" pitchFamily="18" charset="0"/>
              </a:rPr>
              <a:t>N. Vishnu Teja(15331A04A9)</a:t>
            </a:r>
          </a:p>
          <a:p>
            <a:r>
              <a:rPr lang="en-US" dirty="0">
                <a:latin typeface="Times New Roman" pitchFamily="18" charset="0"/>
                <a:cs typeface="Times New Roman" pitchFamily="18" charset="0"/>
              </a:rPr>
              <a:t>P. Madhuri(15331A04B9)</a:t>
            </a:r>
          </a:p>
          <a:p>
            <a:r>
              <a:rPr lang="en-US" dirty="0">
                <a:latin typeface="Times New Roman" pitchFamily="18" charset="0"/>
                <a:cs typeface="Times New Roman" pitchFamily="18" charset="0"/>
              </a:rPr>
              <a:t>Ch. Greeshant(16335A0413)</a:t>
            </a:r>
          </a:p>
        </p:txBody>
      </p:sp>
      <p:pic>
        <p:nvPicPr>
          <p:cNvPr id="1026" name="Picture 2" descr="C:\Users\user\Desktop\14798984802016-11-23.jpg"/>
          <p:cNvPicPr>
            <a:picLocks noChangeAspect="1" noChangeArrowheads="1"/>
          </p:cNvPicPr>
          <p:nvPr/>
        </p:nvPicPr>
        <p:blipFill>
          <a:blip r:embed="rId2"/>
          <a:srcRect/>
          <a:stretch>
            <a:fillRect/>
          </a:stretch>
        </p:blipFill>
        <p:spPr bwMode="auto">
          <a:xfrm>
            <a:off x="4036423" y="1564413"/>
            <a:ext cx="3357153" cy="2171564"/>
          </a:xfrm>
          <a:prstGeom prst="rect">
            <a:avLst/>
          </a:prstGeom>
          <a:noFill/>
        </p:spPr>
      </p:pic>
    </p:spTree>
    <p:extLst>
      <p:ext uri="{BB962C8B-B14F-4D97-AF65-F5344CB8AC3E}">
        <p14:creationId xmlns="" xmlns:p14="http://schemas.microsoft.com/office/powerpoint/2010/main" val="431929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822" y="274638"/>
            <a:ext cx="4232367" cy="1143000"/>
          </a:xfrm>
        </p:spPr>
        <p:txBody>
          <a:bodyPr>
            <a:noAutofit/>
          </a:bodyPr>
          <a:lstStyle/>
          <a:p>
            <a:r>
              <a:rPr lang="en-US" sz="2800" dirty="0">
                <a:latin typeface="Times New Roman" pitchFamily="18" charset="0"/>
                <a:cs typeface="Times New Roman" pitchFamily="18" charset="0"/>
              </a:rPr>
              <a:t>Gripper and suction </a:t>
            </a:r>
            <a:r>
              <a:rPr lang="en-US" sz="2800" dirty="0" smtClean="0">
                <a:latin typeface="Times New Roman" pitchFamily="18" charset="0"/>
                <a:cs typeface="Times New Roman" pitchFamily="18" charset="0"/>
              </a:rPr>
              <a:t>motors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buFont typeface="Wingdings" pitchFamily="2" charset="2"/>
              <a:buChar char="Ø"/>
            </a:pPr>
            <a:r>
              <a:rPr lang="en-IN" sz="2200" dirty="0">
                <a:latin typeface="Times New Roman" panose="02020603050405020304" pitchFamily="18" charset="0"/>
                <a:cs typeface="Times New Roman" panose="02020603050405020304" pitchFamily="18" charset="0"/>
              </a:rPr>
              <a:t>It works on DC Motor (9 to 12V DC). Change in rotation direction of the DC Motor, generates Jaw Open &amp; Close Action. </a:t>
            </a:r>
          </a:p>
          <a:p>
            <a:pPr>
              <a:lnSpc>
                <a:spcPct val="150000"/>
              </a:lnSpc>
              <a:buFont typeface="Wingdings" pitchFamily="2" charset="2"/>
              <a:buChar char="Ø"/>
            </a:pPr>
            <a:r>
              <a:rPr lang="en-IN" sz="2200" dirty="0">
                <a:latin typeface="Times New Roman" panose="02020603050405020304" pitchFamily="18" charset="0"/>
                <a:cs typeface="Times New Roman" panose="02020603050405020304" pitchFamily="18" charset="0"/>
              </a:rPr>
              <a:t>The DC motor can be easily be controlled with the help of a microcontroller along with L293D Motor Driver module.</a:t>
            </a:r>
          </a:p>
          <a:p>
            <a:endParaRPr lang="en-US" sz="2200"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a:srcRect/>
          <a:stretch>
            <a:fillRect/>
          </a:stretch>
        </p:blipFill>
        <p:spPr bwMode="auto">
          <a:xfrm>
            <a:off x="2586446" y="3971109"/>
            <a:ext cx="2325188" cy="2050868"/>
          </a:xfrm>
          <a:prstGeom prst="rect">
            <a:avLst/>
          </a:prstGeom>
          <a:noFill/>
          <a:ln w="9525">
            <a:noFill/>
            <a:miter lim="800000"/>
            <a:headEnd/>
            <a:tailEnd/>
          </a:ln>
          <a:effectLst/>
        </p:spPr>
      </p:pic>
      <p:sp>
        <p:nvSpPr>
          <p:cNvPr id="5" name="TextBox 4"/>
          <p:cNvSpPr txBox="1"/>
          <p:nvPr/>
        </p:nvSpPr>
        <p:spPr>
          <a:xfrm>
            <a:off x="2730137" y="6244046"/>
            <a:ext cx="2286000" cy="369332"/>
          </a:xfrm>
          <a:prstGeom prst="rect">
            <a:avLst/>
          </a:prstGeom>
          <a:noFill/>
        </p:spPr>
        <p:txBody>
          <a:bodyPr wrap="square" rtlCol="0">
            <a:spAutoFit/>
          </a:bodyPr>
          <a:lstStyle/>
          <a:p>
            <a:r>
              <a:rPr lang="en-US" dirty="0">
                <a:latin typeface="Times New Roman" pitchFamily="18" charset="0"/>
                <a:cs typeface="Times New Roman" pitchFamily="18" charset="0"/>
              </a:rPr>
              <a:t>Fig: Gripper motor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8" y="365125"/>
            <a:ext cx="2259873" cy="849721"/>
          </a:xfrm>
        </p:spPr>
        <p:txBody>
          <a:bodyPr>
            <a:noAutofit/>
          </a:bodyPr>
          <a:lstStyle/>
          <a:p>
            <a:r>
              <a:rPr lang="en-IN" sz="2800" dirty="0">
                <a:latin typeface="Times New Roman" panose="02020603050405020304" pitchFamily="18" charset="0"/>
                <a:cs typeface="Times New Roman" panose="02020603050405020304" pitchFamily="18" charset="0"/>
              </a:rPr>
              <a:t>Relay </a:t>
            </a:r>
            <a:r>
              <a:rPr lang="en-IN" sz="2800" dirty="0" smtClean="0">
                <a:latin typeface="Times New Roman" panose="02020603050405020304" pitchFamily="18" charset="0"/>
                <a:cs typeface="Times New Roman" panose="02020603050405020304" pitchFamily="18" charset="0"/>
              </a:rPr>
              <a:t>Board</a:t>
            </a:r>
            <a:endParaRPr lang="en-IN" sz="2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05395" y="1332412"/>
            <a:ext cx="5982788" cy="4662815"/>
          </a:xfrm>
          <a:prstGeom prst="rect">
            <a:avLst/>
          </a:prstGeom>
          <a:noFill/>
        </p:spPr>
        <p:txBody>
          <a:bodyPr wrap="square" rtlCol="0">
            <a:spAutoFit/>
          </a:bodyPr>
          <a:lstStyle/>
          <a:p>
            <a:pPr marL="285750" indent="-285750">
              <a:lnSpc>
                <a:spcPct val="150000"/>
              </a:lnSpc>
              <a:buFont typeface="Wingdings" pitchFamily="2" charset="2"/>
              <a:buChar char="Ø"/>
            </a:pPr>
            <a:r>
              <a:rPr lang="en-IN" sz="2200" dirty="0">
                <a:latin typeface="Times New Roman" panose="02020603050405020304" pitchFamily="18" charset="0"/>
                <a:cs typeface="Times New Roman" panose="02020603050405020304" pitchFamily="18" charset="0"/>
              </a:rPr>
              <a:t>Relays are suitable for driving high power electronic devices such as lights, motors, electric fans and air condition.</a:t>
            </a:r>
          </a:p>
          <a:p>
            <a:pPr marL="285750" indent="-285750">
              <a:lnSpc>
                <a:spcPct val="150000"/>
              </a:lnSpc>
              <a:buFont typeface="Wingdings" pitchFamily="2" charset="2"/>
              <a:buChar char="Ø"/>
            </a:pPr>
            <a:r>
              <a:rPr lang="en-IN" sz="2200" dirty="0">
                <a:latin typeface="Times New Roman" panose="02020603050405020304" pitchFamily="18" charset="0"/>
                <a:cs typeface="Times New Roman" panose="02020603050405020304" pitchFamily="18" charset="0"/>
              </a:rPr>
              <a:t> A relay can be used to control high voltages with a low voltage by connecting it to an MCU</a:t>
            </a:r>
            <a:r>
              <a:rPr lang="en-IN" sz="2200" dirty="0" smtClean="0">
                <a:latin typeface="Times New Roman" panose="02020603050405020304" pitchFamily="18" charset="0"/>
                <a:cs typeface="Times New Roman" panose="02020603050405020304" pitchFamily="18" charset="0"/>
              </a:rPr>
              <a:t>.</a:t>
            </a:r>
          </a:p>
          <a:p>
            <a:pPr marL="285750" indent="-285750">
              <a:lnSpc>
                <a:spcPct val="150000"/>
              </a:lnSpc>
              <a:buFont typeface="Wingdings" pitchFamily="2" charset="2"/>
              <a:buChar char="Ø"/>
            </a:pPr>
            <a:r>
              <a:rPr lang="en-IN" sz="2200" dirty="0" smtClean="0">
                <a:latin typeface="Times New Roman" panose="02020603050405020304" pitchFamily="18" charset="0"/>
                <a:cs typeface="Times New Roman" panose="02020603050405020304" pitchFamily="18" charset="0"/>
              </a:rPr>
              <a:t>The IC ULN2003 which is present on the relay board is used to protect all the relays. If there is any damage we can replace the single IC but not the overall circuit.</a:t>
            </a:r>
            <a:endParaRPr lang="en-IN" sz="22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255727" y="4598126"/>
            <a:ext cx="219456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Relay board</a:t>
            </a:r>
          </a:p>
        </p:txBody>
      </p:sp>
      <p:pic>
        <p:nvPicPr>
          <p:cNvPr id="1026" name="Picture 2" descr="C:\Users\user\Desktop\IMG-20190122-WA0040.jpg"/>
          <p:cNvPicPr>
            <a:picLocks noChangeAspect="1" noChangeArrowheads="1"/>
          </p:cNvPicPr>
          <p:nvPr/>
        </p:nvPicPr>
        <p:blipFill>
          <a:blip r:embed="rId2"/>
          <a:srcRect/>
          <a:stretch>
            <a:fillRect/>
          </a:stretch>
        </p:blipFill>
        <p:spPr bwMode="auto">
          <a:xfrm>
            <a:off x="7262949" y="1371601"/>
            <a:ext cx="3814354" cy="2808514"/>
          </a:xfrm>
          <a:prstGeom prst="rect">
            <a:avLst/>
          </a:prstGeom>
          <a:noFill/>
        </p:spPr>
      </p:pic>
      <p:sp>
        <p:nvSpPr>
          <p:cNvPr id="8" name="Rectangle 7"/>
          <p:cNvSpPr/>
          <p:nvPr/>
        </p:nvSpPr>
        <p:spPr>
          <a:xfrm>
            <a:off x="6910251" y="1371600"/>
            <a:ext cx="953589" cy="29391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607040" y="1280160"/>
            <a:ext cx="822960" cy="30697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6120511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703" y="704760"/>
            <a:ext cx="1476103" cy="875846"/>
          </a:xfrm>
        </p:spPr>
        <p:txBody>
          <a:bodyPr>
            <a:normAutofit/>
          </a:bodyPr>
          <a:lstStyle/>
          <a:p>
            <a:r>
              <a:rPr lang="en-IN" sz="2800" dirty="0" smtClean="0">
                <a:latin typeface="Times New Roman" panose="02020603050405020304" pitchFamily="18" charset="0"/>
                <a:cs typeface="Times New Roman" panose="02020603050405020304" pitchFamily="18" charset="0"/>
              </a:rPr>
              <a:t>Battery</a:t>
            </a:r>
            <a:endParaRPr lang="en-IN" sz="2800"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7040880" y="2155371"/>
            <a:ext cx="4543217" cy="2965270"/>
          </a:xfrm>
        </p:spPr>
      </p:pic>
      <p:sp>
        <p:nvSpPr>
          <p:cNvPr id="3" name="TextBox 2"/>
          <p:cNvSpPr txBox="1"/>
          <p:nvPr/>
        </p:nvSpPr>
        <p:spPr>
          <a:xfrm>
            <a:off x="838200" y="2299062"/>
            <a:ext cx="5680166" cy="2292935"/>
          </a:xfrm>
          <a:prstGeom prst="rect">
            <a:avLst/>
          </a:prstGeom>
          <a:noFill/>
        </p:spPr>
        <p:txBody>
          <a:bodyPr wrap="square" rtlCol="0">
            <a:spAutoFit/>
          </a:bodyPr>
          <a:lstStyle/>
          <a:p>
            <a:r>
              <a:rPr lang="en-IN" sz="2200" b="1" dirty="0">
                <a:latin typeface="Times New Roman" panose="02020603050405020304" pitchFamily="18" charset="0"/>
                <a:cs typeface="Times New Roman" panose="02020603050405020304" pitchFamily="18" charset="0"/>
              </a:rPr>
              <a:t>Specifications:</a:t>
            </a:r>
          </a:p>
          <a:p>
            <a:pPr>
              <a:buFont typeface="Wingdings" pitchFamily="2" charset="2"/>
              <a:buChar char="Ø"/>
            </a:pPr>
            <a:endParaRPr lang="en-IN" sz="2200" dirty="0">
              <a:latin typeface="Times New Roman" panose="02020603050405020304" pitchFamily="18" charset="0"/>
              <a:cs typeface="Times New Roman" panose="02020603050405020304" pitchFamily="18" charset="0"/>
            </a:endParaRPr>
          </a:p>
          <a:p>
            <a:pPr marL="342900" indent="-342900">
              <a:lnSpc>
                <a:spcPct val="150000"/>
              </a:lnSpc>
              <a:buFont typeface="Wingdings" pitchFamily="2" charset="2"/>
              <a:buChar char="Ø"/>
            </a:pPr>
            <a:r>
              <a:rPr lang="en-IN" sz="2200" dirty="0">
                <a:latin typeface="Times New Roman" panose="02020603050405020304" pitchFamily="18" charset="0"/>
                <a:cs typeface="Times New Roman" panose="02020603050405020304" pitchFamily="18" charset="0"/>
              </a:rPr>
              <a:t>Input Voltage   	     12V</a:t>
            </a:r>
          </a:p>
          <a:p>
            <a:pPr marL="342900" indent="-342900">
              <a:lnSpc>
                <a:spcPct val="150000"/>
              </a:lnSpc>
              <a:buFont typeface="Wingdings" pitchFamily="2" charset="2"/>
              <a:buChar char="Ø"/>
            </a:pPr>
            <a:r>
              <a:rPr lang="en-IN" sz="2200" dirty="0">
                <a:latin typeface="Times New Roman" panose="02020603050405020304" pitchFamily="18" charset="0"/>
                <a:cs typeface="Times New Roman" panose="02020603050405020304" pitchFamily="18" charset="0"/>
              </a:rPr>
              <a:t>Output Voltage  	     14.4V</a:t>
            </a:r>
          </a:p>
          <a:p>
            <a:pPr marL="342900" indent="-342900">
              <a:lnSpc>
                <a:spcPct val="150000"/>
              </a:lnSpc>
              <a:buFont typeface="Wingdings" pitchFamily="2" charset="2"/>
              <a:buChar char="Ø"/>
            </a:pPr>
            <a:r>
              <a:rPr lang="en-IN" sz="2200" dirty="0">
                <a:latin typeface="Times New Roman" panose="02020603050405020304" pitchFamily="18" charset="0"/>
                <a:cs typeface="Times New Roman" panose="02020603050405020304" pitchFamily="18" charset="0"/>
              </a:rPr>
              <a:t>Output Power Wattage   86.4W</a:t>
            </a:r>
          </a:p>
        </p:txBody>
      </p:sp>
      <p:sp>
        <p:nvSpPr>
          <p:cNvPr id="5" name="TextBox 4"/>
          <p:cNvSpPr txBox="1"/>
          <p:nvPr/>
        </p:nvSpPr>
        <p:spPr>
          <a:xfrm>
            <a:off x="9000309" y="5169320"/>
            <a:ext cx="144997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Battery</a:t>
            </a:r>
          </a:p>
        </p:txBody>
      </p:sp>
    </p:spTree>
    <p:extLst>
      <p:ext uri="{BB962C8B-B14F-4D97-AF65-F5344CB8AC3E}">
        <p14:creationId xmlns="" xmlns:p14="http://schemas.microsoft.com/office/powerpoint/2010/main" val="38515716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4781006" cy="1143000"/>
          </a:xfrm>
        </p:spPr>
        <p:txBody>
          <a:bodyPr>
            <a:normAutofit/>
          </a:bodyPr>
          <a:lstStyle/>
          <a:p>
            <a:r>
              <a:rPr lang="en-US" sz="2800" dirty="0" smtClean="0">
                <a:latin typeface="Times New Roman" pitchFamily="18" charset="0"/>
                <a:cs typeface="Times New Roman" pitchFamily="18" charset="0"/>
              </a:rPr>
              <a:t>7805IC Voltage Regulator</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US" sz="2200" dirty="0" smtClean="0">
                <a:latin typeface="Times New Roman" pitchFamily="18" charset="0"/>
                <a:cs typeface="Times New Roman" pitchFamily="18" charset="0"/>
              </a:rPr>
              <a:t>7805 is a three terminal linear voltage regulator IC with a fixed output voltage of 5V which is useful in a wide range of applications.</a:t>
            </a:r>
          </a:p>
          <a:p>
            <a:pPr>
              <a:buFont typeface="Wingdings" pitchFamily="2" charset="2"/>
              <a:buChar char="Ø"/>
            </a:pPr>
            <a:r>
              <a:rPr lang="en-US" sz="2200" dirty="0" smtClean="0">
                <a:latin typeface="Times New Roman" pitchFamily="18" charset="0"/>
                <a:cs typeface="Times New Roman" pitchFamily="18" charset="0"/>
              </a:rPr>
              <a:t>It can deliver up to 1.5 A of current (with heat sink). </a:t>
            </a:r>
          </a:p>
          <a:p>
            <a:pPr>
              <a:buFont typeface="Wingdings" pitchFamily="2" charset="2"/>
              <a:buChar char="Ø"/>
            </a:pPr>
            <a:r>
              <a:rPr lang="en-US" sz="2200" dirty="0" smtClean="0">
                <a:latin typeface="Times New Roman" pitchFamily="18" charset="0"/>
                <a:cs typeface="Times New Roman" pitchFamily="18" charset="0"/>
              </a:rPr>
              <a:t>Has both internal current limiting and thermal shutdown features. </a:t>
            </a:r>
          </a:p>
          <a:p>
            <a:pPr>
              <a:buFont typeface="Wingdings" pitchFamily="2" charset="2"/>
              <a:buChar char="Ø"/>
            </a:pPr>
            <a:r>
              <a:rPr lang="en-US" sz="2200" dirty="0" smtClean="0">
                <a:latin typeface="Times New Roman" pitchFamily="18" charset="0"/>
                <a:cs typeface="Times New Roman" pitchFamily="18" charset="0"/>
              </a:rPr>
              <a:t>Requires very minimum external components to fully function. </a:t>
            </a:r>
          </a:p>
          <a:p>
            <a:pPr>
              <a:buFont typeface="Wingdings" pitchFamily="2" charset="2"/>
              <a:buChar char="Ø"/>
            </a:pPr>
            <a:endParaRPr lang="en-US" sz="2200"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srcRect/>
          <a:stretch>
            <a:fillRect/>
          </a:stretch>
        </p:blipFill>
        <p:spPr bwMode="auto">
          <a:xfrm>
            <a:off x="3317558" y="3514725"/>
            <a:ext cx="5191125" cy="3343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7" y="992143"/>
            <a:ext cx="3161212" cy="784406"/>
          </a:xfrm>
        </p:spPr>
        <p:txBody>
          <a:bodyPr>
            <a:normAutofit/>
          </a:bodyPr>
          <a:lstStyle/>
          <a:p>
            <a:r>
              <a:rPr lang="en-IN" sz="2200" u="sng" dirty="0">
                <a:latin typeface="Times New Roman" panose="02020603050405020304" pitchFamily="18" charset="0"/>
                <a:cs typeface="Times New Roman" panose="02020603050405020304" pitchFamily="18" charset="0"/>
              </a:rPr>
              <a:t>Solar Power Harvesting:</a:t>
            </a:r>
          </a:p>
        </p:txBody>
      </p:sp>
      <p:pic>
        <p:nvPicPr>
          <p:cNvPr id="4" name="Content Placeholder 5"/>
          <p:cNvPicPr>
            <a:picLocks noGrp="1" noChangeAspect="1"/>
          </p:cNvPicPr>
          <p:nvPr>
            <p:ph idx="1"/>
          </p:nvPr>
        </p:nvPicPr>
        <p:blipFill rotWithShape="1">
          <a:blip r:embed="rId2">
            <a:extLst>
              <a:ext uri="{28A0092B-C50C-407E-A947-70E740481C1C}">
                <a14:useLocalDpi xmlns="" xmlns:a14="http://schemas.microsoft.com/office/drawing/2010/main" val="0"/>
              </a:ext>
            </a:extLst>
          </a:blip>
          <a:srcRect r="55300"/>
          <a:stretch/>
        </p:blipFill>
        <p:spPr>
          <a:xfrm>
            <a:off x="7380514" y="992143"/>
            <a:ext cx="4051661" cy="2992028"/>
          </a:xfrm>
        </p:spPr>
      </p:pic>
      <p:cxnSp>
        <p:nvCxnSpPr>
          <p:cNvPr id="6" name="Straight Connector 5"/>
          <p:cNvCxnSpPr/>
          <p:nvPr/>
        </p:nvCxnSpPr>
        <p:spPr>
          <a:xfrm>
            <a:off x="11414755" y="992143"/>
            <a:ext cx="0" cy="3483444"/>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5577" y="1635244"/>
            <a:ext cx="6204857" cy="2400657"/>
          </a:xfrm>
          <a:prstGeom prst="rect">
            <a:avLst/>
          </a:prstGeom>
          <a:noFill/>
        </p:spPr>
        <p:txBody>
          <a:bodyPr wrap="square" rtlCol="0">
            <a:spAutoFit/>
          </a:bodyPr>
          <a:lstStyle/>
          <a:p>
            <a:pPr marL="285750" indent="-285750">
              <a:lnSpc>
                <a:spcPct val="150000"/>
              </a:lnSpc>
              <a:buFont typeface="Wingdings" pitchFamily="2" charset="2"/>
              <a:buChar char="Ø"/>
            </a:pPr>
            <a:r>
              <a:rPr lang="en-IN" sz="2200" dirty="0">
                <a:latin typeface="Times New Roman" panose="02020603050405020304" pitchFamily="18" charset="0"/>
                <a:cs typeface="Times New Roman" panose="02020603050405020304" pitchFamily="18" charset="0"/>
              </a:rPr>
              <a:t>In this project 3 solar panels of 12W each is combinedly used to power the robot.</a:t>
            </a:r>
          </a:p>
          <a:p>
            <a:pPr marL="285750" indent="-285750">
              <a:lnSpc>
                <a:spcPct val="150000"/>
              </a:lnSpc>
              <a:buFont typeface="Wingdings" pitchFamily="2" charset="2"/>
              <a:buChar char="Ø"/>
            </a:pPr>
            <a:r>
              <a:rPr lang="en-IN" sz="2200" dirty="0">
                <a:latin typeface="Times New Roman" panose="02020603050405020304" pitchFamily="18" charset="0"/>
                <a:cs typeface="Times New Roman" panose="02020603050405020304" pitchFamily="18" charset="0"/>
              </a:rPr>
              <a:t>A  12V, 7Ah battery will be charged continuously using this method of solar harvesting.</a:t>
            </a:r>
          </a:p>
          <a:p>
            <a:pPr marL="285750" indent="-285750">
              <a:buFont typeface="Wingdings" pitchFamily="2" charset="2"/>
              <a:buChar char="Ø"/>
            </a:pPr>
            <a:endParaRPr lang="en-IN" dirty="0"/>
          </a:p>
        </p:txBody>
      </p:sp>
      <p:sp>
        <p:nvSpPr>
          <p:cNvPr id="7" name="Rectangle 6"/>
          <p:cNvSpPr/>
          <p:nvPr/>
        </p:nvSpPr>
        <p:spPr>
          <a:xfrm>
            <a:off x="7132320" y="1985554"/>
            <a:ext cx="248194" cy="24819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9" name="TextBox 8"/>
          <p:cNvSpPr txBox="1"/>
          <p:nvPr/>
        </p:nvSpPr>
        <p:spPr>
          <a:xfrm>
            <a:off x="535577" y="326571"/>
            <a:ext cx="6596743"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Power </a:t>
            </a:r>
            <a:r>
              <a:rPr lang="en-IN" sz="2800" dirty="0" smtClean="0">
                <a:latin typeface="Times New Roman" panose="02020603050405020304" pitchFamily="18" charset="0"/>
                <a:cs typeface="Times New Roman" panose="02020603050405020304" pitchFamily="18" charset="0"/>
              </a:rPr>
              <a:t>Supply</a:t>
            </a:r>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548640" y="4035901"/>
            <a:ext cx="6407331" cy="2292935"/>
          </a:xfrm>
          <a:prstGeom prst="rect">
            <a:avLst/>
          </a:prstGeom>
          <a:noFill/>
        </p:spPr>
        <p:txBody>
          <a:bodyPr wrap="square" rtlCol="0">
            <a:spAutoFit/>
          </a:bodyPr>
          <a:lstStyle/>
          <a:p>
            <a:r>
              <a:rPr lang="en-IN" sz="2200" u="sng" dirty="0">
                <a:latin typeface="Times New Roman" panose="02020603050405020304" pitchFamily="18" charset="0"/>
                <a:cs typeface="Times New Roman" panose="02020603050405020304" pitchFamily="18" charset="0"/>
              </a:rPr>
              <a:t>M2E Power Harvesting:</a:t>
            </a:r>
          </a:p>
          <a:p>
            <a:pPr marL="342900" indent="-342900">
              <a:buFont typeface="Arial" panose="020B0604020202020204" pitchFamily="34" charset="0"/>
              <a:buChar char="•"/>
            </a:pPr>
            <a:endParaRPr lang="en-IN" sz="2200" u="sng" dirty="0">
              <a:latin typeface="Times New Roman" panose="02020603050405020304" pitchFamily="18" charset="0"/>
              <a:cs typeface="Times New Roman" panose="02020603050405020304" pitchFamily="18" charset="0"/>
            </a:endParaRPr>
          </a:p>
          <a:p>
            <a:pPr marL="342900" indent="-342900">
              <a:lnSpc>
                <a:spcPct val="150000"/>
              </a:lnSpc>
              <a:buFont typeface="Wingdings" pitchFamily="2" charset="2"/>
              <a:buChar char="Ø"/>
            </a:pPr>
            <a:r>
              <a:rPr lang="en-IN" sz="2200" dirty="0">
                <a:latin typeface="Times New Roman" panose="02020603050405020304" pitchFamily="18" charset="0"/>
                <a:cs typeface="Times New Roman" panose="02020603050405020304" pitchFamily="18" charset="0"/>
              </a:rPr>
              <a:t>A dynamo is used in this project to convert the mechanical energy generated from the movement of the robot into electrical energy.</a:t>
            </a:r>
          </a:p>
        </p:txBody>
      </p:sp>
      <p:sp>
        <p:nvSpPr>
          <p:cNvPr id="11" name="Rectangle 10"/>
          <p:cNvSpPr/>
          <p:nvPr/>
        </p:nvSpPr>
        <p:spPr>
          <a:xfrm>
            <a:off x="7471955" y="1306286"/>
            <a:ext cx="248194" cy="20868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p:cNvSpPr txBox="1"/>
          <p:nvPr/>
        </p:nvSpPr>
        <p:spPr>
          <a:xfrm>
            <a:off x="7876903" y="4167051"/>
            <a:ext cx="289995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Solar Power Supply</a:t>
            </a:r>
          </a:p>
        </p:txBody>
      </p:sp>
      <p:pic>
        <p:nvPicPr>
          <p:cNvPr id="2050" name="Picture 2"/>
          <p:cNvPicPr>
            <a:picLocks noChangeAspect="1" noChangeArrowheads="1"/>
          </p:cNvPicPr>
          <p:nvPr/>
        </p:nvPicPr>
        <p:blipFill>
          <a:blip r:embed="rId3"/>
          <a:srcRect/>
          <a:stretch>
            <a:fillRect/>
          </a:stretch>
        </p:blipFill>
        <p:spPr bwMode="auto">
          <a:xfrm>
            <a:off x="7498624" y="4585062"/>
            <a:ext cx="3543300" cy="1854925"/>
          </a:xfrm>
          <a:prstGeom prst="rect">
            <a:avLst/>
          </a:prstGeom>
          <a:noFill/>
          <a:ln w="9525">
            <a:noFill/>
            <a:miter lim="800000"/>
            <a:headEnd/>
            <a:tailEnd/>
          </a:ln>
          <a:effectLst/>
        </p:spPr>
      </p:pic>
      <p:sp>
        <p:nvSpPr>
          <p:cNvPr id="13" name="TextBox 12"/>
          <p:cNvSpPr txBox="1"/>
          <p:nvPr/>
        </p:nvSpPr>
        <p:spPr>
          <a:xfrm>
            <a:off x="8164286" y="6361611"/>
            <a:ext cx="2547257" cy="369332"/>
          </a:xfrm>
          <a:prstGeom prst="rect">
            <a:avLst/>
          </a:prstGeom>
          <a:noFill/>
        </p:spPr>
        <p:txBody>
          <a:bodyPr wrap="square" rtlCol="0">
            <a:spAutoFit/>
          </a:bodyPr>
          <a:lstStyle/>
          <a:p>
            <a:r>
              <a:rPr lang="en-US" dirty="0" smtClean="0">
                <a:latin typeface="Times New Roman" pitchFamily="18" charset="0"/>
                <a:cs typeface="Times New Roman" pitchFamily="18" charset="0"/>
              </a:rPr>
              <a:t>Fig: Dynamo</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16112771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23E86BF-1389-4CF6-9C13-D8B16F4A3DB8}"/>
              </a:ext>
            </a:extLst>
          </p:cNvPr>
          <p:cNvSpPr>
            <a:spLocks noGrp="1"/>
          </p:cNvSpPr>
          <p:nvPr>
            <p:ph type="title"/>
          </p:nvPr>
        </p:nvSpPr>
        <p:spPr/>
        <p:txBody>
          <a:bodyPr>
            <a:noAutofit/>
          </a:bodyPr>
          <a:lstStyle/>
          <a:p>
            <a:r>
              <a:rPr lang="en-IN" sz="3600" dirty="0" smtClean="0">
                <a:latin typeface="Times New Roman" panose="02020603050405020304" pitchFamily="18" charset="0"/>
                <a:cs typeface="Times New Roman" panose="02020603050405020304" pitchFamily="18" charset="0"/>
              </a:rPr>
              <a:t>Installation and configuration of </a:t>
            </a:r>
            <a:r>
              <a:rPr lang="en-IN" sz="3600" dirty="0" err="1" smtClean="0">
                <a:latin typeface="Times New Roman" panose="02020603050405020304" pitchFamily="18" charset="0"/>
                <a:cs typeface="Times New Roman" panose="02020603050405020304" pitchFamily="18" charset="0"/>
              </a:rPr>
              <a:t>Blynk</a:t>
            </a:r>
            <a:r>
              <a:rPr lang="en-IN" sz="3600" dirty="0" smtClean="0">
                <a:latin typeface="Times New Roman" panose="02020603050405020304" pitchFamily="18" charset="0"/>
                <a:cs typeface="Times New Roman" panose="02020603050405020304" pitchFamily="18" charset="0"/>
              </a:rPr>
              <a:t> application</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52F27A-35EF-4680-96EF-0C0FE4FF934F}"/>
              </a:ext>
            </a:extLst>
          </p:cNvPr>
          <p:cNvSpPr>
            <a:spLocks noGrp="1"/>
          </p:cNvSpPr>
          <p:nvPr>
            <p:ph idx="4294967295"/>
          </p:nvPr>
        </p:nvSpPr>
        <p:spPr>
          <a:xfrm>
            <a:off x="278295" y="1828800"/>
            <a:ext cx="11052175" cy="4591878"/>
          </a:xfrm>
        </p:spPr>
        <p:txBody>
          <a:bodyPr>
            <a:normAutofit/>
          </a:bodyPr>
          <a:lstStyle/>
          <a:p>
            <a:pPr>
              <a:buFont typeface="Wingdings" pitchFamily="2" charset="2"/>
              <a:buChar char="Ø"/>
            </a:pPr>
            <a:r>
              <a:rPr lang="en-IN" sz="2200" dirty="0" smtClean="0">
                <a:latin typeface="Times New Roman" panose="02020603050405020304" pitchFamily="18" charset="0"/>
                <a:cs typeface="Times New Roman" panose="02020603050405020304" pitchFamily="18" charset="0"/>
              </a:rPr>
              <a:t>Firstly </a:t>
            </a:r>
            <a:r>
              <a:rPr lang="en-IN" sz="2200" dirty="0">
                <a:latin typeface="Times New Roman" panose="02020603050405020304" pitchFamily="18" charset="0"/>
                <a:cs typeface="Times New Roman" panose="02020603050405020304" pitchFamily="18" charset="0"/>
              </a:rPr>
              <a:t>install “Blynk” application from play-store and open it.</a:t>
            </a:r>
          </a:p>
          <a:p>
            <a:pPr>
              <a:buFont typeface="Wingdings" pitchFamily="2" charset="2"/>
              <a:buChar char="Ø"/>
            </a:pPr>
            <a:r>
              <a:rPr lang="en-IN" sz="2200" dirty="0">
                <a:latin typeface="Times New Roman" panose="02020603050405020304" pitchFamily="18" charset="0"/>
                <a:cs typeface="Times New Roman" panose="02020603050405020304" pitchFamily="18" charset="0"/>
              </a:rPr>
              <a:t>Create an account by using Email account or Facebook account.</a:t>
            </a:r>
          </a:p>
          <a:p>
            <a:pPr>
              <a:buFont typeface="Wingdings" pitchFamily="2" charset="2"/>
              <a:buChar char="Ø"/>
            </a:pPr>
            <a:r>
              <a:rPr lang="en-IN" sz="2200" dirty="0">
                <a:latin typeface="Times New Roman" panose="02020603050405020304" pitchFamily="18" charset="0"/>
                <a:cs typeface="Times New Roman" panose="02020603050405020304" pitchFamily="18" charset="0"/>
              </a:rPr>
              <a:t>Click on New Project, enter the Project Name </a:t>
            </a:r>
            <a:r>
              <a:rPr lang="en-IN" sz="2200" dirty="0" smtClean="0">
                <a:latin typeface="Times New Roman" panose="02020603050405020304" pitchFamily="18" charset="0"/>
                <a:cs typeface="Times New Roman" panose="02020603050405020304" pitchFamily="18" charset="0"/>
              </a:rPr>
              <a:t>(Name can be of any thing based on the users wish) </a:t>
            </a:r>
            <a:r>
              <a:rPr lang="en-IN" sz="2200" dirty="0">
                <a:latin typeface="Times New Roman" panose="02020603050405020304" pitchFamily="18" charset="0"/>
                <a:cs typeface="Times New Roman" panose="02020603050405020304" pitchFamily="18" charset="0"/>
              </a:rPr>
              <a:t>as “</a:t>
            </a:r>
            <a:r>
              <a:rPr lang="en-IN" sz="2200" b="1" dirty="0">
                <a:latin typeface="Times New Roman" panose="02020603050405020304" pitchFamily="18" charset="0"/>
                <a:cs typeface="Times New Roman" panose="02020603050405020304" pitchFamily="18" charset="0"/>
              </a:rPr>
              <a:t>Home Automation</a:t>
            </a:r>
            <a:r>
              <a:rPr lang="en-IN" sz="2200" dirty="0">
                <a:latin typeface="Times New Roman" panose="02020603050405020304" pitchFamily="18" charset="0"/>
                <a:cs typeface="Times New Roman" panose="02020603050405020304" pitchFamily="18" charset="0"/>
              </a:rPr>
              <a:t>“, Choose Device as “</a:t>
            </a:r>
            <a:r>
              <a:rPr lang="en-IN" sz="2200" b="1" dirty="0">
                <a:latin typeface="Times New Roman" panose="02020603050405020304" pitchFamily="18" charset="0"/>
                <a:cs typeface="Times New Roman" panose="02020603050405020304" pitchFamily="18" charset="0"/>
              </a:rPr>
              <a:t>NodeMCU</a:t>
            </a:r>
            <a:r>
              <a:rPr lang="en-IN" sz="2200" dirty="0">
                <a:latin typeface="Times New Roman" panose="02020603050405020304" pitchFamily="18" charset="0"/>
                <a:cs typeface="Times New Roman" panose="02020603050405020304" pitchFamily="18" charset="0"/>
              </a:rPr>
              <a:t>“, Connection Type as “</a:t>
            </a:r>
            <a:r>
              <a:rPr lang="en-IN" sz="2200" b="1" dirty="0">
                <a:latin typeface="Times New Roman" panose="02020603050405020304" pitchFamily="18" charset="0"/>
                <a:cs typeface="Times New Roman" panose="02020603050405020304" pitchFamily="18" charset="0"/>
              </a:rPr>
              <a:t>Wi-Fi</a:t>
            </a:r>
            <a:r>
              <a:rPr lang="en-IN" sz="2200" dirty="0">
                <a:latin typeface="Times New Roman" panose="02020603050405020304" pitchFamily="18" charset="0"/>
                <a:cs typeface="Times New Roman" panose="02020603050405020304" pitchFamily="18" charset="0"/>
              </a:rPr>
              <a:t>” and then click “</a:t>
            </a:r>
            <a:r>
              <a:rPr lang="en-IN" sz="2200" b="1" dirty="0">
                <a:latin typeface="Times New Roman" panose="02020603050405020304" pitchFamily="18" charset="0"/>
                <a:cs typeface="Times New Roman" panose="02020603050405020304" pitchFamily="18" charset="0"/>
              </a:rPr>
              <a:t>Create</a:t>
            </a:r>
            <a:r>
              <a:rPr lang="en-IN" sz="2200" dirty="0">
                <a:latin typeface="Times New Roman" panose="02020603050405020304" pitchFamily="18" charset="0"/>
                <a:cs typeface="Times New Roman" panose="02020603050405020304" pitchFamily="18" charset="0"/>
              </a:rPr>
              <a:t>” icon.</a:t>
            </a:r>
          </a:p>
          <a:p>
            <a:pPr>
              <a:buFont typeface="Wingdings" pitchFamily="2" charset="2"/>
              <a:buChar char="Ø"/>
            </a:pPr>
            <a:r>
              <a:rPr lang="en-IN" sz="2200" dirty="0">
                <a:latin typeface="Times New Roman" panose="02020603050405020304" pitchFamily="18" charset="0"/>
                <a:cs typeface="Times New Roman" panose="02020603050405020304" pitchFamily="18" charset="0"/>
              </a:rPr>
              <a:t>After the creation of Project, App will send the </a:t>
            </a:r>
            <a:r>
              <a:rPr lang="en-IN" sz="2200" b="1" dirty="0">
                <a:latin typeface="Times New Roman" panose="02020603050405020304" pitchFamily="18" charset="0"/>
                <a:cs typeface="Times New Roman" panose="02020603050405020304" pitchFamily="18" charset="0"/>
              </a:rPr>
              <a:t>Auth Token</a:t>
            </a:r>
            <a:r>
              <a:rPr lang="en-IN" sz="2200" dirty="0">
                <a:latin typeface="Times New Roman" panose="02020603050405020304" pitchFamily="18" charset="0"/>
                <a:cs typeface="Times New Roman" panose="02020603050405020304" pitchFamily="18" charset="0"/>
              </a:rPr>
              <a:t> code to registered Email ID.</a:t>
            </a:r>
          </a:p>
          <a:p>
            <a:pPr>
              <a:buFont typeface="Wingdings" pitchFamily="2" charset="2"/>
              <a:buChar char="Ø"/>
            </a:pPr>
            <a:r>
              <a:rPr lang="en-IN" sz="2200" dirty="0">
                <a:latin typeface="Times New Roman" panose="02020603050405020304" pitchFamily="18" charset="0"/>
                <a:cs typeface="Times New Roman" panose="02020603050405020304" pitchFamily="18" charset="0"/>
              </a:rPr>
              <a:t>Click on the “+” icon which located on top right side of the app to create buttons.</a:t>
            </a:r>
          </a:p>
          <a:p>
            <a:pPr>
              <a:buFont typeface="Wingdings" pitchFamily="2" charset="2"/>
              <a:buChar char="Ø"/>
            </a:pPr>
            <a:r>
              <a:rPr lang="en-IN" sz="2200" dirty="0">
                <a:latin typeface="Times New Roman" panose="02020603050405020304" pitchFamily="18" charset="0"/>
                <a:cs typeface="Times New Roman" panose="02020603050405020304" pitchFamily="18" charset="0"/>
              </a:rPr>
              <a:t>Enter the button name and select the GPIO </a:t>
            </a:r>
            <a:r>
              <a:rPr lang="en-IN" sz="2200" dirty="0" smtClean="0">
                <a:latin typeface="Times New Roman" panose="02020603050405020304" pitchFamily="18" charset="0"/>
                <a:cs typeface="Times New Roman" panose="02020603050405020304" pitchFamily="18" charset="0"/>
              </a:rPr>
              <a:t>pins. </a:t>
            </a:r>
            <a:endParaRPr lang="en-IN" sz="2200" dirty="0">
              <a:latin typeface="Times New Roman" panose="02020603050405020304" pitchFamily="18" charset="0"/>
              <a:cs typeface="Times New Roman" panose="02020603050405020304" pitchFamily="18" charset="0"/>
            </a:endParaRPr>
          </a:p>
          <a:p>
            <a:pPr>
              <a:buFont typeface="Wingdings" pitchFamily="2" charset="2"/>
              <a:buChar char="Ø"/>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5875371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136CDFE-B436-47DC-8722-62150C006B5B}"/>
              </a:ext>
            </a:extLst>
          </p:cNvPr>
          <p:cNvSpPr>
            <a:spLocks noGrp="1"/>
          </p:cNvSpPr>
          <p:nvPr>
            <p:ph type="title"/>
          </p:nvPr>
        </p:nvSpPr>
        <p:spPr>
          <a:xfrm>
            <a:off x="609600" y="274638"/>
            <a:ext cx="10480766" cy="1143000"/>
          </a:xfrm>
        </p:spPr>
        <p:txBody>
          <a:bodyPr>
            <a:normAutofit/>
          </a:bodyPr>
          <a:lstStyle/>
          <a:p>
            <a:r>
              <a:rPr lang="en-IN" sz="3600" dirty="0" err="1" smtClean="0">
                <a:latin typeface="Times New Roman" pitchFamily="18" charset="0"/>
                <a:cs typeface="Times New Roman" pitchFamily="18" charset="0"/>
              </a:rPr>
              <a:t>Blynk</a:t>
            </a:r>
            <a:r>
              <a:rPr lang="en-IN" sz="3600" dirty="0" smtClean="0">
                <a:latin typeface="Times New Roman" pitchFamily="18" charset="0"/>
                <a:cs typeface="Times New Roman" pitchFamily="18" charset="0"/>
              </a:rPr>
              <a:t> software</a:t>
            </a:r>
            <a:endParaRPr lang="en-IN" sz="36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3935595" y="1314138"/>
            <a:ext cx="4058874" cy="5543862"/>
          </a:xfrm>
          <a:prstGeom prst="rect">
            <a:avLst/>
          </a:prstGeom>
          <a:noFill/>
          <a:ln w="9525">
            <a:noFill/>
            <a:miter lim="800000"/>
            <a:headEnd/>
            <a:tailEnd/>
          </a:ln>
          <a:effectLst/>
        </p:spPr>
      </p:pic>
    </p:spTree>
    <p:extLst>
      <p:ext uri="{BB962C8B-B14F-4D97-AF65-F5344CB8AC3E}">
        <p14:creationId xmlns="" xmlns:p14="http://schemas.microsoft.com/office/powerpoint/2010/main" val="33723682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Verification of Connection of </a:t>
            </a:r>
            <a:r>
              <a:rPr lang="en-US" sz="3600" dirty="0" err="1" smtClean="0">
                <a:latin typeface="Times New Roman" pitchFamily="18" charset="0"/>
                <a:cs typeface="Times New Roman" pitchFamily="18" charset="0"/>
              </a:rPr>
              <a:t>Blynk</a:t>
            </a:r>
            <a:r>
              <a:rPr lang="en-US" sz="3600" dirty="0" smtClean="0">
                <a:latin typeface="Times New Roman" pitchFamily="18" charset="0"/>
                <a:cs typeface="Times New Roman" pitchFamily="18" charset="0"/>
              </a:rPr>
              <a:t> to </a:t>
            </a:r>
            <a:r>
              <a:rPr lang="en-US" sz="3600" dirty="0" err="1" smtClean="0">
                <a:latin typeface="Times New Roman" pitchFamily="18" charset="0"/>
                <a:cs typeface="Times New Roman" pitchFamily="18" charset="0"/>
              </a:rPr>
              <a:t>WiFi</a:t>
            </a:r>
            <a:endParaRPr lang="en-US" sz="3600"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srcRect/>
          <a:stretch>
            <a:fillRect/>
          </a:stretch>
        </p:blipFill>
        <p:spPr bwMode="auto">
          <a:xfrm>
            <a:off x="2050869" y="1332412"/>
            <a:ext cx="8987245" cy="5350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19" y="672419"/>
            <a:ext cx="9209315" cy="614589"/>
          </a:xfrm>
        </p:spPr>
        <p:txBody>
          <a:bodyPr>
            <a:noAutofit/>
          </a:bodyPr>
          <a:lstStyle/>
          <a:p>
            <a:r>
              <a:rPr lang="en-IN" sz="3600" dirty="0" smtClean="0">
                <a:latin typeface="Times New Roman" panose="02020603050405020304" pitchFamily="18" charset="0"/>
                <a:cs typeface="Times New Roman" panose="02020603050405020304" pitchFamily="18" charset="0"/>
              </a:rPr>
              <a:t>Working</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6577" y="979714"/>
            <a:ext cx="10866120" cy="5473338"/>
          </a:xfrm>
        </p:spPr>
        <p:txBody>
          <a:bodyPr>
            <a:normAutofit lnSpcReduction="10000"/>
          </a:bodyPr>
          <a:lstStyle/>
          <a:p>
            <a:pPr algn="just">
              <a:lnSpc>
                <a:spcPct val="100000"/>
              </a:lnSpc>
              <a:buNone/>
            </a:pPr>
            <a:endParaRPr lang="en-US" sz="2200" dirty="0">
              <a:latin typeface="Times New Roman" pitchFamily="18" charset="0"/>
              <a:cs typeface="Times New Roman" pitchFamily="18" charset="0"/>
            </a:endParaRPr>
          </a:p>
          <a:p>
            <a:pPr algn="just">
              <a:lnSpc>
                <a:spcPct val="100000"/>
              </a:lnSpc>
              <a:buFont typeface="Wingdings" pitchFamily="2" charset="2"/>
              <a:buChar char="Ø"/>
            </a:pPr>
            <a:r>
              <a:rPr lang="en-US" sz="2200" u="sng" dirty="0">
                <a:latin typeface="Times New Roman" pitchFamily="18" charset="0"/>
                <a:cs typeface="Times New Roman" pitchFamily="18" charset="0"/>
              </a:rPr>
              <a:t>Crack detection:</a:t>
            </a:r>
          </a:p>
          <a:p>
            <a:pPr algn="just">
              <a:lnSpc>
                <a:spcPct val="150000"/>
              </a:lnSpc>
              <a:buNone/>
            </a:pPr>
            <a:r>
              <a:rPr lang="en-US" sz="2200" dirty="0">
                <a:latin typeface="Times New Roman" pitchFamily="18" charset="0"/>
                <a:cs typeface="Times New Roman" pitchFamily="18" charset="0"/>
              </a:rPr>
              <a:t>1) When the vehicle is Powered On, it moves along the model track. The Ultrasonic sensors monitors the condition of the tracks.</a:t>
            </a:r>
          </a:p>
          <a:p>
            <a:pPr algn="just">
              <a:lnSpc>
                <a:spcPct val="150000"/>
              </a:lnSpc>
              <a:buNone/>
            </a:pPr>
            <a:r>
              <a:rPr lang="en-US" sz="2200" dirty="0">
                <a:latin typeface="Times New Roman" pitchFamily="18" charset="0"/>
                <a:cs typeface="Times New Roman" pitchFamily="18" charset="0"/>
              </a:rPr>
              <a:t>2)The motor operations of two motors can be controlled by input logic at pins 2 &amp; 7 and 10 &amp; 15.Input logic 00 or 11 will stop the corresponding motor. Logic 01 and 10 will rotate it in clockwise and anti-clock wise directions, respectively. </a:t>
            </a:r>
          </a:p>
          <a:p>
            <a:pPr marL="0" indent="0" algn="just">
              <a:lnSpc>
                <a:spcPct val="150000"/>
              </a:lnSpc>
              <a:buNone/>
            </a:pPr>
            <a:r>
              <a:rPr lang="en-US" sz="2200" dirty="0">
                <a:latin typeface="Times New Roman" pitchFamily="18" charset="0"/>
                <a:cs typeface="Times New Roman" pitchFamily="18" charset="0"/>
              </a:rPr>
              <a:t>3)Enable pins 1 and 9 (corresponding to the two motors) must be high for motors to start        operating. When an enable input is high, the associated driver gets enabled. As a result, the  outputs become active and work in phase with their inputs. Similarly, when the enable input is low, that driver is disabled, and their outputs are off and in the high-impedance state.</a:t>
            </a:r>
          </a:p>
          <a:p>
            <a:pPr algn="just"/>
            <a:endParaRPr lang="en-IN" sz="2200" dirty="0">
              <a:latin typeface="Times New Roman" pitchFamily="18" charset="0"/>
              <a:cs typeface="Times New Roman" pitchFamily="18" charset="0"/>
            </a:endParaRPr>
          </a:p>
        </p:txBody>
      </p:sp>
    </p:spTree>
    <p:extLst>
      <p:ext uri="{BB962C8B-B14F-4D97-AF65-F5344CB8AC3E}">
        <p14:creationId xmlns="" xmlns:p14="http://schemas.microsoft.com/office/powerpoint/2010/main" val="20910166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3697" y="770709"/>
            <a:ext cx="10515600" cy="5486400"/>
          </a:xfrm>
        </p:spPr>
        <p:txBody>
          <a:bodyPr>
            <a:normAutofit/>
          </a:bodyPr>
          <a:lstStyle/>
          <a:p>
            <a:pPr>
              <a:lnSpc>
                <a:spcPct val="150000"/>
              </a:lnSpc>
              <a:buFont typeface="Wingdings" pitchFamily="2" charset="2"/>
              <a:buChar char="Ø"/>
            </a:pPr>
            <a:r>
              <a:rPr lang="en-US" sz="2200" u="sng" dirty="0">
                <a:latin typeface="Times New Roman" pitchFamily="18" charset="0"/>
                <a:cs typeface="Times New Roman" pitchFamily="18" charset="0"/>
              </a:rPr>
              <a:t>GPS tracking:</a:t>
            </a:r>
          </a:p>
          <a:p>
            <a:pPr algn="just">
              <a:lnSpc>
                <a:spcPct val="150000"/>
              </a:lnSpc>
              <a:buNone/>
            </a:pPr>
            <a:r>
              <a:rPr lang="en-US" sz="2200" dirty="0">
                <a:latin typeface="Times New Roman" pitchFamily="18" charset="0"/>
                <a:cs typeface="Times New Roman" pitchFamily="18" charset="0"/>
              </a:rPr>
              <a:t>4) When a crack is detected by the Ultrasonic sensor the vehicle stops at once, and the GPS receiver triangulates the position of the vehicle to receive the Latitude and Longitude coordinates of the vehicle position, from satellites. </a:t>
            </a:r>
          </a:p>
          <a:p>
            <a:pPr algn="just">
              <a:lnSpc>
                <a:spcPct val="150000"/>
              </a:lnSpc>
              <a:buNone/>
            </a:pPr>
            <a:r>
              <a:rPr lang="en-US" sz="2200" dirty="0">
                <a:latin typeface="Times New Roman" pitchFamily="18" charset="0"/>
                <a:cs typeface="Times New Roman" pitchFamily="18" charset="0"/>
              </a:rPr>
              <a:t>5) The Latitude and Longitude coordinates received by GPS are converted into a text message which is done by PIC microcontroller. </a:t>
            </a:r>
          </a:p>
          <a:p>
            <a:pPr algn="just">
              <a:lnSpc>
                <a:spcPct val="150000"/>
              </a:lnSpc>
              <a:buNone/>
            </a:pPr>
            <a:r>
              <a:rPr lang="en-US" sz="2200" dirty="0">
                <a:latin typeface="Times New Roman" pitchFamily="18" charset="0"/>
                <a:cs typeface="Times New Roman" pitchFamily="18" charset="0"/>
              </a:rPr>
              <a:t>6) The </a:t>
            </a:r>
            <a:r>
              <a:rPr lang="en-US" sz="2200" dirty="0" err="1">
                <a:latin typeface="Times New Roman" pitchFamily="18" charset="0"/>
                <a:cs typeface="Times New Roman" pitchFamily="18" charset="0"/>
              </a:rPr>
              <a:t>Iot</a:t>
            </a:r>
            <a:r>
              <a:rPr lang="en-US" sz="2200" dirty="0">
                <a:latin typeface="Times New Roman" pitchFamily="18" charset="0"/>
                <a:cs typeface="Times New Roman" pitchFamily="18" charset="0"/>
              </a:rPr>
              <a:t> module sends the text message to the computer that is Inserted into the robot. </a:t>
            </a:r>
          </a:p>
          <a:p>
            <a:pPr algn="just">
              <a:lnSpc>
                <a:spcPct val="150000"/>
              </a:lnSpc>
              <a:buNone/>
            </a:pPr>
            <a:r>
              <a:rPr lang="en-US" sz="2200" dirty="0">
                <a:latin typeface="Times New Roman" pitchFamily="18" charset="0"/>
                <a:cs typeface="Times New Roman" pitchFamily="18" charset="0"/>
              </a:rPr>
              <a:t>7) Once the message has been successfully sent to the number, the vehicle resumes its movement forward depending on the type of crack.</a:t>
            </a:r>
          </a:p>
        </p:txBody>
      </p:sp>
    </p:spTree>
    <p:extLst>
      <p:ext uri="{BB962C8B-B14F-4D97-AF65-F5344CB8AC3E}">
        <p14:creationId xmlns="" xmlns:p14="http://schemas.microsoft.com/office/powerpoint/2010/main" val="17699293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823" y="452718"/>
            <a:ext cx="4937761" cy="788253"/>
          </a:xfrm>
        </p:spPr>
        <p:txBody>
          <a:bodyPr>
            <a:normAutofit/>
          </a:bodyPr>
          <a:lstStyle/>
          <a:p>
            <a:r>
              <a:rPr lang="en-US" sz="2800" dirty="0" smtClean="0">
                <a:latin typeface="Times New Roman" pitchFamily="18" charset="0"/>
                <a:cs typeface="Times New Roman" pitchFamily="18" charset="0"/>
              </a:rPr>
              <a:t>PRESENTATION OUTLINE</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561703" y="1319350"/>
            <a:ext cx="12252959" cy="4929050"/>
          </a:xfrm>
        </p:spPr>
        <p:txBody>
          <a:bodyPr numCol="2">
            <a:normAutofit/>
          </a:bodyPr>
          <a:lstStyle/>
          <a:p>
            <a:pPr>
              <a:lnSpc>
                <a:spcPct val="120000"/>
              </a:lnSpc>
              <a:buFont typeface="Wingdings" pitchFamily="2" charset="2"/>
              <a:buChar char="Ø"/>
            </a:pPr>
            <a:r>
              <a:rPr lang="en-IN" sz="2200" dirty="0" smtClean="0">
                <a:latin typeface="Times New Roman" panose="02020603050405020304" pitchFamily="18" charset="0"/>
                <a:cs typeface="Times New Roman" panose="02020603050405020304" pitchFamily="18" charset="0"/>
              </a:rPr>
              <a:t>Abstract</a:t>
            </a:r>
          </a:p>
          <a:p>
            <a:pPr>
              <a:lnSpc>
                <a:spcPct val="120000"/>
              </a:lnSpc>
              <a:buFont typeface="Wingdings" pitchFamily="2" charset="2"/>
              <a:buChar char="Ø"/>
            </a:pPr>
            <a:r>
              <a:rPr lang="en-IN" sz="2200" dirty="0" smtClean="0">
                <a:latin typeface="Times New Roman" panose="02020603050405020304" pitchFamily="18" charset="0"/>
                <a:cs typeface="Times New Roman" panose="02020603050405020304" pitchFamily="18" charset="0"/>
              </a:rPr>
              <a:t>Literature survey</a:t>
            </a:r>
          </a:p>
          <a:p>
            <a:pPr>
              <a:lnSpc>
                <a:spcPct val="120000"/>
              </a:lnSpc>
              <a:buFont typeface="Wingdings" pitchFamily="2" charset="2"/>
              <a:buChar char="Ø"/>
            </a:pPr>
            <a:r>
              <a:rPr lang="en-IN" sz="2200" dirty="0" smtClean="0">
                <a:latin typeface="Times New Roman" panose="02020603050405020304" pitchFamily="18" charset="0"/>
                <a:cs typeface="Times New Roman" panose="02020603050405020304" pitchFamily="18" charset="0"/>
              </a:rPr>
              <a:t>Block diagram</a:t>
            </a:r>
          </a:p>
          <a:p>
            <a:pPr>
              <a:lnSpc>
                <a:spcPct val="120000"/>
              </a:lnSpc>
              <a:buFont typeface="Wingdings" pitchFamily="2" charset="2"/>
              <a:buChar char="Ø"/>
            </a:pPr>
            <a:r>
              <a:rPr lang="en-IN" sz="2200" dirty="0" smtClean="0">
                <a:latin typeface="Times New Roman" panose="02020603050405020304" pitchFamily="18" charset="0"/>
                <a:cs typeface="Times New Roman" panose="02020603050405020304" pitchFamily="18" charset="0"/>
              </a:rPr>
              <a:t>Components specification </a:t>
            </a:r>
          </a:p>
          <a:p>
            <a:pPr>
              <a:lnSpc>
                <a:spcPct val="120000"/>
              </a:lnSpc>
              <a:buFont typeface="Wingdings" pitchFamily="2" charset="2"/>
              <a:buChar char="Ø"/>
            </a:pPr>
            <a:r>
              <a:rPr lang="en-IN" sz="2200" dirty="0" smtClean="0">
                <a:latin typeface="Times New Roman" panose="02020603050405020304" pitchFamily="18" charset="0"/>
                <a:cs typeface="Times New Roman" panose="02020603050405020304" pitchFamily="18" charset="0"/>
              </a:rPr>
              <a:t>Installation and configuration of </a:t>
            </a:r>
            <a:r>
              <a:rPr lang="en-IN" sz="2200" dirty="0" err="1" smtClean="0">
                <a:latin typeface="Times New Roman" panose="02020603050405020304" pitchFamily="18" charset="0"/>
                <a:cs typeface="Times New Roman" panose="02020603050405020304" pitchFamily="18" charset="0"/>
              </a:rPr>
              <a:t>Blynk</a:t>
            </a:r>
            <a:r>
              <a:rPr lang="en-IN" sz="2200" dirty="0" smtClean="0">
                <a:latin typeface="Times New Roman" panose="02020603050405020304" pitchFamily="18" charset="0"/>
                <a:cs typeface="Times New Roman" panose="02020603050405020304" pitchFamily="18" charset="0"/>
              </a:rPr>
              <a:t> application </a:t>
            </a:r>
          </a:p>
          <a:p>
            <a:pPr>
              <a:lnSpc>
                <a:spcPct val="120000"/>
              </a:lnSpc>
              <a:buFont typeface="Wingdings" pitchFamily="2" charset="2"/>
              <a:buChar char="Ø"/>
            </a:pPr>
            <a:r>
              <a:rPr lang="en-IN" sz="2200" dirty="0" smtClean="0">
                <a:latin typeface="Times New Roman" panose="02020603050405020304" pitchFamily="18" charset="0"/>
                <a:cs typeface="Times New Roman" panose="02020603050405020304" pitchFamily="18" charset="0"/>
              </a:rPr>
              <a:t>Working</a:t>
            </a:r>
          </a:p>
          <a:p>
            <a:pPr algn="just">
              <a:lnSpc>
                <a:spcPct val="120000"/>
              </a:lnSpc>
              <a:buFont typeface="Wingdings" pitchFamily="2" charset="2"/>
              <a:buChar char="Ø"/>
            </a:pPr>
            <a:r>
              <a:rPr lang="en-IN" sz="2200" dirty="0" smtClean="0">
                <a:latin typeface="Times New Roman" panose="02020603050405020304" pitchFamily="18" charset="0"/>
                <a:cs typeface="Times New Roman" panose="02020603050405020304" pitchFamily="18" charset="0"/>
              </a:rPr>
              <a:t>Conclusion</a:t>
            </a:r>
          </a:p>
          <a:p>
            <a:pPr algn="just">
              <a:lnSpc>
                <a:spcPct val="120000"/>
              </a:lnSpc>
              <a:buFont typeface="Wingdings" pitchFamily="2" charset="2"/>
              <a:buChar char="Ø"/>
            </a:pPr>
            <a:r>
              <a:rPr lang="en-IN" sz="2200" dirty="0" smtClean="0">
                <a:latin typeface="Times New Roman" panose="02020603050405020304" pitchFamily="18" charset="0"/>
                <a:cs typeface="Times New Roman" panose="02020603050405020304" pitchFamily="18" charset="0"/>
              </a:rPr>
              <a:t>References</a:t>
            </a:r>
          </a:p>
          <a:p>
            <a:pPr algn="just">
              <a:lnSpc>
                <a:spcPct val="120000"/>
              </a:lnSpc>
              <a:buFont typeface="Wingdings" pitchFamily="2" charset="2"/>
              <a:buChar char="Ø"/>
            </a:pPr>
            <a:endParaRPr lang="en-US" sz="2200" dirty="0">
              <a:latin typeface="Times New Roman" pitchFamily="18" charset="0"/>
              <a:cs typeface="Times New Roman" pitchFamily="18" charset="0"/>
            </a:endParaRPr>
          </a:p>
          <a:p>
            <a:pPr>
              <a:buFont typeface="Wingdings" pitchFamily="2" charset="2"/>
              <a:buChar char="Ø"/>
            </a:pPr>
            <a:endParaRPr lang="en-US" dirty="0"/>
          </a:p>
          <a:p>
            <a:pPr>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70074"/>
            <a:ext cx="3720737" cy="444772"/>
          </a:xfrm>
        </p:spPr>
        <p:txBody>
          <a:bodyPr>
            <a:normAutofit/>
          </a:bodyPr>
          <a:lstStyle/>
          <a:p>
            <a:pPr marL="342900" indent="-342900">
              <a:buFont typeface="Wingdings" pitchFamily="2" charset="2"/>
              <a:buChar char="Ø"/>
            </a:pPr>
            <a:r>
              <a:rPr lang="en-IN" sz="2200" u="sng" dirty="0">
                <a:latin typeface="Times New Roman" panose="02020603050405020304" pitchFamily="18" charset="0"/>
                <a:cs typeface="Times New Roman" panose="02020603050405020304" pitchFamily="18" charset="0"/>
              </a:rPr>
              <a:t>Obstacle picking &amp; Suction:</a:t>
            </a:r>
          </a:p>
        </p:txBody>
      </p:sp>
      <p:sp>
        <p:nvSpPr>
          <p:cNvPr id="3" name="Content Placeholder 2"/>
          <p:cNvSpPr>
            <a:spLocks noGrp="1"/>
          </p:cNvSpPr>
          <p:nvPr>
            <p:ph idx="1"/>
          </p:nvPr>
        </p:nvSpPr>
        <p:spPr>
          <a:xfrm>
            <a:off x="838199" y="1306286"/>
            <a:ext cx="10696303" cy="5367065"/>
          </a:xfrm>
        </p:spPr>
        <p:txBody>
          <a:bodyPr>
            <a:normAutofit/>
          </a:bodyPr>
          <a:lstStyle/>
          <a:p>
            <a:pPr marL="0" indent="0" algn="just">
              <a:lnSpc>
                <a:spcPct val="150000"/>
              </a:lnSpc>
              <a:buNone/>
            </a:pPr>
            <a:r>
              <a:rPr lang="en-IN" sz="2200" dirty="0">
                <a:latin typeface="Times New Roman" panose="02020603050405020304" pitchFamily="18" charset="0"/>
                <a:cs typeface="Times New Roman" panose="02020603050405020304" pitchFamily="18" charset="0"/>
              </a:rPr>
              <a:t>8) The obstacles on the railway track are detected and picked aside with the help of a robotic arm which uses a side shafted dc Johnson motor for the base of the arm and a centre shafted dc motor for gripper.</a:t>
            </a:r>
          </a:p>
          <a:p>
            <a:pPr marL="0" indent="0" algn="just">
              <a:lnSpc>
                <a:spcPct val="150000"/>
              </a:lnSpc>
              <a:buNone/>
            </a:pPr>
            <a:r>
              <a:rPr lang="en-IN" sz="2200" dirty="0">
                <a:latin typeface="Times New Roman" panose="02020603050405020304" pitchFamily="18" charset="0"/>
                <a:cs typeface="Times New Roman" panose="02020603050405020304" pitchFamily="18" charset="0"/>
              </a:rPr>
              <a:t>9) Wastes on the track are removed using a suction motor.</a:t>
            </a:r>
          </a:p>
          <a:p>
            <a:pPr algn="just">
              <a:lnSpc>
                <a:spcPct val="150000"/>
              </a:lnSpc>
              <a:buFont typeface="Wingdings" pitchFamily="2" charset="2"/>
              <a:buChar char="Ø"/>
            </a:pPr>
            <a:r>
              <a:rPr lang="en-IN" sz="2200" u="sng" dirty="0">
                <a:latin typeface="Times New Roman" panose="02020603050405020304" pitchFamily="18" charset="0"/>
                <a:cs typeface="Times New Roman" panose="02020603050405020304" pitchFamily="18" charset="0"/>
              </a:rPr>
              <a:t>Real time monitoring:</a:t>
            </a:r>
          </a:p>
          <a:p>
            <a:pPr marL="0" indent="0" algn="just">
              <a:lnSpc>
                <a:spcPct val="150000"/>
              </a:lnSpc>
              <a:buNone/>
            </a:pPr>
            <a:r>
              <a:rPr lang="en-IN" sz="2200" dirty="0">
                <a:latin typeface="Times New Roman" panose="02020603050405020304" pitchFamily="18" charset="0"/>
                <a:cs typeface="Times New Roman" panose="02020603050405020304" pitchFamily="18" charset="0"/>
              </a:rPr>
              <a:t>10) The operations of the vehicle can be remotely controlled with the help of a IOT module and a camera section. </a:t>
            </a:r>
            <a:endParaRPr lang="en-IN"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9269016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srcRect/>
          <a:stretch>
            <a:fillRect/>
          </a:stretch>
        </p:blipFill>
        <p:spPr bwMode="auto">
          <a:xfrm>
            <a:off x="1489166" y="770709"/>
            <a:ext cx="8660674" cy="4730772"/>
          </a:xfrm>
          <a:prstGeom prst="rect">
            <a:avLst/>
          </a:prstGeom>
          <a:noFill/>
          <a:ln w="9525">
            <a:noFill/>
            <a:miter lim="800000"/>
            <a:headEnd/>
            <a:tailEnd/>
          </a:ln>
          <a:effectLst/>
        </p:spPr>
      </p:pic>
      <p:sp>
        <p:nvSpPr>
          <p:cNvPr id="5" name="TextBox 4"/>
          <p:cNvSpPr txBox="1"/>
          <p:nvPr/>
        </p:nvSpPr>
        <p:spPr>
          <a:xfrm>
            <a:off x="1084217" y="5878286"/>
            <a:ext cx="8660674" cy="369332"/>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Fig: Connection via Internet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31075"/>
            <a:ext cx="10972800" cy="5695092"/>
          </a:xfrm>
        </p:spPr>
        <p:txBody>
          <a:bodyPr>
            <a:normAutofit/>
          </a:bodyPr>
          <a:lstStyle/>
          <a:p>
            <a:pPr>
              <a:buFont typeface="Wingdings" pitchFamily="2" charset="2"/>
              <a:buChar char="Ø"/>
            </a:pPr>
            <a:r>
              <a:rPr lang="en-US" sz="2200" dirty="0" smtClean="0">
                <a:latin typeface="Times New Roman" pitchFamily="18" charset="0"/>
                <a:cs typeface="Times New Roman" pitchFamily="18" charset="0"/>
              </a:rPr>
              <a:t> </a:t>
            </a:r>
            <a:r>
              <a:rPr lang="en-US" sz="2200" u="sng" dirty="0" smtClean="0">
                <a:latin typeface="Times New Roman" pitchFamily="18" charset="0"/>
                <a:cs typeface="Times New Roman" pitchFamily="18" charset="0"/>
              </a:rPr>
              <a:t>Bridge diode connection :</a:t>
            </a:r>
          </a:p>
          <a:p>
            <a:pPr>
              <a:buNone/>
            </a:pPr>
            <a:r>
              <a:rPr lang="en-US" sz="2200" dirty="0" smtClean="0">
                <a:latin typeface="Times New Roman" pitchFamily="18" charset="0"/>
                <a:cs typeface="Times New Roman" pitchFamily="18" charset="0"/>
              </a:rPr>
              <a:t> 11) Here, a bridge diode circuit is used for collecting both positive power from the solar panel and the negative power from the solar panel. By using this connection, more power can be stored. </a:t>
            </a:r>
          </a:p>
          <a:p>
            <a:pPr>
              <a:buNone/>
            </a:pPr>
            <a:r>
              <a:rPr lang="en-US" sz="2200" dirty="0" smtClean="0">
                <a:latin typeface="Times New Roman" pitchFamily="18" charset="0"/>
                <a:cs typeface="Times New Roman" pitchFamily="18" charset="0"/>
              </a:rPr>
              <a:t> 12) While the day time the power consumed by this robot is negligible. Since the input from solar and dynamo is equal to the power consumed for the moment of the robot.</a:t>
            </a:r>
          </a:p>
          <a:p>
            <a:pPr>
              <a:buNone/>
            </a:pPr>
            <a:endParaRPr lang="en-US" sz="2200" dirty="0">
              <a:latin typeface="Times New Roman" pitchFamily="18" charset="0"/>
              <a:cs typeface="Times New Roman" pitchFamily="18" charset="0"/>
            </a:endParaRPr>
          </a:p>
        </p:txBody>
      </p:sp>
      <p:pic>
        <p:nvPicPr>
          <p:cNvPr id="5123" name="Picture 3"/>
          <p:cNvPicPr>
            <a:picLocks noChangeAspect="1" noChangeArrowheads="1"/>
          </p:cNvPicPr>
          <p:nvPr/>
        </p:nvPicPr>
        <p:blipFill>
          <a:blip r:embed="rId2"/>
          <a:srcRect/>
          <a:stretch>
            <a:fillRect/>
          </a:stretch>
        </p:blipFill>
        <p:spPr bwMode="auto">
          <a:xfrm>
            <a:off x="4512672" y="3108960"/>
            <a:ext cx="3507921" cy="2782389"/>
          </a:xfrm>
          <a:prstGeom prst="rect">
            <a:avLst/>
          </a:prstGeom>
          <a:noFill/>
          <a:ln w="9525">
            <a:noFill/>
            <a:miter lim="800000"/>
            <a:headEnd/>
            <a:tailEnd/>
          </a:ln>
          <a:effectLst/>
        </p:spPr>
      </p:pic>
      <p:sp>
        <p:nvSpPr>
          <p:cNvPr id="6" name="TextBox 5"/>
          <p:cNvSpPr txBox="1"/>
          <p:nvPr/>
        </p:nvSpPr>
        <p:spPr>
          <a:xfrm>
            <a:off x="4558937" y="6178731"/>
            <a:ext cx="3435532" cy="378823"/>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Fig: Bridge diode circuit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389" y="534942"/>
            <a:ext cx="10802982" cy="980349"/>
          </a:xfrm>
        </p:spPr>
        <p:txBody>
          <a:bodyPr>
            <a:normAutofit/>
          </a:bodyPr>
          <a:lstStyle/>
          <a:p>
            <a:r>
              <a:rPr lang="en-IN" sz="3600" dirty="0" smtClean="0">
                <a:latin typeface="Times New Roman" panose="02020603050405020304" pitchFamily="18" charset="0"/>
                <a:cs typeface="Times New Roman" panose="02020603050405020304" pitchFamily="18" charset="0"/>
              </a:rPr>
              <a:t>Applications</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7"/>
            <a:ext cx="10515600" cy="4486275"/>
          </a:xfrm>
        </p:spPr>
        <p:txBody>
          <a:bodyPr>
            <a:normAutofit/>
          </a:bodyPr>
          <a:lstStyle/>
          <a:p>
            <a:pPr algn="just">
              <a:buFont typeface="Wingdings" pitchFamily="2" charset="2"/>
              <a:buChar char="Ø"/>
            </a:pPr>
            <a:r>
              <a:rPr lang="en-IN" sz="2200" dirty="0">
                <a:latin typeface="Times New Roman" panose="02020603050405020304" pitchFamily="18" charset="0"/>
                <a:cs typeface="Times New Roman" panose="02020603050405020304" pitchFamily="18" charset="0"/>
              </a:rPr>
              <a:t>Crack detection</a:t>
            </a:r>
          </a:p>
          <a:p>
            <a:pPr algn="just">
              <a:buFont typeface="Wingdings" pitchFamily="2" charset="2"/>
              <a:buChar char="Ø"/>
            </a:pPr>
            <a:r>
              <a:rPr lang="en-IN" sz="2200" dirty="0">
                <a:latin typeface="Times New Roman" panose="02020603050405020304" pitchFamily="18" charset="0"/>
                <a:cs typeface="Times New Roman" panose="02020603050405020304" pitchFamily="18" charset="0"/>
              </a:rPr>
              <a:t>Pick and place robotic arm</a:t>
            </a:r>
          </a:p>
          <a:p>
            <a:pPr algn="just">
              <a:buFont typeface="Wingdings" pitchFamily="2" charset="2"/>
              <a:buChar char="Ø"/>
            </a:pPr>
            <a:r>
              <a:rPr lang="en-IN" sz="2200" dirty="0">
                <a:latin typeface="Times New Roman" panose="02020603050405020304" pitchFamily="18" charset="0"/>
                <a:cs typeface="Times New Roman" panose="02020603050405020304" pitchFamily="18" charset="0"/>
              </a:rPr>
              <a:t>Tracking of the vehicle</a:t>
            </a:r>
          </a:p>
          <a:p>
            <a:pPr algn="just">
              <a:buFont typeface="Wingdings" pitchFamily="2" charset="2"/>
              <a:buChar char="Ø"/>
            </a:pPr>
            <a:r>
              <a:rPr lang="en-IN" sz="2200" dirty="0">
                <a:latin typeface="Times New Roman" panose="02020603050405020304" pitchFamily="18" charset="0"/>
                <a:cs typeface="Times New Roman" panose="02020603050405020304" pitchFamily="18" charset="0"/>
              </a:rPr>
              <a:t>Solar Power Harvesting</a:t>
            </a:r>
          </a:p>
          <a:p>
            <a:pPr algn="just">
              <a:buFont typeface="Wingdings" pitchFamily="2" charset="2"/>
              <a:buChar char="Ø"/>
            </a:pPr>
            <a:r>
              <a:rPr lang="en-IN" sz="2200" dirty="0">
                <a:latin typeface="Times New Roman" panose="02020603050405020304" pitchFamily="18" charset="0"/>
                <a:cs typeface="Times New Roman" panose="02020603050405020304" pitchFamily="18" charset="0"/>
              </a:rPr>
              <a:t>M2E Power Harvesting</a:t>
            </a:r>
          </a:p>
          <a:p>
            <a:pPr algn="just">
              <a:buFont typeface="Wingdings" pitchFamily="2" charset="2"/>
              <a:buChar char="Ø"/>
            </a:pPr>
            <a:r>
              <a:rPr lang="en-IN" sz="2200" dirty="0">
                <a:latin typeface="Times New Roman" panose="02020603050405020304" pitchFamily="18" charset="0"/>
                <a:cs typeface="Times New Roman" panose="02020603050405020304" pitchFamily="18" charset="0"/>
              </a:rPr>
              <a:t>Suction</a:t>
            </a:r>
          </a:p>
          <a:p>
            <a:pPr algn="just">
              <a:buFont typeface="Wingdings" pitchFamily="2" charset="2"/>
              <a:buChar char="Ø"/>
            </a:pPr>
            <a:r>
              <a:rPr lang="en-IN" sz="2200" dirty="0">
                <a:latin typeface="Times New Roman" panose="02020603050405020304" pitchFamily="18" charset="0"/>
                <a:cs typeface="Times New Roman" panose="02020603050405020304" pitchFamily="18" charset="0"/>
              </a:rPr>
              <a:t>Real time monitoring  using IOT</a:t>
            </a:r>
          </a:p>
          <a:p>
            <a:pPr algn="just">
              <a:buFont typeface="Wingdings" pitchFamily="2" charset="2"/>
              <a:buChar char="Ø"/>
            </a:pPr>
            <a:r>
              <a:rPr lang="en-IN" sz="2200" dirty="0">
                <a:latin typeface="Times New Roman" panose="02020603050405020304" pitchFamily="18" charset="0"/>
                <a:cs typeface="Times New Roman" panose="02020603050405020304" pitchFamily="18" charset="0"/>
              </a:rPr>
              <a:t>Watering</a:t>
            </a:r>
          </a:p>
        </p:txBody>
      </p:sp>
    </p:spTree>
    <p:extLst>
      <p:ext uri="{BB962C8B-B14F-4D97-AF65-F5344CB8AC3E}">
        <p14:creationId xmlns="" xmlns:p14="http://schemas.microsoft.com/office/powerpoint/2010/main" val="389721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 xmlns:a14="http://schemas.microsoft.com/office/drawing/2010/main" val="0"/>
              </a:ext>
            </a:extLst>
          </a:blip>
          <a:srcRect l="-1" t="13" r="13413" b="16486"/>
          <a:stretch/>
        </p:blipFill>
        <p:spPr>
          <a:xfrm>
            <a:off x="1488166" y="1658982"/>
            <a:ext cx="9314817" cy="4637313"/>
          </a:xfrm>
        </p:spPr>
      </p:pic>
      <p:sp>
        <p:nvSpPr>
          <p:cNvPr id="5" name="TextBox 4"/>
          <p:cNvSpPr txBox="1"/>
          <p:nvPr/>
        </p:nvSpPr>
        <p:spPr>
          <a:xfrm>
            <a:off x="4787037" y="6374672"/>
            <a:ext cx="4101738" cy="369332"/>
          </a:xfrm>
          <a:prstGeom prst="rect">
            <a:avLst/>
          </a:prstGeom>
          <a:noFill/>
        </p:spPr>
        <p:txBody>
          <a:bodyPr wrap="square" rtlCol="0">
            <a:spAutoFit/>
          </a:bodyPr>
          <a:lstStyle/>
          <a:p>
            <a:r>
              <a:rPr lang="en-IN" dirty="0"/>
              <a:t>Fig: Snapshot of Simulation</a:t>
            </a:r>
          </a:p>
        </p:txBody>
      </p:sp>
      <p:sp>
        <p:nvSpPr>
          <p:cNvPr id="6" name="TextBox 5"/>
          <p:cNvSpPr txBox="1"/>
          <p:nvPr/>
        </p:nvSpPr>
        <p:spPr>
          <a:xfrm>
            <a:off x="0" y="1123406"/>
            <a:ext cx="12191999" cy="523220"/>
          </a:xfrm>
          <a:prstGeom prst="rect">
            <a:avLst/>
          </a:prstGeom>
          <a:noFill/>
        </p:spPr>
        <p:txBody>
          <a:bodyPr wrap="square" rtlCol="0">
            <a:spAutoFit/>
          </a:bodyPr>
          <a:lstStyle/>
          <a:p>
            <a:pPr algn="ctr"/>
            <a:r>
              <a:rPr lang="en-US" sz="2800" dirty="0" smtClean="0">
                <a:latin typeface="Times New Roman" pitchFamily="18" charset="0"/>
                <a:cs typeface="Times New Roman" pitchFamily="18" charset="0"/>
              </a:rPr>
              <a:t>Simulation results of the chassis motors </a:t>
            </a:r>
            <a:endParaRPr lang="en-US" sz="2800" dirty="0">
              <a:latin typeface="Times New Roman" pitchFamily="18" charset="0"/>
              <a:cs typeface="Times New Roman" pitchFamily="18" charset="0"/>
            </a:endParaRPr>
          </a:p>
        </p:txBody>
      </p:sp>
      <p:sp>
        <p:nvSpPr>
          <p:cNvPr id="7" name="TextBox 6"/>
          <p:cNvSpPr txBox="1"/>
          <p:nvPr/>
        </p:nvSpPr>
        <p:spPr>
          <a:xfrm>
            <a:off x="0" y="365760"/>
            <a:ext cx="12192000" cy="646331"/>
          </a:xfrm>
          <a:prstGeom prst="rect">
            <a:avLst/>
          </a:prstGeom>
          <a:noFill/>
        </p:spPr>
        <p:txBody>
          <a:bodyPr wrap="square" rtlCol="0">
            <a:spAutoFit/>
          </a:bodyPr>
          <a:lstStyle/>
          <a:p>
            <a:pPr algn="ctr"/>
            <a:r>
              <a:rPr lang="en-US" sz="3600" dirty="0" smtClean="0">
                <a:latin typeface="Times New Roman" pitchFamily="18" charset="0"/>
                <a:cs typeface="Times New Roman" pitchFamily="18" charset="0"/>
              </a:rPr>
              <a:t>Results</a:t>
            </a:r>
            <a:endParaRPr lang="en-US" sz="3600" dirty="0">
              <a:latin typeface="Times New Roman" pitchFamily="18" charset="0"/>
              <a:cs typeface="Times New Roman" pitchFamily="18" charset="0"/>
            </a:endParaRPr>
          </a:p>
        </p:txBody>
      </p:sp>
    </p:spTree>
    <p:extLst>
      <p:ext uri="{BB962C8B-B14F-4D97-AF65-F5344CB8AC3E}">
        <p14:creationId xmlns="" xmlns:p14="http://schemas.microsoft.com/office/powerpoint/2010/main" val="19235313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When there is no fault on the railway track </a:t>
            </a:r>
            <a:endParaRPr lang="en-US" sz="2800" dirty="0">
              <a:latin typeface="Times New Roman" pitchFamily="18" charset="0"/>
              <a:cs typeface="Times New Roman" pitchFamily="18" charset="0"/>
            </a:endParaRPr>
          </a:p>
        </p:txBody>
      </p:sp>
      <p:pic>
        <p:nvPicPr>
          <p:cNvPr id="7170" name="Picture 2"/>
          <p:cNvPicPr>
            <a:picLocks noGrp="1" noChangeAspect="1" noChangeArrowheads="1"/>
          </p:cNvPicPr>
          <p:nvPr>
            <p:ph idx="1"/>
          </p:nvPr>
        </p:nvPicPr>
        <p:blipFill>
          <a:blip r:embed="rId2"/>
          <a:srcRect/>
          <a:stretch>
            <a:fillRect/>
          </a:stretch>
        </p:blipFill>
        <p:spPr bwMode="auto">
          <a:xfrm>
            <a:off x="4245429" y="1358537"/>
            <a:ext cx="3879668" cy="53296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When there is a crack on the right side of the track </a:t>
            </a:r>
            <a:endParaRPr lang="en-US" sz="2800" dirty="0">
              <a:latin typeface="Times New Roman" pitchFamily="18" charset="0"/>
              <a:cs typeface="Times New Roman" pitchFamily="18" charset="0"/>
            </a:endParaRPr>
          </a:p>
        </p:txBody>
      </p:sp>
      <p:pic>
        <p:nvPicPr>
          <p:cNvPr id="8194" name="Picture 2"/>
          <p:cNvPicPr>
            <a:picLocks noGrp="1" noChangeAspect="1" noChangeArrowheads="1"/>
          </p:cNvPicPr>
          <p:nvPr>
            <p:ph idx="1"/>
          </p:nvPr>
        </p:nvPicPr>
        <p:blipFill>
          <a:blip r:embed="rId2"/>
          <a:srcRect/>
          <a:stretch>
            <a:fillRect/>
          </a:stretch>
        </p:blipFill>
        <p:spPr bwMode="auto">
          <a:xfrm>
            <a:off x="4284618" y="1410789"/>
            <a:ext cx="3657600" cy="519901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When there is a crack on the left side of the track </a:t>
            </a:r>
            <a:endParaRPr lang="en-US" sz="2800" dirty="0">
              <a:latin typeface="Times New Roman" pitchFamily="18" charset="0"/>
              <a:cs typeface="Times New Roman" pitchFamily="18" charset="0"/>
            </a:endParaRPr>
          </a:p>
        </p:txBody>
      </p:sp>
      <p:pic>
        <p:nvPicPr>
          <p:cNvPr id="9218" name="Picture 2"/>
          <p:cNvPicPr>
            <a:picLocks noGrp="1" noChangeAspect="1" noChangeArrowheads="1"/>
          </p:cNvPicPr>
          <p:nvPr>
            <p:ph idx="1"/>
          </p:nvPr>
        </p:nvPicPr>
        <p:blipFill>
          <a:blip r:embed="rId2"/>
          <a:srcRect/>
          <a:stretch>
            <a:fillRect/>
          </a:stretch>
        </p:blipFill>
        <p:spPr bwMode="auto">
          <a:xfrm>
            <a:off x="4271554" y="1410789"/>
            <a:ext cx="3644537" cy="510757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When there is cracks on both sides of the track </a:t>
            </a:r>
            <a:endParaRPr lang="en-US" sz="2800" dirty="0">
              <a:latin typeface="Times New Roman" pitchFamily="18" charset="0"/>
              <a:cs typeface="Times New Roman" pitchFamily="18" charset="0"/>
            </a:endParaRPr>
          </a:p>
        </p:txBody>
      </p:sp>
      <p:pic>
        <p:nvPicPr>
          <p:cNvPr id="10242" name="Picture 2"/>
          <p:cNvPicPr>
            <a:picLocks noGrp="1" noChangeAspect="1" noChangeArrowheads="1"/>
          </p:cNvPicPr>
          <p:nvPr>
            <p:ph idx="1"/>
          </p:nvPr>
        </p:nvPicPr>
        <p:blipFill>
          <a:blip r:embed="rId2"/>
          <a:srcRect/>
          <a:stretch>
            <a:fillRect/>
          </a:stretch>
        </p:blipFill>
        <p:spPr bwMode="auto">
          <a:xfrm>
            <a:off x="4219303" y="1449978"/>
            <a:ext cx="4088673" cy="54080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Final design of the railway inspection system </a:t>
            </a:r>
            <a:endParaRPr lang="en-US" sz="2800" dirty="0">
              <a:latin typeface="Times New Roman" pitchFamily="18" charset="0"/>
              <a:cs typeface="Times New Roman" pitchFamily="18" charset="0"/>
            </a:endParaRPr>
          </a:p>
        </p:txBody>
      </p:sp>
      <p:pic>
        <p:nvPicPr>
          <p:cNvPr id="11267" name="Picture 3"/>
          <p:cNvPicPr>
            <a:picLocks noGrp="1" noChangeAspect="1" noChangeArrowheads="1"/>
          </p:cNvPicPr>
          <p:nvPr>
            <p:ph idx="1"/>
          </p:nvPr>
        </p:nvPicPr>
        <p:blipFill>
          <a:blip r:embed="rId2"/>
          <a:srcRect/>
          <a:stretch>
            <a:fillRect/>
          </a:stretch>
        </p:blipFill>
        <p:spPr bwMode="auto">
          <a:xfrm>
            <a:off x="2325891" y="1600200"/>
            <a:ext cx="7540218"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310949" cy="887956"/>
          </a:xfrm>
        </p:spPr>
        <p:txBody>
          <a:bodyPr>
            <a:normAutofit/>
          </a:bodyPr>
          <a:lstStyle/>
          <a:p>
            <a:r>
              <a:rPr lang="en-US" sz="3600" dirty="0" smtClean="0">
                <a:latin typeface="Times New Roman" pitchFamily="18" charset="0"/>
                <a:cs typeface="Times New Roman" pitchFamily="18" charset="0"/>
              </a:rPr>
              <a:t>Abstract</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509451" y="1149531"/>
            <a:ext cx="11072949" cy="4976635"/>
          </a:xfrm>
        </p:spPr>
        <p:txBody>
          <a:bodyPr>
            <a:normAutofit fontScale="25000" lnSpcReduction="20000"/>
          </a:bodyPr>
          <a:lstStyle/>
          <a:p>
            <a:pPr algn="just">
              <a:lnSpc>
                <a:spcPct val="120000"/>
              </a:lnSpc>
              <a:buNone/>
            </a:pPr>
            <a:r>
              <a:rPr lang="en-US" sz="4400" dirty="0" smtClean="0">
                <a:latin typeface="Times New Roman" pitchFamily="18" charset="0"/>
                <a:cs typeface="Times New Roman" pitchFamily="18" charset="0"/>
              </a:rPr>
              <a:t>         </a:t>
            </a:r>
            <a:r>
              <a:rPr lang="en-US" sz="8800" dirty="0" smtClean="0">
                <a:latin typeface="Times New Roman" pitchFamily="18" charset="0"/>
                <a:cs typeface="Times New Roman" pitchFamily="18" charset="0"/>
              </a:rPr>
              <a:t>India has one of the world's largest railway networks, manual Inspection and detecting a crack on these railways tracks is very tedious process and consumes lot of time and human resource. The project aims in designing railway track crack detection autonomous vehicle using Microcontroller, IR obstacle sensors assembly system, which detects the cracks along its path, picks up the obstacles on the path, and it is able to remove small plastic wastes with the help of a suction mechanism; the vehicle is also capable of monitoring the location of the crack by using the GPS module and alerts through messages with the help of Node MCU module by interfacing with Google API. The central component of the whole system is a Node MCU. The vehicle is powered with the help of Solar panel and Lead Acid battery assembly. The vehicle moves along the path of railway track and IR obstacle sensors mounted on the vehicle front end inspecting the track along its path. When any crack or deformation is detected on the track the vehicle stops and the location of the crack is identified and the location Latitude and Longitude coordinates are procured using the node MCU module using Google API and it is used to send these Location coordinates in the form of messages to the pre-defined number. </a:t>
            </a:r>
            <a:endParaRPr lang="en-US" sz="8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Times New Roman" pitchFamily="18" charset="0"/>
                <a:cs typeface="Times New Roman" pitchFamily="18" charset="0"/>
              </a:rPr>
              <a:t>Demo of the project</a:t>
            </a:r>
            <a:endParaRPr lang="en-US" sz="3600" dirty="0">
              <a:latin typeface="Times New Roman" pitchFamily="18" charset="0"/>
              <a:cs typeface="Times New Roman" pitchFamily="18" charset="0"/>
            </a:endParaRPr>
          </a:p>
        </p:txBody>
      </p:sp>
      <p:pic>
        <p:nvPicPr>
          <p:cNvPr id="4" name="VID-20190323-WA0020.mp4">
            <a:hlinkClick r:id="" action="ppaction://media"/>
          </p:cNvPr>
          <p:cNvPicPr>
            <a:picLocks noGrp="1" noRot="1" noChangeAspect="1"/>
          </p:cNvPicPr>
          <p:nvPr>
            <p:ph idx="1"/>
            <a:videoFile r:link="rId1"/>
          </p:nvPr>
        </p:nvPicPr>
        <p:blipFill>
          <a:blip r:embed="rId3"/>
          <a:stretch>
            <a:fillRect/>
          </a:stretch>
        </p:blipFill>
        <p:spPr>
          <a:xfrm>
            <a:off x="2038350" y="1576388"/>
            <a:ext cx="8115300" cy="45720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541417"/>
          </a:xfrm>
        </p:spPr>
        <p:txBody>
          <a:bodyPr>
            <a:normAutofit/>
          </a:bodyPr>
          <a:lstStyle/>
          <a:p>
            <a:r>
              <a:rPr lang="en-IN" sz="3600" dirty="0" smtClean="0">
                <a:latin typeface="Times New Roman" panose="02020603050405020304" pitchFamily="18" charset="0"/>
                <a:cs typeface="Times New Roman" panose="02020603050405020304" pitchFamily="18" charset="0"/>
              </a:rPr>
              <a:t>REFERENCES</a:t>
            </a:r>
            <a:r>
              <a:rPr lang="en-IN" dirty="0"/>
              <a:t/>
            </a:r>
            <a:br>
              <a:rPr lang="en-IN" dirty="0"/>
            </a:br>
            <a:endParaRPr lang="en-IN" dirty="0"/>
          </a:p>
        </p:txBody>
      </p:sp>
      <p:sp>
        <p:nvSpPr>
          <p:cNvPr id="3" name="Content Placeholder 2"/>
          <p:cNvSpPr>
            <a:spLocks noGrp="1"/>
          </p:cNvSpPr>
          <p:nvPr>
            <p:ph idx="1"/>
          </p:nvPr>
        </p:nvSpPr>
        <p:spPr>
          <a:xfrm>
            <a:off x="825136" y="1175657"/>
            <a:ext cx="10265230" cy="4988243"/>
          </a:xfrm>
        </p:spPr>
        <p:txBody>
          <a:bodyPr>
            <a:noAutofit/>
          </a:bodyPr>
          <a:lstStyle/>
          <a:p>
            <a:pPr algn="just">
              <a:lnSpc>
                <a:spcPct val="120000"/>
              </a:lnSpc>
              <a:buNone/>
            </a:pPr>
            <a:r>
              <a:rPr lang="en-US" sz="2000" dirty="0" smtClean="0">
                <a:latin typeface="Times New Roman" pitchFamily="18" charset="0"/>
                <a:cs typeface="Times New Roman" pitchFamily="18" charset="0"/>
              </a:rPr>
              <a:t>[1] </a:t>
            </a:r>
            <a:r>
              <a:rPr lang="en-US" sz="2000" dirty="0" err="1" smtClean="0">
                <a:latin typeface="Times New Roman" pitchFamily="18" charset="0"/>
                <a:cs typeface="Times New Roman" pitchFamily="18" charset="0"/>
              </a:rPr>
              <a:t>Manoj</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Hedaoo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Suchita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Hirde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Arshi</a:t>
            </a:r>
            <a:r>
              <a:rPr lang="en-US" sz="2000" dirty="0" smtClean="0">
                <a:latin typeface="Times New Roman" pitchFamily="18" charset="0"/>
                <a:cs typeface="Times New Roman" pitchFamily="18" charset="0"/>
              </a:rPr>
              <a:t> Khan, "Sanitation in </a:t>
            </a:r>
            <a:r>
              <a:rPr lang="en-US" sz="2000" dirty="0" err="1" smtClean="0">
                <a:latin typeface="Times New Roman" pitchFamily="18" charset="0"/>
                <a:cs typeface="Times New Roman" pitchFamily="18" charset="0"/>
              </a:rPr>
              <a:t>indian</a:t>
            </a:r>
            <a:r>
              <a:rPr lang="en-US" sz="2000" dirty="0" smtClean="0">
                <a:latin typeface="Times New Roman" pitchFamily="18" charset="0"/>
                <a:cs typeface="Times New Roman" pitchFamily="18" charset="0"/>
              </a:rPr>
              <a:t> railway premises: a great cause of concern", International Journal of Advanced Engineering Technology, 2015.</a:t>
            </a:r>
          </a:p>
          <a:p>
            <a:pPr algn="just">
              <a:lnSpc>
                <a:spcPct val="120000"/>
              </a:lnSpc>
              <a:buNone/>
            </a:pPr>
            <a:r>
              <a:rPr lang="en-US" sz="2000" dirty="0" smtClean="0">
                <a:latin typeface="Times New Roman" pitchFamily="18" charset="0"/>
                <a:cs typeface="Times New Roman" pitchFamily="18" charset="0"/>
              </a:rPr>
              <a:t>[2] </a:t>
            </a:r>
            <a:r>
              <a:rPr lang="en-US" sz="2000" dirty="0" err="1" smtClean="0">
                <a:latin typeface="Times New Roman" pitchFamily="18" charset="0"/>
                <a:cs typeface="Times New Roman" pitchFamily="18" charset="0"/>
              </a:rPr>
              <a:t>Yuvashree</a:t>
            </a:r>
            <a:r>
              <a:rPr lang="en-US" sz="2000" dirty="0" smtClean="0">
                <a:latin typeface="Times New Roman" pitchFamily="18" charset="0"/>
                <a:cs typeface="Times New Roman" pitchFamily="18" charset="0"/>
              </a:rPr>
              <a:t> G, S. </a:t>
            </a:r>
            <a:r>
              <a:rPr lang="en-US" sz="2000" dirty="0" err="1" smtClean="0">
                <a:latin typeface="Times New Roman" pitchFamily="18" charset="0"/>
                <a:cs typeface="Times New Roman" pitchFamily="18" charset="0"/>
              </a:rPr>
              <a:t>Murugappriya“Railway</a:t>
            </a:r>
            <a:r>
              <a:rPr lang="en-US" sz="2000" dirty="0" smtClean="0">
                <a:latin typeface="Times New Roman" pitchFamily="18" charset="0"/>
                <a:cs typeface="Times New Roman" pitchFamily="18" charset="0"/>
              </a:rPr>
              <a:t> track inspection system for rail bolt and crack fault detection” International Journal of Electrical and Electronics Engineers ISSN- 23212055 (E) IJEEE, Volume 07, Issue 01, Jan- June 2015.</a:t>
            </a:r>
          </a:p>
          <a:p>
            <a:pPr algn="just">
              <a:lnSpc>
                <a:spcPct val="120000"/>
              </a:lnSpc>
              <a:buNone/>
            </a:pPr>
            <a:r>
              <a:rPr lang="en-US" sz="2000" dirty="0" smtClean="0">
                <a:latin typeface="Times New Roman" pitchFamily="18" charset="0"/>
                <a:cs typeface="Times New Roman" pitchFamily="18" charset="0"/>
              </a:rPr>
              <a:t>[3] </a:t>
            </a:r>
            <a:r>
              <a:rPr lang="en-US" sz="2000" dirty="0" err="1" smtClean="0">
                <a:latin typeface="Times New Roman" pitchFamily="18" charset="0"/>
                <a:cs typeface="Times New Roman" pitchFamily="18" charset="0"/>
              </a:rPr>
              <a:t>Manoj</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Hedaoo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Suchita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Hirde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Arshi</a:t>
            </a:r>
            <a:r>
              <a:rPr lang="en-US" sz="2000" dirty="0" smtClean="0">
                <a:latin typeface="Times New Roman" pitchFamily="18" charset="0"/>
                <a:cs typeface="Times New Roman" pitchFamily="18" charset="0"/>
              </a:rPr>
              <a:t> Khan, "Sanitation in </a:t>
            </a:r>
            <a:r>
              <a:rPr lang="en-US" sz="2000" dirty="0" err="1" smtClean="0">
                <a:latin typeface="Times New Roman" pitchFamily="18" charset="0"/>
                <a:cs typeface="Times New Roman" pitchFamily="18" charset="0"/>
              </a:rPr>
              <a:t>indian</a:t>
            </a:r>
            <a:r>
              <a:rPr lang="en-US" sz="2000" dirty="0" smtClean="0">
                <a:latin typeface="Times New Roman" pitchFamily="18" charset="0"/>
                <a:cs typeface="Times New Roman" pitchFamily="18" charset="0"/>
              </a:rPr>
              <a:t> railway premises: a great cause of concern", International Journal of Advanced Engineering Technology, 2015.</a:t>
            </a:r>
          </a:p>
          <a:p>
            <a:pPr algn="just">
              <a:lnSpc>
                <a:spcPct val="120000"/>
              </a:lnSpc>
              <a:buNone/>
            </a:pPr>
            <a:r>
              <a:rPr lang="en-US" sz="2000" dirty="0" smtClean="0">
                <a:latin typeface="Times New Roman" pitchFamily="18" charset="0"/>
                <a:cs typeface="Times New Roman" pitchFamily="18" charset="0"/>
              </a:rPr>
              <a:t>[4] Apr-May 2014, ISSN: 2320 – 8791, Innovative Railway Track Surveying With Sensors and Controlled By Wireless Communication by </a:t>
            </a:r>
            <a:r>
              <a:rPr lang="en-US" sz="2000" dirty="0" err="1" smtClean="0">
                <a:latin typeface="Times New Roman" pitchFamily="18" charset="0"/>
                <a:cs typeface="Times New Roman" pitchFamily="18" charset="0"/>
              </a:rPr>
              <a:t>Athira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Ajith</a:t>
            </a:r>
            <a:r>
              <a:rPr lang="en-US" sz="2000" dirty="0" smtClean="0">
                <a:latin typeface="Times New Roman" pitchFamily="18" charset="0"/>
                <a:cs typeface="Times New Roman" pitchFamily="18" charset="0"/>
              </a:rPr>
              <a:t> 1, </a:t>
            </a:r>
            <a:r>
              <a:rPr lang="en-US" sz="2000" dirty="0" err="1" smtClean="0">
                <a:latin typeface="Times New Roman" pitchFamily="18" charset="0"/>
                <a:cs typeface="Times New Roman" pitchFamily="18" charset="0"/>
              </a:rPr>
              <a:t>Aswathy</a:t>
            </a:r>
            <a:r>
              <a:rPr lang="en-US" sz="2000" dirty="0" smtClean="0">
                <a:latin typeface="Times New Roman" pitchFamily="18" charset="0"/>
                <a:cs typeface="Times New Roman" pitchFamily="18" charset="0"/>
              </a:rPr>
              <a:t> K S2, </a:t>
            </a:r>
            <a:r>
              <a:rPr lang="en-US" sz="2000" dirty="0" err="1" smtClean="0">
                <a:latin typeface="Times New Roman" pitchFamily="18" charset="0"/>
                <a:cs typeface="Times New Roman" pitchFamily="18" charset="0"/>
              </a:rPr>
              <a:t>Binoy</a:t>
            </a:r>
            <a:r>
              <a:rPr lang="en-US" sz="2000" dirty="0" smtClean="0">
                <a:latin typeface="Times New Roman" pitchFamily="18" charset="0"/>
                <a:cs typeface="Times New Roman" pitchFamily="18" charset="0"/>
              </a:rPr>
              <a:t> Kumar H3, </a:t>
            </a:r>
            <a:r>
              <a:rPr lang="en-US" sz="2000" dirty="0" err="1" smtClean="0">
                <a:latin typeface="Times New Roman" pitchFamily="18" charset="0"/>
                <a:cs typeface="Times New Roman" pitchFamily="18" charset="0"/>
              </a:rPr>
              <a:t>Dantis</a:t>
            </a:r>
            <a:r>
              <a:rPr lang="en-US" sz="2000" dirty="0" smtClean="0">
                <a:latin typeface="Times New Roman" pitchFamily="18" charset="0"/>
                <a:cs typeface="Times New Roman" pitchFamily="18" charset="0"/>
              </a:rPr>
              <a:t> Davis4, </a:t>
            </a:r>
            <a:r>
              <a:rPr lang="en-US" sz="2000" dirty="0" err="1" smtClean="0">
                <a:latin typeface="Times New Roman" pitchFamily="18" charset="0"/>
                <a:cs typeface="Times New Roman" pitchFamily="18" charset="0"/>
              </a:rPr>
              <a:t>Laksh</a:t>
            </a:r>
            <a:endParaRPr lang="en-US" sz="2000" dirty="0" smtClean="0">
              <a:latin typeface="Times New Roman" pitchFamily="18" charset="0"/>
              <a:cs typeface="Times New Roman" pitchFamily="18" charset="0"/>
            </a:endParaRPr>
          </a:p>
          <a:p>
            <a:pPr algn="just">
              <a:lnSpc>
                <a:spcPct val="120000"/>
              </a:lnSpc>
              <a:buNone/>
            </a:pPr>
            <a:r>
              <a:rPr lang="en-US" sz="2000" dirty="0" smtClean="0">
                <a:latin typeface="Times New Roman" pitchFamily="18" charset="0"/>
                <a:cs typeface="Times New Roman" pitchFamily="18" charset="0"/>
              </a:rPr>
              <a:t>[5] </a:t>
            </a:r>
            <a:r>
              <a:rPr lang="en-US" sz="2000" dirty="0" err="1" smtClean="0">
                <a:latin typeface="Times New Roman" pitchFamily="18" charset="0"/>
                <a:cs typeface="Times New Roman" pitchFamily="18" charset="0"/>
              </a:rPr>
              <a:t>Manoj</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Hedaoo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Suchita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Hirde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Arshi</a:t>
            </a:r>
            <a:r>
              <a:rPr lang="en-US" sz="2000" dirty="0" smtClean="0">
                <a:latin typeface="Times New Roman" pitchFamily="18" charset="0"/>
                <a:cs typeface="Times New Roman" pitchFamily="18" charset="0"/>
              </a:rPr>
              <a:t> Khan, "Sanitation in </a:t>
            </a:r>
            <a:r>
              <a:rPr lang="en-US" sz="2000" dirty="0" err="1" smtClean="0">
                <a:latin typeface="Times New Roman" pitchFamily="18" charset="0"/>
                <a:cs typeface="Times New Roman" pitchFamily="18" charset="0"/>
              </a:rPr>
              <a:t>indian</a:t>
            </a:r>
            <a:r>
              <a:rPr lang="en-US" sz="2000" dirty="0" smtClean="0">
                <a:latin typeface="Times New Roman" pitchFamily="18" charset="0"/>
                <a:cs typeface="Times New Roman" pitchFamily="18" charset="0"/>
              </a:rPr>
              <a:t> railway premises: a great cause of concern", International Journal of Advanced Engineering Technology, 2015. mi S Pai5, </a:t>
            </a:r>
            <a:r>
              <a:rPr lang="en-US" sz="2000" dirty="0" err="1" smtClean="0">
                <a:latin typeface="Times New Roman" pitchFamily="18" charset="0"/>
                <a:cs typeface="Times New Roman" pitchFamily="18" charset="0"/>
              </a:rPr>
              <a:t>Janahanlal</a:t>
            </a:r>
            <a:r>
              <a:rPr lang="en-US" sz="2000" dirty="0" smtClean="0">
                <a:latin typeface="Times New Roman" pitchFamily="18" charset="0"/>
                <a:cs typeface="Times New Roman" pitchFamily="18" charset="0"/>
              </a:rPr>
              <a:t> P Stephen.</a:t>
            </a:r>
            <a:endParaRPr lang="en-IN"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26521462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75166" y="3056709"/>
            <a:ext cx="6048103" cy="1476102"/>
          </a:xfrm>
        </p:spPr>
        <p:txBody>
          <a:bodyPr/>
          <a:lstStyle/>
          <a:p>
            <a:pPr>
              <a:buNone/>
            </a:pPr>
            <a:r>
              <a:rPr lang="en-US" dirty="0"/>
              <a:t>      </a:t>
            </a:r>
            <a:r>
              <a:rPr lang="en-US" sz="4400" dirty="0">
                <a:latin typeface="Times New Roman" pitchFamily="18" charset="0"/>
                <a:cs typeface="Times New Roman" pitchFamily="18" charset="0"/>
              </a:rPr>
              <a:t>Thank you</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646" y="652509"/>
            <a:ext cx="10489474" cy="862784"/>
          </a:xfrm>
        </p:spPr>
        <p:txBody>
          <a:bodyPr>
            <a:noAutofit/>
          </a:bodyPr>
          <a:lstStyle/>
          <a:p>
            <a:r>
              <a:rPr lang="en-IN" sz="3600" dirty="0" smtClean="0">
                <a:latin typeface="Times New Roman" panose="02020603050405020304" pitchFamily="18" charset="0"/>
                <a:cs typeface="Times New Roman" panose="02020603050405020304" pitchFamily="18" charset="0"/>
              </a:rPr>
              <a:t>Literature Survey</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15293"/>
            <a:ext cx="10515600" cy="4949053"/>
          </a:xfrm>
        </p:spPr>
        <p:txBody>
          <a:bodyPr>
            <a:normAutofit/>
          </a:bodyPr>
          <a:lstStyle/>
          <a:p>
            <a:pPr algn="just">
              <a:lnSpc>
                <a:spcPct val="150000"/>
              </a:lnSpc>
              <a:buFont typeface="Wingdings" pitchFamily="2" charset="2"/>
              <a:buChar char="Ø"/>
            </a:pPr>
            <a:r>
              <a:rPr lang="en-IN" sz="2200" dirty="0" smtClean="0">
                <a:latin typeface="Times New Roman" panose="02020603050405020304" pitchFamily="18" charset="0"/>
                <a:cs typeface="Times New Roman" panose="02020603050405020304" pitchFamily="18" charset="0"/>
              </a:rPr>
              <a:t>The previously existing project employed a GSM module for communication which limits the range of operation.</a:t>
            </a:r>
          </a:p>
          <a:p>
            <a:pPr algn="just">
              <a:lnSpc>
                <a:spcPct val="150000"/>
              </a:lnSpc>
              <a:buFont typeface="Wingdings" pitchFamily="2" charset="2"/>
              <a:buChar char="Ø"/>
            </a:pPr>
            <a:r>
              <a:rPr lang="en-IN" sz="2200" dirty="0" smtClean="0">
                <a:latin typeface="Times New Roman" panose="02020603050405020304" pitchFamily="18" charset="0"/>
                <a:cs typeface="Times New Roman" panose="02020603050405020304" pitchFamily="18" charset="0"/>
              </a:rPr>
              <a:t>It also employed a fixed power source which limited the time of operation.</a:t>
            </a:r>
          </a:p>
          <a:p>
            <a:pPr algn="just">
              <a:lnSpc>
                <a:spcPct val="150000"/>
              </a:lnSpc>
              <a:buFont typeface="Wingdings" pitchFamily="2" charset="2"/>
              <a:buChar char="Ø"/>
            </a:pPr>
            <a:r>
              <a:rPr lang="en-IN" sz="2200" dirty="0" smtClean="0">
                <a:latin typeface="Times New Roman" panose="02020603050405020304" pitchFamily="18" charset="0"/>
                <a:cs typeface="Times New Roman" panose="02020603050405020304" pitchFamily="18" charset="0"/>
              </a:rPr>
              <a:t>Addressing those two problems this project uses an built in IOT module and solar, mechanical power harvesters that overcome the range, duration of operation.</a:t>
            </a:r>
          </a:p>
          <a:p>
            <a:pPr algn="just">
              <a:lnSpc>
                <a:spcPct val="150000"/>
              </a:lnSpc>
              <a:buFont typeface="Wingdings" pitchFamily="2" charset="2"/>
              <a:buChar char="Ø"/>
            </a:pPr>
            <a:r>
              <a:rPr lang="en-IN" sz="2200" dirty="0" smtClean="0">
                <a:latin typeface="Times New Roman" panose="02020603050405020304" pitchFamily="18" charset="0"/>
                <a:cs typeface="Times New Roman" panose="02020603050405020304" pitchFamily="18" charset="0"/>
              </a:rPr>
              <a:t>In addition to this, a suction and watering mechanism is also being employed.</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052392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467703" cy="914082"/>
          </a:xfrm>
        </p:spPr>
        <p:txBody>
          <a:bodyPr>
            <a:normAutofit/>
          </a:bodyPr>
          <a:lstStyle/>
          <a:p>
            <a:r>
              <a:rPr lang="en-US" sz="3600" dirty="0">
                <a:latin typeface="Times New Roman" pitchFamily="18" charset="0"/>
                <a:cs typeface="Times New Roman" pitchFamily="18" charset="0"/>
              </a:rPr>
              <a:t>Block </a:t>
            </a:r>
            <a:r>
              <a:rPr lang="en-US" sz="3600" dirty="0" smtClean="0">
                <a:latin typeface="Times New Roman" pitchFamily="18" charset="0"/>
                <a:cs typeface="Times New Roman" pitchFamily="18" charset="0"/>
              </a:rPr>
              <a:t>diagram</a:t>
            </a:r>
            <a:endParaRPr lang="en-US" sz="3600" dirty="0">
              <a:latin typeface="Times New Roman" pitchFamily="18" charset="0"/>
              <a:cs typeface="Times New Roman" pitchFamily="18" charset="0"/>
            </a:endParaRPr>
          </a:p>
        </p:txBody>
      </p:sp>
      <p:sp>
        <p:nvSpPr>
          <p:cNvPr id="5" name="TextBox 4"/>
          <p:cNvSpPr txBox="1"/>
          <p:nvPr/>
        </p:nvSpPr>
        <p:spPr>
          <a:xfrm>
            <a:off x="3709473" y="5876499"/>
            <a:ext cx="5381898" cy="369332"/>
          </a:xfrm>
          <a:prstGeom prst="rect">
            <a:avLst/>
          </a:prstGeom>
          <a:noFill/>
        </p:spPr>
        <p:txBody>
          <a:bodyPr wrap="square" rtlCol="0">
            <a:spAutoFit/>
          </a:bodyPr>
          <a:lstStyle/>
          <a:p>
            <a:r>
              <a:rPr lang="en-US" dirty="0">
                <a:latin typeface="Times New Roman" pitchFamily="18" charset="0"/>
                <a:cs typeface="Times New Roman" pitchFamily="18" charset="0"/>
              </a:rPr>
              <a:t>Fig: Block diagram of railway inspection robot</a:t>
            </a:r>
          </a:p>
        </p:txBody>
      </p:sp>
      <p:cxnSp>
        <p:nvCxnSpPr>
          <p:cNvPr id="10" name="Straight Connector 9"/>
          <p:cNvCxnSpPr/>
          <p:nvPr/>
        </p:nvCxnSpPr>
        <p:spPr>
          <a:xfrm rot="5400000">
            <a:off x="8373292" y="3709852"/>
            <a:ext cx="65314" cy="39189"/>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Content Placeholder 6"/>
          <p:cNvPicPr>
            <a:picLocks noGrp="1"/>
          </p:cNvPicPr>
          <p:nvPr>
            <p:ph idx="1"/>
          </p:nvPr>
        </p:nvPicPr>
        <p:blipFill>
          <a:blip r:embed="rId2"/>
          <a:stretch>
            <a:fillRect/>
          </a:stretch>
        </p:blipFill>
        <p:spPr>
          <a:xfrm>
            <a:off x="1894115" y="1463039"/>
            <a:ext cx="7537268" cy="436299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022" y="365125"/>
            <a:ext cx="10371909" cy="510086"/>
          </a:xfrm>
        </p:spPr>
        <p:txBody>
          <a:bodyPr>
            <a:normAutofit fontScale="90000"/>
          </a:bodyPr>
          <a:lstStyle/>
          <a:p>
            <a:r>
              <a:rPr lang="en-IN" sz="4000" dirty="0" smtClean="0">
                <a:latin typeface="Times New Roman" panose="02020603050405020304" pitchFamily="18" charset="0"/>
                <a:cs typeface="Times New Roman" panose="02020603050405020304" pitchFamily="18" charset="0"/>
              </a:rPr>
              <a:t>Components specification </a:t>
            </a:r>
            <a:r>
              <a:rPr lang="en-IN" sz="2800" dirty="0" smtClean="0">
                <a:latin typeface="Times New Roman" panose="02020603050405020304" pitchFamily="18" charset="0"/>
                <a:cs typeface="Times New Roman" panose="02020603050405020304" pitchFamily="18" charset="0"/>
              </a:rPr>
              <a:t/>
            </a:r>
            <a:br>
              <a:rPr lang="en-IN" sz="2800" dirty="0" smtClean="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96834" y="692331"/>
            <a:ext cx="6061166" cy="6273098"/>
          </a:xfrm>
          <a:prstGeom prst="rect">
            <a:avLst/>
          </a:prstGeom>
          <a:noFill/>
        </p:spPr>
        <p:txBody>
          <a:bodyPr wrap="square" rtlCol="0">
            <a:spAutoFit/>
          </a:bodyPr>
          <a:lstStyle/>
          <a:p>
            <a:pPr algn="just">
              <a:lnSpc>
                <a:spcPct val="150000"/>
              </a:lnSpc>
            </a:pPr>
            <a:r>
              <a:rPr lang="en-US" sz="2800" dirty="0" smtClean="0">
                <a:latin typeface="Times New Roman" pitchFamily="18" charset="0"/>
                <a:cs typeface="Times New Roman" pitchFamily="18" charset="0"/>
              </a:rPr>
              <a:t>Node MCU</a:t>
            </a:r>
            <a:endParaRPr lang="en-US" sz="28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  NodeMCU is an open source Lua based firmware for the ESP8266 WiFi SOC from Expressif and uses an on-module flash-based SPIFFS file system. </a:t>
            </a:r>
          </a:p>
          <a:p>
            <a:pPr algn="just">
              <a:buFont typeface="Wingdings" pitchFamily="2" charset="2"/>
              <a:buChar char="Ø"/>
            </a:pPr>
            <a:r>
              <a:rPr lang="en-US" sz="2200" dirty="0">
                <a:latin typeface="Times New Roman" pitchFamily="18" charset="0"/>
                <a:cs typeface="Times New Roman" pitchFamily="18" charset="0"/>
              </a:rPr>
              <a:t>  Features: </a:t>
            </a:r>
          </a:p>
          <a:p>
            <a:pPr algn="just">
              <a:buFont typeface="Wingdings" pitchFamily="2" charset="2"/>
              <a:buChar char="§"/>
            </a:pPr>
            <a:r>
              <a:rPr lang="en-US" sz="2200" dirty="0">
                <a:latin typeface="Times New Roman" pitchFamily="18" charset="0"/>
                <a:cs typeface="Times New Roman" pitchFamily="18" charset="0"/>
              </a:rPr>
              <a:t>  Open-source </a:t>
            </a:r>
          </a:p>
          <a:p>
            <a:pPr algn="just">
              <a:buFont typeface="Wingdings" pitchFamily="2" charset="2"/>
              <a:buChar char="§"/>
            </a:pPr>
            <a:r>
              <a:rPr lang="en-US" sz="2200" dirty="0">
                <a:latin typeface="Times New Roman" pitchFamily="18" charset="0"/>
                <a:cs typeface="Times New Roman" pitchFamily="18" charset="0"/>
              </a:rPr>
              <a:t>  Interactive </a:t>
            </a:r>
          </a:p>
          <a:p>
            <a:pPr algn="just">
              <a:buFont typeface="Wingdings" pitchFamily="2" charset="2"/>
              <a:buChar char="§"/>
            </a:pPr>
            <a:r>
              <a:rPr lang="en-US" sz="2200" dirty="0">
                <a:latin typeface="Times New Roman" pitchFamily="18" charset="0"/>
                <a:cs typeface="Times New Roman" pitchFamily="18" charset="0"/>
              </a:rPr>
              <a:t>  Programmable </a:t>
            </a:r>
          </a:p>
          <a:p>
            <a:pPr algn="just">
              <a:buFont typeface="Wingdings" pitchFamily="2" charset="2"/>
              <a:buChar char="§"/>
            </a:pPr>
            <a:r>
              <a:rPr lang="en-US" sz="2200" dirty="0">
                <a:latin typeface="Times New Roman" pitchFamily="18" charset="0"/>
                <a:cs typeface="Times New Roman" pitchFamily="18" charset="0"/>
              </a:rPr>
              <a:t>  Low cost </a:t>
            </a:r>
          </a:p>
          <a:p>
            <a:pPr algn="just">
              <a:buFont typeface="Wingdings" pitchFamily="2" charset="2"/>
              <a:buChar char="§"/>
            </a:pPr>
            <a:r>
              <a:rPr lang="en-US" sz="2200" dirty="0">
                <a:latin typeface="Times New Roman" pitchFamily="18" charset="0"/>
                <a:cs typeface="Times New Roman" pitchFamily="18" charset="0"/>
              </a:rPr>
              <a:t>  Simple </a:t>
            </a:r>
          </a:p>
          <a:p>
            <a:pPr algn="just">
              <a:buFont typeface="Wingdings" pitchFamily="2" charset="2"/>
              <a:buChar char="§"/>
            </a:pPr>
            <a:r>
              <a:rPr lang="en-US" sz="2200" dirty="0">
                <a:latin typeface="Times New Roman" pitchFamily="18" charset="0"/>
                <a:cs typeface="Times New Roman" pitchFamily="18" charset="0"/>
              </a:rPr>
              <a:t>  Smart </a:t>
            </a:r>
          </a:p>
          <a:p>
            <a:pPr algn="just">
              <a:buFont typeface="Wingdings" pitchFamily="2" charset="2"/>
              <a:buChar char="§"/>
            </a:pPr>
            <a:r>
              <a:rPr lang="en-US" sz="2200" dirty="0">
                <a:latin typeface="Times New Roman" pitchFamily="18" charset="0"/>
                <a:cs typeface="Times New Roman" pitchFamily="18" charset="0"/>
              </a:rPr>
              <a:t>  WI-FI enabled with inbuilt or on board</a:t>
            </a:r>
          </a:p>
          <a:p>
            <a:pPr algn="just"/>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  The Development Kit based on ESP8266, integrates GPIO, PWM, IIC, 1-Wire and ADC all in one board. </a:t>
            </a:r>
          </a:p>
        </p:txBody>
      </p:sp>
      <p:sp>
        <p:nvSpPr>
          <p:cNvPr id="5" name="TextBox 4"/>
          <p:cNvSpPr txBox="1"/>
          <p:nvPr/>
        </p:nvSpPr>
        <p:spPr>
          <a:xfrm>
            <a:off x="8608425" y="5262472"/>
            <a:ext cx="188105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Node MCU</a:t>
            </a:r>
          </a:p>
        </p:txBody>
      </p:sp>
      <p:pic>
        <p:nvPicPr>
          <p:cNvPr id="2050" name="Picture 2" descr="C:\Users\user\Desktop\113990105_1_1024x1024.jpg"/>
          <p:cNvPicPr>
            <a:picLocks noChangeAspect="1" noChangeArrowheads="1"/>
          </p:cNvPicPr>
          <p:nvPr/>
        </p:nvPicPr>
        <p:blipFill>
          <a:blip r:embed="rId2"/>
          <a:srcRect/>
          <a:stretch>
            <a:fillRect/>
          </a:stretch>
        </p:blipFill>
        <p:spPr bwMode="auto">
          <a:xfrm>
            <a:off x="6797041" y="1476103"/>
            <a:ext cx="4898571" cy="3709852"/>
          </a:xfrm>
          <a:prstGeom prst="rect">
            <a:avLst/>
          </a:prstGeom>
          <a:noFill/>
        </p:spPr>
      </p:pic>
    </p:spTree>
    <p:extLst>
      <p:ext uri="{BB962C8B-B14F-4D97-AF65-F5344CB8AC3E}">
        <p14:creationId xmlns="" xmlns:p14="http://schemas.microsoft.com/office/powerpoint/2010/main" val="4844576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3595"/>
          </a:xfrm>
        </p:spPr>
        <p:txBody>
          <a:bodyPr>
            <a:normAutofit/>
          </a:bodyPr>
          <a:lstStyle/>
          <a:p>
            <a:pPr algn="just"/>
            <a:r>
              <a:rPr lang="en-IN" sz="2800" dirty="0" smtClean="0">
                <a:latin typeface="Times New Roman" panose="02020603050405020304" pitchFamily="18" charset="0"/>
                <a:cs typeface="Times New Roman" panose="02020603050405020304" pitchFamily="18" charset="0"/>
              </a:rPr>
              <a:t> IR sensor</a:t>
            </a:r>
            <a:endParaRPr lang="en-IN" sz="28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66652" y="1348800"/>
            <a:ext cx="6531428" cy="3477875"/>
          </a:xfrm>
          <a:prstGeom prst="rect">
            <a:avLst/>
          </a:prstGeom>
          <a:noFill/>
        </p:spPr>
        <p:txBody>
          <a:bodyPr wrap="square" rtlCol="0">
            <a:spAutoFit/>
          </a:bodyPr>
          <a:lstStyle/>
          <a:p>
            <a:pPr algn="just">
              <a:buFont typeface="Wingdings" pitchFamily="2" charset="2"/>
              <a:buChar char="Ø"/>
            </a:pPr>
            <a:r>
              <a:rPr lang="en-IN" sz="2200" dirty="0" smtClean="0">
                <a:latin typeface="Times New Roman" pitchFamily="18" charset="0"/>
                <a:cs typeface="Times New Roman" pitchFamily="18" charset="0"/>
              </a:rPr>
              <a:t>The </a:t>
            </a:r>
            <a:r>
              <a:rPr lang="en-IN" sz="2200" dirty="0">
                <a:latin typeface="Times New Roman" pitchFamily="18" charset="0"/>
                <a:cs typeface="Times New Roman" pitchFamily="18" charset="0"/>
              </a:rPr>
              <a:t>principle of an IR sensor working as an Object Detection Sensor can be explained using the following figure. An IR sensor consists of an IR LED and an IR Photodiode; together they are called as Photo – Coupler or </a:t>
            </a:r>
            <a:r>
              <a:rPr lang="en-IN" sz="2200" dirty="0" smtClean="0">
                <a:latin typeface="Times New Roman" pitchFamily="18" charset="0"/>
                <a:cs typeface="Times New Roman" pitchFamily="18" charset="0"/>
              </a:rPr>
              <a:t> </a:t>
            </a:r>
            <a:r>
              <a:rPr lang="en-IN" sz="2200" dirty="0" err="1" smtClean="0">
                <a:latin typeface="Times New Roman" pitchFamily="18" charset="0"/>
                <a:cs typeface="Times New Roman" pitchFamily="18" charset="0"/>
              </a:rPr>
              <a:t>Opto</a:t>
            </a:r>
            <a:r>
              <a:rPr lang="en-IN" sz="2200" dirty="0" smtClean="0">
                <a:latin typeface="Times New Roman" pitchFamily="18" charset="0"/>
                <a:cs typeface="Times New Roman" pitchFamily="18" charset="0"/>
              </a:rPr>
              <a:t> </a:t>
            </a:r>
            <a:r>
              <a:rPr lang="en-IN" sz="2200" dirty="0">
                <a:latin typeface="Times New Roman" pitchFamily="18" charset="0"/>
                <a:cs typeface="Times New Roman" pitchFamily="18" charset="0"/>
              </a:rPr>
              <a:t>– Coupler</a:t>
            </a:r>
            <a:r>
              <a:rPr lang="en-IN" sz="2200" dirty="0" smtClean="0">
                <a:latin typeface="Times New Roman" pitchFamily="18" charset="0"/>
                <a:cs typeface="Times New Roman" pitchFamily="18" charset="0"/>
              </a:rPr>
              <a:t>.</a:t>
            </a:r>
          </a:p>
          <a:p>
            <a:pPr algn="just"/>
            <a:endParaRPr lang="en-IN" sz="2200" dirty="0">
              <a:latin typeface="Times New Roman" pitchFamily="18" charset="0"/>
              <a:cs typeface="Times New Roman" pitchFamily="18" charset="0"/>
            </a:endParaRPr>
          </a:p>
          <a:p>
            <a:pPr algn="just">
              <a:buFont typeface="Wingdings" pitchFamily="2" charset="2"/>
              <a:buChar char="Ø"/>
            </a:pPr>
            <a:r>
              <a:rPr lang="en-IN" sz="2200" dirty="0" smtClean="0">
                <a:latin typeface="Times New Roman" pitchFamily="18" charset="0"/>
                <a:cs typeface="Times New Roman" pitchFamily="18" charset="0"/>
              </a:rPr>
              <a:t>When </a:t>
            </a:r>
            <a:r>
              <a:rPr lang="en-IN" sz="2200" dirty="0">
                <a:latin typeface="Times New Roman" pitchFamily="18" charset="0"/>
                <a:cs typeface="Times New Roman" pitchFamily="18" charset="0"/>
              </a:rPr>
              <a:t>the IR transmitter emits radiation, it reaches the object and some of the radiation reflects back to the IR receiver. Based on the intensity of the reception by the IR receiver, the output of the sensor is </a:t>
            </a:r>
            <a:r>
              <a:rPr lang="en-IN" sz="2200" dirty="0" smtClean="0">
                <a:latin typeface="Times New Roman" pitchFamily="18" charset="0"/>
                <a:cs typeface="Times New Roman" pitchFamily="18" charset="0"/>
              </a:rPr>
              <a:t>defined.</a:t>
            </a:r>
            <a:endParaRPr lang="en-US" sz="2200" dirty="0">
              <a:latin typeface="Times New Roman" pitchFamily="18" charset="0"/>
              <a:cs typeface="Times New Roman" pitchFamily="18" charset="0"/>
            </a:endParaRPr>
          </a:p>
        </p:txBody>
      </p:sp>
      <p:sp>
        <p:nvSpPr>
          <p:cNvPr id="3" name="TextBox 2"/>
          <p:cNvSpPr txBox="1"/>
          <p:nvPr/>
        </p:nvSpPr>
        <p:spPr>
          <a:xfrm>
            <a:off x="8490858" y="4963885"/>
            <a:ext cx="3082834"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Fig: Ultra Sonic Sensor</a:t>
            </a: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B7436796-397E-431B-AACA-37DCE99ADAD7}"/>
              </a:ext>
            </a:extLst>
          </p:cNvPr>
          <p:cNvPicPr>
            <a:picLocks noChangeAspect="1"/>
          </p:cNvPicPr>
          <p:nvPr/>
        </p:nvPicPr>
        <p:blipFill>
          <a:blip r:embed="rId2"/>
          <a:stretch>
            <a:fillRect/>
          </a:stretch>
        </p:blipFill>
        <p:spPr>
          <a:xfrm>
            <a:off x="7440990" y="1892144"/>
            <a:ext cx="4286956" cy="2301033"/>
          </a:xfrm>
          <a:prstGeom prst="rect">
            <a:avLst/>
          </a:prstGeom>
        </p:spPr>
      </p:pic>
    </p:spTree>
    <p:extLst>
      <p:ext uri="{BB962C8B-B14F-4D97-AF65-F5344CB8AC3E}">
        <p14:creationId xmlns="" xmlns:p14="http://schemas.microsoft.com/office/powerpoint/2010/main" val="30576509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1" y="391251"/>
            <a:ext cx="2100941" cy="758281"/>
          </a:xfrm>
        </p:spPr>
        <p:txBody>
          <a:bodyPr>
            <a:noAutofit/>
          </a:bodyPr>
          <a:lstStyle/>
          <a:p>
            <a:r>
              <a:rPr lang="en-IN" sz="2800" dirty="0" smtClean="0">
                <a:latin typeface="Times New Roman" panose="02020603050405020304" pitchFamily="18" charset="0"/>
                <a:cs typeface="Times New Roman" panose="02020603050405020304" pitchFamily="18" charset="0"/>
              </a:rPr>
              <a:t>Motors</a:t>
            </a:r>
            <a:endParaRPr lang="en-IN" sz="2800" dirty="0"/>
          </a:p>
        </p:txBody>
      </p:sp>
      <p:sp>
        <p:nvSpPr>
          <p:cNvPr id="3" name="Content Placeholder 2"/>
          <p:cNvSpPr>
            <a:spLocks noGrp="1"/>
          </p:cNvSpPr>
          <p:nvPr>
            <p:ph idx="1"/>
          </p:nvPr>
        </p:nvSpPr>
        <p:spPr>
          <a:xfrm>
            <a:off x="812075" y="1267097"/>
            <a:ext cx="10515600" cy="4883740"/>
          </a:xfrm>
        </p:spPr>
        <p:txBody>
          <a:bodyPr>
            <a:normAutofit/>
          </a:bodyPr>
          <a:lstStyle/>
          <a:p>
            <a:pPr marL="0" indent="0" algn="just">
              <a:lnSpc>
                <a:spcPct val="150000"/>
              </a:lnSpc>
              <a:buNone/>
            </a:pPr>
            <a:r>
              <a:rPr lang="en-IN" sz="2200" dirty="0">
                <a:latin typeface="Times New Roman" panose="02020603050405020304" pitchFamily="18" charset="0"/>
                <a:cs typeface="Times New Roman" panose="02020603050405020304" pitchFamily="18" charset="0"/>
              </a:rPr>
              <a:t>This project employs various kinds of motors for it’s operation. They are,</a:t>
            </a:r>
          </a:p>
          <a:p>
            <a:pPr algn="just">
              <a:lnSpc>
                <a:spcPct val="150000"/>
              </a:lnSpc>
              <a:buFont typeface="Wingdings" pitchFamily="2" charset="2"/>
              <a:buChar char="Ø"/>
            </a:pPr>
            <a:r>
              <a:rPr lang="en-IN" sz="2200" dirty="0">
                <a:latin typeface="Times New Roman" panose="02020603050405020304" pitchFamily="18" charset="0"/>
                <a:cs typeface="Times New Roman" panose="02020603050405020304" pitchFamily="18" charset="0"/>
              </a:rPr>
              <a:t>Centre shafted motors</a:t>
            </a:r>
          </a:p>
          <a:p>
            <a:pPr algn="just">
              <a:lnSpc>
                <a:spcPct val="150000"/>
              </a:lnSpc>
              <a:buFont typeface="Wingdings" pitchFamily="2" charset="2"/>
              <a:buChar char="Ø"/>
            </a:pPr>
            <a:r>
              <a:rPr lang="en-IN" sz="2200" dirty="0">
                <a:latin typeface="Times New Roman" panose="02020603050405020304" pitchFamily="18" charset="0"/>
                <a:cs typeface="Times New Roman" panose="02020603050405020304" pitchFamily="18" charset="0"/>
              </a:rPr>
              <a:t>Side shafted motors</a:t>
            </a:r>
          </a:p>
          <a:p>
            <a:pPr algn="just">
              <a:lnSpc>
                <a:spcPct val="150000"/>
              </a:lnSpc>
              <a:buFont typeface="Wingdings" pitchFamily="2" charset="2"/>
              <a:buChar char="Ø"/>
            </a:pPr>
            <a:r>
              <a:rPr lang="en-IN" sz="2200" dirty="0">
                <a:latin typeface="Times New Roman" panose="02020603050405020304" pitchFamily="18" charset="0"/>
                <a:cs typeface="Times New Roman" panose="02020603050405020304" pitchFamily="18" charset="0"/>
              </a:rPr>
              <a:t>Gripper motor</a:t>
            </a:r>
          </a:p>
          <a:p>
            <a:pPr algn="just">
              <a:lnSpc>
                <a:spcPct val="150000"/>
              </a:lnSpc>
              <a:buFont typeface="Wingdings" pitchFamily="2" charset="2"/>
              <a:buChar char="Ø"/>
            </a:pPr>
            <a:r>
              <a:rPr lang="en-IN" sz="2200" dirty="0">
                <a:latin typeface="Times New Roman" panose="02020603050405020304" pitchFamily="18" charset="0"/>
                <a:cs typeface="Times New Roman" panose="02020603050405020304" pitchFamily="18" charset="0"/>
              </a:rPr>
              <a:t>Suction motor</a:t>
            </a:r>
          </a:p>
          <a:p>
            <a:pPr algn="just"/>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7164393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548640"/>
            <a:ext cx="4180115" cy="535577"/>
          </a:xfrm>
        </p:spPr>
        <p:txBody>
          <a:bodyPr>
            <a:noAutofit/>
          </a:bodyPr>
          <a:lstStyle/>
          <a:p>
            <a:r>
              <a:rPr lang="en-US" sz="2800" dirty="0">
                <a:latin typeface="Times New Roman" pitchFamily="18" charset="0"/>
                <a:cs typeface="Times New Roman" pitchFamily="18" charset="0"/>
              </a:rPr>
              <a:t>Side shafted </a:t>
            </a:r>
            <a:r>
              <a:rPr lang="en-US" sz="2800" dirty="0" smtClean="0">
                <a:latin typeface="Times New Roman" pitchFamily="18" charset="0"/>
                <a:cs typeface="Times New Roman" pitchFamily="18" charset="0"/>
              </a:rPr>
              <a:t>motor</a:t>
            </a: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endParaRPr lang="en-US" sz="2800" dirty="0"/>
          </a:p>
        </p:txBody>
      </p:sp>
      <p:sp>
        <p:nvSpPr>
          <p:cNvPr id="3" name="Content Placeholder 2"/>
          <p:cNvSpPr>
            <a:spLocks noGrp="1"/>
          </p:cNvSpPr>
          <p:nvPr>
            <p:ph idx="1"/>
          </p:nvPr>
        </p:nvSpPr>
        <p:spPr>
          <a:xfrm>
            <a:off x="600891" y="966652"/>
            <a:ext cx="10752909" cy="4208188"/>
          </a:xfrm>
        </p:spPr>
        <p:txBody>
          <a:bodyPr/>
          <a:lstStyle/>
          <a:p>
            <a:pPr algn="just">
              <a:lnSpc>
                <a:spcPct val="150000"/>
              </a:lnSpc>
              <a:buFont typeface="Wingdings" pitchFamily="2" charset="2"/>
              <a:buChar char="Ø"/>
            </a:pPr>
            <a:r>
              <a:rPr lang="en-US" sz="2200" dirty="0">
                <a:latin typeface="Times New Roman" pitchFamily="18" charset="0"/>
                <a:cs typeface="Times New Roman" pitchFamily="18" charset="0"/>
              </a:rPr>
              <a:t>One of the side shafted motor is a 60 rpm 5kg Johnson motor. It is for the running of Spur gear and worm gear.</a:t>
            </a:r>
          </a:p>
          <a:p>
            <a:pPr algn="just">
              <a:lnSpc>
                <a:spcPct val="150000"/>
              </a:lnSpc>
              <a:buFont typeface="Wingdings" pitchFamily="2" charset="2"/>
              <a:buChar char="Ø"/>
            </a:pPr>
            <a:r>
              <a:rPr lang="en-US" sz="2200" dirty="0">
                <a:latin typeface="Times New Roman" pitchFamily="18" charset="0"/>
                <a:cs typeface="Times New Roman" pitchFamily="18" charset="0"/>
              </a:rPr>
              <a:t>It is a simple DC motor featuring metal gearbox for driving the shaft of the motor, so it is a mechanically commutated electric motor which is powered from DC supply.</a:t>
            </a:r>
          </a:p>
          <a:p>
            <a:pPr marL="0" indent="0" algn="just">
              <a:buNone/>
            </a:pPr>
            <a:r>
              <a:rPr lang="en-US" dirty="0"/>
              <a:t>                                                                       </a:t>
            </a:r>
          </a:p>
        </p:txBody>
      </p:sp>
      <p:pic>
        <p:nvPicPr>
          <p:cNvPr id="5" name="Content Placeholder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724592" y="3835255"/>
            <a:ext cx="3360743" cy="2331770"/>
          </a:xfrm>
          <a:prstGeom prst="rect">
            <a:avLst/>
          </a:prstGeom>
        </p:spPr>
      </p:pic>
      <p:sp>
        <p:nvSpPr>
          <p:cNvPr id="10" name="TextBox 9"/>
          <p:cNvSpPr txBox="1"/>
          <p:nvPr/>
        </p:nvSpPr>
        <p:spPr>
          <a:xfrm>
            <a:off x="6361611" y="3645843"/>
            <a:ext cx="1436915" cy="378822"/>
          </a:xfrm>
          <a:prstGeom prst="rect">
            <a:avLst/>
          </a:prstGeom>
          <a:noFill/>
        </p:spPr>
        <p:txBody>
          <a:bodyPr wrap="square" rtlCol="0">
            <a:spAutoFit/>
          </a:bodyPr>
          <a:lstStyle/>
          <a:p>
            <a:r>
              <a:rPr lang="en-IN" dirty="0"/>
              <a:t>Worm Gear</a:t>
            </a:r>
          </a:p>
        </p:txBody>
      </p:sp>
      <p:sp>
        <p:nvSpPr>
          <p:cNvPr id="11" name="TextBox 10"/>
          <p:cNvSpPr txBox="1"/>
          <p:nvPr/>
        </p:nvSpPr>
        <p:spPr>
          <a:xfrm>
            <a:off x="9440092" y="4867586"/>
            <a:ext cx="1214845" cy="369332"/>
          </a:xfrm>
          <a:prstGeom prst="rect">
            <a:avLst/>
          </a:prstGeom>
          <a:noFill/>
        </p:spPr>
        <p:txBody>
          <a:bodyPr wrap="square" rtlCol="0">
            <a:spAutoFit/>
          </a:bodyPr>
          <a:lstStyle/>
          <a:p>
            <a:r>
              <a:rPr lang="en-IN" dirty="0"/>
              <a:t>Spur Gear</a:t>
            </a:r>
          </a:p>
        </p:txBody>
      </p:sp>
      <p:sp>
        <p:nvSpPr>
          <p:cNvPr id="9" name="Rectangle 8"/>
          <p:cNvSpPr/>
          <p:nvPr/>
        </p:nvSpPr>
        <p:spPr>
          <a:xfrm>
            <a:off x="9713173" y="3849275"/>
            <a:ext cx="1188721" cy="5930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TextBox 11"/>
          <p:cNvSpPr txBox="1"/>
          <p:nvPr/>
        </p:nvSpPr>
        <p:spPr>
          <a:xfrm>
            <a:off x="9684870" y="3958046"/>
            <a:ext cx="1476103" cy="430887"/>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T = F * r</a:t>
            </a:r>
          </a:p>
        </p:txBody>
      </p:sp>
      <p:sp>
        <p:nvSpPr>
          <p:cNvPr id="13" name="TextBox 12"/>
          <p:cNvSpPr txBox="1"/>
          <p:nvPr/>
        </p:nvSpPr>
        <p:spPr>
          <a:xfrm>
            <a:off x="1793964" y="5982358"/>
            <a:ext cx="335715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Side shafted Johnson motor</a:t>
            </a:r>
          </a:p>
        </p:txBody>
      </p:sp>
      <p:sp>
        <p:nvSpPr>
          <p:cNvPr id="14" name="TextBox 13"/>
          <p:cNvSpPr txBox="1"/>
          <p:nvPr/>
        </p:nvSpPr>
        <p:spPr>
          <a:xfrm>
            <a:off x="6970741" y="6037082"/>
            <a:ext cx="129587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Gears</a:t>
            </a:r>
          </a:p>
        </p:txBody>
      </p:sp>
      <p:pic>
        <p:nvPicPr>
          <p:cNvPr id="1026" name="Picture 2"/>
          <p:cNvPicPr>
            <a:picLocks noChangeAspect="1" noChangeArrowheads="1"/>
          </p:cNvPicPr>
          <p:nvPr/>
        </p:nvPicPr>
        <p:blipFill>
          <a:blip r:embed="rId3"/>
          <a:srcRect/>
          <a:stretch>
            <a:fillRect/>
          </a:stretch>
        </p:blipFill>
        <p:spPr bwMode="auto">
          <a:xfrm>
            <a:off x="5959383" y="4529003"/>
            <a:ext cx="2781300" cy="1562100"/>
          </a:xfrm>
          <a:prstGeom prst="rect">
            <a:avLst/>
          </a:prstGeom>
          <a:noFill/>
          <a:ln w="9525">
            <a:noFill/>
            <a:miter lim="800000"/>
            <a:headEnd/>
            <a:tailEnd/>
          </a:ln>
          <a:effectLst/>
        </p:spPr>
      </p:pic>
      <p:cxnSp>
        <p:nvCxnSpPr>
          <p:cNvPr id="22" name="Straight Arrow Connector 21"/>
          <p:cNvCxnSpPr>
            <a:endCxn id="11" idx="1"/>
          </p:cNvCxnSpPr>
          <p:nvPr/>
        </p:nvCxnSpPr>
        <p:spPr>
          <a:xfrm flipV="1">
            <a:off x="8033657" y="5052252"/>
            <a:ext cx="1406435" cy="1990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0" idx="2"/>
          </p:cNvCxnSpPr>
          <p:nvPr/>
        </p:nvCxnSpPr>
        <p:spPr>
          <a:xfrm rot="16200000" flipV="1">
            <a:off x="6603927" y="4500807"/>
            <a:ext cx="1082912" cy="130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1152</TotalTime>
  <Words>1684</Words>
  <Application>Microsoft Office PowerPoint</Application>
  <PresentationFormat>Custom</PresentationFormat>
  <Paragraphs>161</Paragraphs>
  <Slides>32</Slides>
  <Notes>0</Notes>
  <HiddenSlides>0</HiddenSlides>
  <MMClips>1</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DESIGN AND FABRICATION OF REAL TIME RAILWAY INSPECTION SYSTEM USING IOT</vt:lpstr>
      <vt:lpstr>PRESENTATION OUTLINE</vt:lpstr>
      <vt:lpstr>Abstract</vt:lpstr>
      <vt:lpstr>Literature Survey</vt:lpstr>
      <vt:lpstr>Block diagram</vt:lpstr>
      <vt:lpstr>Components specification  </vt:lpstr>
      <vt:lpstr> IR sensor</vt:lpstr>
      <vt:lpstr>Motors</vt:lpstr>
      <vt:lpstr>Side shafted motor </vt:lpstr>
      <vt:lpstr>Gripper and suction motors</vt:lpstr>
      <vt:lpstr>Relay Board</vt:lpstr>
      <vt:lpstr>Battery</vt:lpstr>
      <vt:lpstr>7805IC Voltage Regulator</vt:lpstr>
      <vt:lpstr>Solar Power Harvesting:</vt:lpstr>
      <vt:lpstr>Installation and configuration of Blynk application</vt:lpstr>
      <vt:lpstr>Blynk software</vt:lpstr>
      <vt:lpstr>Verification of Connection of Blynk to WiFi</vt:lpstr>
      <vt:lpstr>Working</vt:lpstr>
      <vt:lpstr>Slide 19</vt:lpstr>
      <vt:lpstr>Obstacle picking &amp; Suction:</vt:lpstr>
      <vt:lpstr>Slide 21</vt:lpstr>
      <vt:lpstr>Slide 22</vt:lpstr>
      <vt:lpstr>Applications</vt:lpstr>
      <vt:lpstr>Slide 24</vt:lpstr>
      <vt:lpstr>When there is no fault on the railway track </vt:lpstr>
      <vt:lpstr>When there is a crack on the right side of the track </vt:lpstr>
      <vt:lpstr>When there is a crack on the left side of the track </vt:lpstr>
      <vt:lpstr>When there is cracks on both sides of the track </vt:lpstr>
      <vt:lpstr>Final design of the railway inspection system </vt:lpstr>
      <vt:lpstr>Demo of the project</vt:lpstr>
      <vt:lpstr>REFERENCES </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ABANDONED OBJECTS IN          CROWDED ENVIRONMENTS</dc:title>
  <dc:creator>abhi2007143@outlook.com</dc:creator>
  <cp:lastModifiedBy>user</cp:lastModifiedBy>
  <cp:revision>144</cp:revision>
  <dcterms:created xsi:type="dcterms:W3CDTF">2018-08-06T05:32:41Z</dcterms:created>
  <dcterms:modified xsi:type="dcterms:W3CDTF">2019-04-03T15:47:47Z</dcterms:modified>
</cp:coreProperties>
</file>