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4" r:id="rId5"/>
    <p:sldId id="257" r:id="rId6"/>
    <p:sldId id="258" r:id="rId7"/>
    <p:sldId id="259" r:id="rId8"/>
    <p:sldId id="263" r:id="rId9"/>
    <p:sldId id="262" r:id="rId10"/>
    <p:sldId id="265" r:id="rId11"/>
    <p:sldId id="271" r:id="rId12"/>
    <p:sldId id="272" r:id="rId13"/>
    <p:sldId id="273" r:id="rId14"/>
    <p:sldId id="274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image" Target="../media/image13.png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image" Target="../media/image17.png"/><Relationship Id="rId7" Type="http://schemas.openxmlformats.org/officeDocument/2006/relationships/tags" Target="../tags/tag93.xml"/><Relationship Id="rId6" Type="http://schemas.openxmlformats.org/officeDocument/2006/relationships/image" Target="../media/image16.png"/><Relationship Id="rId5" Type="http://schemas.openxmlformats.org/officeDocument/2006/relationships/tags" Target="../tags/tag92.xml"/><Relationship Id="rId4" Type="http://schemas.openxmlformats.org/officeDocument/2006/relationships/image" Target="../media/image15.png"/><Relationship Id="rId3" Type="http://schemas.openxmlformats.org/officeDocument/2006/relationships/tags" Target="../tags/tag91.xml"/><Relationship Id="rId2" Type="http://schemas.openxmlformats.org/officeDocument/2006/relationships/image" Target="../media/image14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image" Target="../media/image18.png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2.xml"/><Relationship Id="rId5" Type="http://schemas.openxmlformats.org/officeDocument/2006/relationships/image" Target="../media/image20.png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19.png"/><Relationship Id="rId1" Type="http://schemas.openxmlformats.org/officeDocument/2006/relationships/tags" Target="../tags/tag9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4.xml"/><Relationship Id="rId2" Type="http://schemas.openxmlformats.org/officeDocument/2006/relationships/image" Target="../media/image21.png"/><Relationship Id="rId1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2.png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6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1.xml"/><Relationship Id="rId5" Type="http://schemas.openxmlformats.org/officeDocument/2006/relationships/image" Target="../media/image8.png"/><Relationship Id="rId4" Type="http://schemas.openxmlformats.org/officeDocument/2006/relationships/tags" Target="../tags/tag80.xml"/><Relationship Id="rId3" Type="http://schemas.openxmlformats.org/officeDocument/2006/relationships/image" Target="../media/image7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../media/image12.png"/><Relationship Id="rId7" Type="http://schemas.openxmlformats.org/officeDocument/2006/relationships/tags" Target="../tags/tag85.xml"/><Relationship Id="rId6" Type="http://schemas.openxmlformats.org/officeDocument/2006/relationships/image" Target="../media/image11.png"/><Relationship Id="rId5" Type="http://schemas.openxmlformats.org/officeDocument/2006/relationships/tags" Target="../tags/tag84.xml"/><Relationship Id="rId4" Type="http://schemas.openxmlformats.org/officeDocument/2006/relationships/image" Target="../media/image10.png"/><Relationship Id="rId3" Type="http://schemas.openxmlformats.org/officeDocument/2006/relationships/tags" Target="../tags/tag83.xml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7945" y="2695575"/>
            <a:ext cx="61728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C2DSR</a:t>
            </a:r>
            <a:endParaRPr lang="en-US" altLang="zh-CN" sz="4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7640" y="646430"/>
            <a:ext cx="84518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3.2.2 Cross-Domain Item Prediction.</a:t>
            </a:r>
            <a:endParaRPr lang="zh-CN" altLang="en-US"/>
          </a:p>
          <a:p>
            <a:r>
              <a:rPr lang="zh-CN" altLang="en-US"/>
              <a:t>we decompose the loss function as two equally separate</a:t>
            </a:r>
            <a:r>
              <a:rPr lang="en-US" altLang="zh-CN"/>
              <a:t> </a:t>
            </a:r>
            <a:r>
              <a:rPr lang="zh-CN" altLang="en-US"/>
              <a:t>parts for the domain 𝑋 and 𝑌 to optimize, which could preserve the</a:t>
            </a:r>
            <a:r>
              <a:rPr lang="en-US" altLang="zh-CN"/>
              <a:t> </a:t>
            </a:r>
            <a:r>
              <a:rPr lang="zh-CN" altLang="en-US"/>
              <a:t>prediction ability for one domain even if the interaction sequence</a:t>
            </a:r>
            <a:r>
              <a:rPr lang="en-US" altLang="zh-CN"/>
              <a:t> </a:t>
            </a:r>
            <a:r>
              <a:rPr lang="zh-CN" altLang="en-US"/>
              <a:t>contains many consecutive items in another domain.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37160" y="2308860"/>
            <a:ext cx="6972300" cy="315341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89680" y="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3.2 Sequential Training Objective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050280" y="2122805"/>
            <a:ext cx="6141720" cy="181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/>
              <a:t>x_share_loss = self.CS_criterion(share_trans_x_result.reshape(-1, self.opt["source_item_num"] + 1), share_x_ground.reshape(-1))  # b * seq</a:t>
            </a:r>
            <a:endParaRPr lang="zh-CN" altLang="en-US" sz="1600"/>
          </a:p>
          <a:p>
            <a:r>
              <a:rPr lang="zh-CN" altLang="en-US" sz="1600"/>
              <a:t>        </a:t>
            </a:r>
            <a:endParaRPr lang="zh-CN" altLang="en-US" sz="1600"/>
          </a:p>
          <a:p>
            <a:r>
              <a:rPr lang="zh-CN" altLang="en-US" sz="1600"/>
              <a:t>y_share_loss = self.CS_criterion(share_trans_y_result.reshape(-1, self.opt["target_item_num"] + 1),share_y_ground.reshape(-1))  # b * seq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5645150" y="3030220"/>
            <a:ext cx="405130" cy="337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1710" y="2987040"/>
            <a:ext cx="4693920" cy="763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96000" y="4304030"/>
            <a:ext cx="6193790" cy="1322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/>
              <a:t>share_x_result =  self.model.lin_X(seqs_fea[:,-used:]) # b * seq * X_num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  share_y_result = self.model.lin_Y(seqs_fea[:, -used:])  # b * seq * Y_num</a:t>
            </a:r>
            <a:endParaRPr lang="zh-CN" altLang="en-US" sz="1600"/>
          </a:p>
        </p:txBody>
      </p:sp>
      <p:sp>
        <p:nvSpPr>
          <p:cNvPr id="12" name="上箭头 11"/>
          <p:cNvSpPr/>
          <p:nvPr/>
        </p:nvSpPr>
        <p:spPr>
          <a:xfrm>
            <a:off x="8723630" y="3816350"/>
            <a:ext cx="213360" cy="48768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55720" y="13589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3.3 Contrastive Infomax Objective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94360" y="835660"/>
            <a:ext cx="7695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3.3.1 Single- and Cross- Domain Prototype Representations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2955" y="1203960"/>
            <a:ext cx="4995545" cy="529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7760" y="2727960"/>
            <a:ext cx="6115050" cy="548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460" y="3590925"/>
            <a:ext cx="9417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real_x_fea = (seqs_fea * x_mask).sum(1)</a:t>
            </a:r>
            <a:r>
              <a:rPr lang="en-US" altLang="zh-CN"/>
              <a:t>   </a:t>
            </a:r>
            <a:r>
              <a:rPr lang="zh-CN" altLang="en-US"/>
              <a:t>real_y_fea = (seqs_fea * y_mask).sum(1)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5760" y="1909445"/>
            <a:ext cx="8732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r_x_fea = (x_seqs_fea * x_mask).sum(1)</a:t>
            </a:r>
            <a:r>
              <a:rPr lang="en-US" altLang="zh-CN"/>
              <a:t>    r_y_fea = (y_seqs_fea * y_mask).sum(1)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94360" y="42735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3.3.2 Infomax Objective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4360" y="4800600"/>
            <a:ext cx="4190365" cy="884555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881880" y="5212080"/>
            <a:ext cx="457200" cy="1828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20080" y="4800600"/>
            <a:ext cx="609600" cy="3848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720080" y="5344160"/>
            <a:ext cx="616585" cy="408305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H="1">
            <a:off x="1300480" y="1524000"/>
            <a:ext cx="1173480" cy="443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 flipH="1">
            <a:off x="1300480" y="3140710"/>
            <a:ext cx="157480" cy="486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6" idx="0"/>
          </p:cNvCxnSpPr>
          <p:nvPr>
            <p:custDataLst>
              <p:tags r:id="rId12"/>
            </p:custDataLst>
          </p:nvPr>
        </p:nvCxnSpPr>
        <p:spPr>
          <a:xfrm>
            <a:off x="4866640" y="3124200"/>
            <a:ext cx="93980" cy="466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5080000" y="1619885"/>
            <a:ext cx="259080" cy="376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36665" y="484949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corru_x_fea = self.model.false_forward(corru_x, position)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corru_y_fea = self.model.false_forward(corru_y, position)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002030"/>
            <a:ext cx="6281420" cy="305498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154680" y="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3.3 Contrastive Infomax Objective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193030"/>
            <a:ext cx="6419215" cy="1536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4057015"/>
            <a:ext cx="11200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real_x_score = self.model.D_X(r_x_fea, real_y_fea)</a:t>
            </a:r>
            <a:r>
              <a:rPr lang="en-US" altLang="zh-CN"/>
              <a:t>    false_x_score = self.model.D_X(r_x_fea, y_false_fea)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025650" y="3566160"/>
            <a:ext cx="6096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479290" y="3550920"/>
            <a:ext cx="1783080" cy="594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22930" y="4419600"/>
            <a:ext cx="15240" cy="731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58840" y="903605"/>
            <a:ext cx="5932170" cy="2204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600"/>
              <a:t>        </a:t>
            </a:r>
            <a:r>
              <a:rPr lang="zh-CN" altLang="en-US" sz="1600"/>
              <a:t>pos_label = torch.ones_like(real_x_score).cuda()</a:t>
            </a:r>
            <a:endParaRPr lang="zh-CN" altLang="en-US" sz="1600"/>
          </a:p>
          <a:p>
            <a:r>
              <a:rPr lang="zh-CN" altLang="en-US" sz="1600"/>
              <a:t>        neg_label = torch.zeros_like(false_x_score).cuda()</a:t>
            </a:r>
            <a:endParaRPr lang="zh-CN" altLang="en-US" sz="1600"/>
          </a:p>
          <a:p>
            <a:r>
              <a:rPr lang="zh-CN" altLang="en-US" sz="1600"/>
              <a:t>        x_mi_real = self.BCE_criterion(real_x_score, pos_label)</a:t>
            </a:r>
            <a:endParaRPr lang="zh-CN" altLang="en-US" sz="1600"/>
          </a:p>
          <a:p>
            <a:r>
              <a:rPr lang="zh-CN" altLang="en-US" sz="1600"/>
              <a:t>        x_mi_false = self.BCE_criterion(false_x_score, neg_label)</a:t>
            </a:r>
            <a:endParaRPr lang="zh-CN" altLang="en-US" sz="1600"/>
          </a:p>
          <a:p>
            <a:r>
              <a:rPr lang="zh-CN" altLang="en-US" sz="1600"/>
              <a:t>        x_mi_loss = x_mi_real + x_mi_false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  y_mi_real = self.BCE_criterion(real_y_score, pos_label)</a:t>
            </a:r>
            <a:endParaRPr lang="zh-CN" altLang="en-US" sz="1600"/>
          </a:p>
          <a:p>
            <a:r>
              <a:rPr lang="zh-CN" altLang="en-US" sz="1600"/>
              <a:t>        y_mi_false = self.BCE_criterion(false_y_score, neg_label)</a:t>
            </a:r>
            <a:endParaRPr lang="zh-CN" altLang="en-US" sz="1600"/>
          </a:p>
          <a:p>
            <a:r>
              <a:rPr lang="zh-CN" altLang="en-US" sz="1600"/>
              <a:t>        y_mi_loss = y_mi_real + y_mi_false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460490" y="1935480"/>
            <a:ext cx="341376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6064250" y="2119630"/>
            <a:ext cx="396240" cy="1248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48000" y="22733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The total loss function of C2DSR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00860" y="1082675"/>
            <a:ext cx="7754620" cy="1325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7550" y="2967990"/>
            <a:ext cx="1147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loss = self.opt["lambda"]*(x_share_loss + y_share_loss + x_loss + y_loss) + (1 - self.opt["lambda"]) * (x_mi_loss + y_mi_loss)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7832090" y="2240280"/>
            <a:ext cx="3032760" cy="701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717290" y="2286000"/>
            <a:ext cx="182880" cy="74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7680" y="152355"/>
            <a:ext cx="9799200" cy="1472400"/>
          </a:xfrm>
        </p:spPr>
        <p:txBody>
          <a:bodyPr/>
          <a:p>
            <a:r>
              <a:rPr lang="en-US" altLang="zh-CN"/>
              <a:t>Data Preprocessing: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5400" y="1173480"/>
            <a:ext cx="7061200" cy="1985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30500" y="4111625"/>
            <a:ext cx="6731635" cy="1680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36210" y="5969000"/>
            <a:ext cx="268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adj</a:t>
            </a:r>
            <a:r>
              <a:rPr lang="en-US" altLang="zh-CN"/>
              <a:t>, </a:t>
            </a:r>
            <a:r>
              <a:rPr lang="zh-CN" altLang="en-US"/>
              <a:t>adj_single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91815" y="1287145"/>
            <a:ext cx="6008370" cy="5570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9365" y="192405"/>
            <a:ext cx="298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Toy Example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There are three major components of C2DSR: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(1) Graphical and attentional encoder, which includes an embedding layer, a graph neural network module, and a self-attention module to generate a series of sequential representations (i.e., user representations) for each interaction sequence.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(2) Sequential training objective, which includes two training objectives for single-domain and cross-domain interaction sequences to obtain single-domain and cross-domain user representations.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(3) Contrastive infomax objective, which leverages the mutual information maximization principle to enhance the correlation between single-domain and cross-domain representations.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" y="750570"/>
            <a:ext cx="14468475" cy="53574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3.1.1 Embedding Initialization Layer.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In the C2DSR.py: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z="1400"/>
              <a:t>self.item_emb_X = torch.nn.Embedding(self.opt["itemnum"], self.opt["hidden_units"],padding_idx=self.opt["itemnum"] - 1)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self.item_emb_Y = torch.nn.Embedding(self.opt["itemnum"], self.opt["hidden_units"],padding_idx=self.opt["itemnum"] - 1)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self.item_emb = torch.nn.Embedding(self.opt["itemnum"], self.opt["hidden_units"],padding_idx=self.opt["itemnum"] - 1)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In self-attention module: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self.pos_emb = torch.nn.Embedding(self.opt["maxlen"], self.opt["hidden_units"], padding_idx=0)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#which maxlen = 15,</a:t>
            </a:r>
            <a:r>
              <a:rPr lang="en-US" altLang="zh-CN" sz="1400">
                <a:sym typeface="+mn-ea"/>
              </a:rPr>
              <a:t>hidden_units = 256,itemnum=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66795" y="1221105"/>
            <a:ext cx="4757420" cy="172148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359150" y="187325"/>
            <a:ext cx="811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3.1 Graphical and Attentional Encoder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0825" y="822325"/>
            <a:ext cx="12066905" cy="8678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3.1.2 Graph Neural Network Module</a:t>
            </a:r>
            <a:r>
              <a:rPr lang="en-US" altLang="zh-CN"/>
              <a:t> (For handling inter-sequence item relationship)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In C2DSR.py:</a:t>
            </a:r>
            <a:endParaRPr lang="en-US" altLang="zh-CN"/>
          </a:p>
          <a:p>
            <a:r>
              <a:rPr lang="zh-CN" altLang="en-US"/>
              <a:t>self.GNN_encoder_X = GCNLayer(opt)</a:t>
            </a:r>
            <a:endParaRPr lang="zh-CN" altLang="en-US"/>
          </a:p>
          <a:p>
            <a:r>
              <a:rPr lang="zh-CN" altLang="en-US"/>
              <a:t>self.GNN_encoder_Y = GCNLayer(opt)</a:t>
            </a:r>
            <a:endParaRPr lang="zh-CN" altLang="en-US"/>
          </a:p>
          <a:p>
            <a:r>
              <a:rPr lang="zh-CN" altLang="en-US"/>
              <a:t>self.GNN_encoder = GCNLayer(opt)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 trainer.py &gt; train_batch &gt; self.model.graph_convolution() &gt; C2DSR.py &gt; graph_convolution:</a:t>
            </a:r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選取相應的</a:t>
            </a:r>
            <a:r>
              <a:rPr lang="en-US" altLang="zh-CN"/>
              <a:t>item emb </a:t>
            </a:r>
            <a:r>
              <a:rPr lang="zh-CN" altLang="en-US"/>
              <a:t>》</a:t>
            </a:r>
            <a:r>
              <a:rPr lang="en-US" altLang="zh-CN"/>
              <a:t> fea</a:t>
            </a:r>
            <a:r>
              <a:rPr lang="zh-CN" altLang="en-US"/>
              <a:t>，</a:t>
            </a:r>
            <a:r>
              <a:rPr lang="en-US" altLang="zh-CN"/>
              <a:t>然后放</a:t>
            </a:r>
            <a:r>
              <a:rPr lang="zh-CN" altLang="en-US"/>
              <a:t>進</a:t>
            </a:r>
            <a:r>
              <a:rPr lang="en-US" altLang="zh-CN"/>
              <a:t>GNN encoder</a:t>
            </a:r>
            <a:r>
              <a:rPr lang="zh-CN" altLang="en-US"/>
              <a:t>裡面</a:t>
            </a:r>
            <a:r>
              <a:rPr lang="en-US" altLang="zh-CN"/>
              <a:t> G1 = Norm（A）G0，G0 = E</a:t>
            </a:r>
            <a:endParaRPr lang="en-US" altLang="zh-CN"/>
          </a:p>
          <a:p>
            <a:r>
              <a:rPr lang="en-US" altLang="zh-CN"/>
              <a:t>self.cross_emb = self.GNN_encoder(fea, self.adj) #G</a:t>
            </a:r>
            <a:endParaRPr lang="en-US" altLang="zh-CN"/>
          </a:p>
          <a:p>
            <a:r>
              <a:rPr lang="en-US" altLang="zh-CN"/>
              <a:t>self.single_emb_X = self.GNN_encoder_X(fea_X, self.adj_single) #GX</a:t>
            </a:r>
            <a:endParaRPr lang="en-US" altLang="zh-CN"/>
          </a:p>
          <a:p>
            <a:r>
              <a:rPr lang="en-US" altLang="zh-CN"/>
              <a:t>self.single_emb_Y = self.GNN_encoder_Y(fea_Y, self.adj_single) #GY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1335" y="1376680"/>
            <a:ext cx="6976745" cy="135255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59150" y="187325"/>
            <a:ext cx="811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3.1 Graphical and Attentional Encoder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9600" y="1681480"/>
            <a:ext cx="1226693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In GNN.py &gt; GCNLayer: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def forward(self, fea, adj):</a:t>
            </a:r>
            <a:endParaRPr lang="zh-CN" altLang="en-US"/>
          </a:p>
          <a:p>
            <a:r>
              <a:rPr lang="zh-CN" altLang="en-US"/>
              <a:t>        learn_fea = fea</a:t>
            </a:r>
            <a:endParaRPr lang="zh-CN" altLang="en-US"/>
          </a:p>
          <a:p>
            <a:r>
              <a:rPr lang="zh-CN" altLang="en-US"/>
              <a:t>        tmp_fea = fea</a:t>
            </a:r>
            <a:endParaRPr lang="zh-CN" altLang="en-US"/>
          </a:p>
          <a:p>
            <a:r>
              <a:rPr lang="zh-CN" altLang="en-US"/>
              <a:t>        for layer in self.encoder:</a:t>
            </a:r>
            <a:endParaRPr lang="zh-CN" altLang="en-US"/>
          </a:p>
          <a:p>
            <a:r>
              <a:rPr lang="zh-CN" altLang="en-US"/>
              <a:t>            learn_fea = F.dropout(learn_fea, self.dropout, training=self.training)</a:t>
            </a:r>
            <a:endParaRPr lang="zh-CN" altLang="en-US"/>
          </a:p>
          <a:p>
            <a:r>
              <a:rPr lang="zh-CN" altLang="en-US"/>
              <a:t>            learn_fea = layer(learn_fea, adj)</a:t>
            </a:r>
            <a:endParaRPr lang="zh-CN" altLang="en-US"/>
          </a:p>
          <a:p>
            <a:r>
              <a:rPr lang="zh-CN" altLang="en-US"/>
              <a:t>            tmp_fea = tmp_fea + learn_fea</a:t>
            </a:r>
            <a:endParaRPr lang="zh-CN" altLang="en-US"/>
          </a:p>
          <a:p>
            <a:r>
              <a:rPr lang="zh-CN" altLang="en-US"/>
              <a:t>        return tmp_fea / (self.layer_number + 1)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remove the convolution matrix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multiplication and non-linear activation function to capture the co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occurrence collaborative filtering signal better.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359150" y="187325"/>
            <a:ext cx="811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3.1 Graphical and Attentional Encoder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09600" y="8064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3.1.2 Graph Neural Network Module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" y="1174750"/>
            <a:ext cx="6510020" cy="506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7540" y="5049520"/>
            <a:ext cx="9675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最後得到self.cross_emb</a:t>
            </a:r>
            <a:r>
              <a:rPr lang="en-US" altLang="zh-CN"/>
              <a:t>  (G)   self.single_emb_X   (GX)    self.single_emb_Y   (GY)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87705" y="50736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3.1.3 Self-Attention Module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359150" y="187325"/>
            <a:ext cx="811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3.1 Graphical and Attentional Encoder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3245" y="1017270"/>
            <a:ext cx="7064375" cy="1080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3245" y="2097405"/>
            <a:ext cx="6122670" cy="1104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705" y="3719830"/>
            <a:ext cx="92684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seqs = self.my_index_select(self.cross_emb, o_seqs) + self.item_emb(o_seqs)</a:t>
            </a:r>
            <a:endParaRPr lang="zh-CN" altLang="en-US"/>
          </a:p>
          <a:p>
            <a:r>
              <a:rPr lang="zh-CN" altLang="en-US"/>
              <a:t>        seqs *= self.item_emb.embedding_dim ** 0.5</a:t>
            </a:r>
            <a:endParaRPr lang="zh-CN" altLang="en-US"/>
          </a:p>
          <a:p>
            <a:r>
              <a:rPr lang="zh-CN" altLang="en-US"/>
              <a:t>        seqs_fea = self.encoder(o_seqs, seqs, position)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seqs = self.my_index_select(self.single_emb_X, x_seqs) + self.item_emb_X(x_seqs)</a:t>
            </a:r>
            <a:endParaRPr lang="zh-CN" altLang="en-US"/>
          </a:p>
          <a:p>
            <a:r>
              <a:rPr lang="zh-CN" altLang="en-US"/>
              <a:t>        seqs *= self.item_emb.embedding_dim ** 0.5</a:t>
            </a:r>
            <a:endParaRPr lang="zh-CN" altLang="en-US"/>
          </a:p>
          <a:p>
            <a:r>
              <a:rPr lang="zh-CN" altLang="en-US"/>
              <a:t>        x_seqs_fea = self.encoder_X(x_seqs, seqs, x_position)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seqs = self.my_index_select(self.single_emb_Y, y_seqs) + self.item_emb_Y(y_seqs)</a:t>
            </a:r>
            <a:endParaRPr lang="zh-CN" altLang="en-US"/>
          </a:p>
          <a:p>
            <a:r>
              <a:rPr lang="zh-CN" altLang="en-US"/>
              <a:t>        seqs *= self.item_emb.embedding_dim ** 0.5</a:t>
            </a:r>
            <a:endParaRPr lang="zh-CN" altLang="en-US"/>
          </a:p>
          <a:p>
            <a:r>
              <a:rPr lang="zh-CN" altLang="en-US"/>
              <a:t>        y_seqs_fea = self.encoder_Y(y_seqs, seqs, y_position)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850" y="3256915"/>
            <a:ext cx="653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C2DSR.py &gt; foward :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81430" y="2850515"/>
            <a:ext cx="42164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3830" y="2834640"/>
            <a:ext cx="37528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63365" y="2845435"/>
            <a:ext cx="28130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34440" y="4319905"/>
            <a:ext cx="1031875" cy="268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56335" y="5429250"/>
            <a:ext cx="135953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56335" y="6492240"/>
            <a:ext cx="137541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39160" y="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3.2 Sequential Training Objective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40715" y="744220"/>
            <a:ext cx="8321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3.2.1 Single-Domain Item Prediction（</a:t>
            </a:r>
            <a:r>
              <a:rPr lang="en-US" altLang="zh-CN"/>
              <a:t>For </a:t>
            </a:r>
            <a:r>
              <a:rPr lang="zh-CN" altLang="en-US"/>
              <a:t>optimiz</a:t>
            </a:r>
            <a:r>
              <a:rPr lang="en-US" altLang="zh-CN"/>
              <a:t>ing </a:t>
            </a:r>
            <a:r>
              <a:rPr lang="zh-CN" altLang="en-US"/>
              <a:t>encoder</a:t>
            </a:r>
            <a:r>
              <a:rPr lang="en-US" altLang="zh-CN"/>
              <a:t> model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84150" y="4636770"/>
            <a:ext cx="6323965" cy="20847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84150" y="1109345"/>
            <a:ext cx="6920865" cy="3375660"/>
          </a:xfrm>
          <a:prstGeom prst="rect">
            <a:avLst/>
          </a:prstGeom>
        </p:spPr>
      </p:pic>
      <p:sp>
        <p:nvSpPr>
          <p:cNvPr id="8" name="上箭头 7"/>
          <p:cNvSpPr/>
          <p:nvPr/>
        </p:nvSpPr>
        <p:spPr>
          <a:xfrm>
            <a:off x="9633585" y="2487930"/>
            <a:ext cx="239395" cy="11772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6120" y="3244850"/>
            <a:ext cx="3810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29405" y="3244850"/>
            <a:ext cx="2667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>
            <a:off x="4262755" y="3613150"/>
            <a:ext cx="489585" cy="532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</p:cNvCxnSpPr>
          <p:nvPr/>
        </p:nvCxnSpPr>
        <p:spPr>
          <a:xfrm>
            <a:off x="3436620" y="3613150"/>
            <a:ext cx="462280" cy="516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64680" y="1727835"/>
            <a:ext cx="5227320" cy="52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noAutofit/>
          </a:bodyPr>
          <a:p>
            <a:r>
              <a:rPr lang="zh-CN" altLang="en-US" sz="1600"/>
              <a:t>x_loss = self.CS_criterion(specific_x_result.reshape(-1, self.opt["source_item_num"] + 1),x_ground.reshape(-1))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7314565" y="3901440"/>
            <a:ext cx="4876800" cy="583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/>
              <a:t>specific_x_result = self.model.lin_X(seqs_fea[:,-used:] + x_seqs_fea[:, -used:])</a:t>
            </a:r>
            <a:endParaRPr lang="zh-CN" altLang="en-US" sz="160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48375" y="4721225"/>
            <a:ext cx="6034405" cy="114998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6" name="直接箭头连接符 15"/>
          <p:cNvCxnSpPr>
            <a:stCxn id="15" idx="1"/>
          </p:cNvCxnSpPr>
          <p:nvPr/>
        </p:nvCxnSpPr>
        <p:spPr>
          <a:xfrm flipH="1" flipV="1">
            <a:off x="5271770" y="4556760"/>
            <a:ext cx="776605" cy="739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9290" y="4008120"/>
            <a:ext cx="5852795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45965" y="1202055"/>
            <a:ext cx="2768600" cy="43624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commondata" val="eyJoZGlkIjoiNGE0YTNjN2YxMzAxM2NjNDgyMjI2MzI5YjBlYzM3ZWU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5358</Words>
  <Application>WPS 演示</Application>
  <PresentationFormat>宽屏</PresentationFormat>
  <Paragraphs>165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BatangChe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iatinleong</cp:lastModifiedBy>
  <cp:revision>156</cp:revision>
  <dcterms:created xsi:type="dcterms:W3CDTF">2019-06-19T02:08:00Z</dcterms:created>
  <dcterms:modified xsi:type="dcterms:W3CDTF">2023-11-17T17:45:44Z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1D5106B5310E4771AE84D8D92876DF7E_11</vt:lpwstr>
  </property>
</Properties>
</file>