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4" r:id="rId8"/>
    <p:sldId id="261" r:id="rId9"/>
    <p:sldId id="262" r:id="rId10"/>
    <p:sldId id="263" r:id="rId11"/>
  </p:sldIdLst>
  <p:sldSz cx="14630400" cy="8229600"/>
  <p:notesSz cx="8229600" cy="14630400"/>
  <p:custDataLst>
    <p:tags r:id="rId15"/>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5.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hyperlink" Target="https://gamma.app"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png"/><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5.png"/><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0" Type="http://schemas.openxmlformats.org/officeDocument/2006/relationships/notesSlide" Target="../notesSlides/notesSlide5.xml"/><Relationship Id="rId1"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612350"/>
            <a:ext cx="7477601" cy="1666399"/>
          </a:xfrm>
          <a:prstGeom prst="rect">
            <a:avLst/>
          </a:prstGeom>
          <a:noFill/>
        </p:spPr>
        <p:txBody>
          <a:bodyPr wrap="square" rtlCol="0" anchor="t"/>
          <a:lstStyle/>
          <a:p>
            <a:pPr marL="0" indent="0">
              <a:lnSpc>
                <a:spcPts val="6560"/>
              </a:lnSpc>
              <a:buNone/>
            </a:pPr>
            <a:r>
              <a:rPr lang="en-US" sz="5250" b="1" kern="0" spc="-157" dirty="0">
                <a:solidFill>
                  <a:srgbClr val="000000"/>
                </a:solidFill>
                <a:latin typeface="Inter" pitchFamily="34" charset="0"/>
                <a:ea typeface="Inter" pitchFamily="34" charset="-122"/>
                <a:cs typeface="Inter" pitchFamily="34" charset="-120"/>
              </a:rPr>
              <a:t>房價 Regression 數據分析</a:t>
            </a:r>
            <a:endParaRPr lang="en-US" sz="5250" dirty="0"/>
          </a:p>
        </p:txBody>
      </p:sp>
      <p:sp>
        <p:nvSpPr>
          <p:cNvPr id="5" name="Text 3"/>
          <p:cNvSpPr/>
          <p:nvPr/>
        </p:nvSpPr>
        <p:spPr>
          <a:xfrm>
            <a:off x="6319599" y="4612005"/>
            <a:ext cx="7477601"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使用 xgboost、catboost 和 lgbm 進行分析，預測房價趨勢。</a:t>
            </a:r>
            <a:endParaRPr lang="en-US" sz="1750" dirty="0"/>
          </a:p>
        </p:txBody>
      </p:sp>
      <p:sp>
        <p:nvSpPr>
          <p:cNvPr id="6" name="Shape 4"/>
          <p:cNvSpPr/>
          <p:nvPr/>
        </p:nvSpPr>
        <p:spPr>
          <a:xfrm>
            <a:off x="6319599" y="5217319"/>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1"/>
          <a:stretch>
            <a:fillRect/>
          </a:stretch>
        </p:blipFill>
        <p:spPr>
          <a:xfrm>
            <a:off x="6327219" y="5224939"/>
            <a:ext cx="340162" cy="340162"/>
          </a:xfrm>
          <a:prstGeom prst="rect">
            <a:avLst/>
          </a:prstGeom>
        </p:spPr>
      </p:pic>
      <p:sp>
        <p:nvSpPr>
          <p:cNvPr id="8" name="Text 5"/>
          <p:cNvSpPr/>
          <p:nvPr/>
        </p:nvSpPr>
        <p:spPr>
          <a:xfrm>
            <a:off x="6786086" y="5222796"/>
            <a:ext cx="2105144" cy="388858"/>
          </a:xfrm>
          <a:prstGeom prst="rect">
            <a:avLst/>
          </a:prstGeom>
          <a:noFill/>
        </p:spPr>
        <p:txBody>
          <a:bodyPr wrap="none" rtlCol="0" anchor="t"/>
          <a:lstStyle/>
          <a:p>
            <a:pPr marL="0" indent="0" algn="l">
              <a:lnSpc>
                <a:spcPts val="3060"/>
              </a:lnSpc>
              <a:buNone/>
            </a:pPr>
            <a:r>
              <a:rPr lang="zh-CN" altLang="en-US" sz="2185" dirty="0"/>
              <a:t>梁溢彥</a:t>
            </a:r>
            <a:endParaRPr lang="zh-CN" altLang="en-US" sz="2185" dirty="0"/>
          </a:p>
          <a:p>
            <a:pPr marL="0" indent="0" algn="l">
              <a:lnSpc>
                <a:spcPts val="3060"/>
              </a:lnSpc>
              <a:buNone/>
            </a:pPr>
            <a:r>
              <a:rPr lang="en-US" altLang="zh-CN" sz="2185" dirty="0"/>
              <a:t>312707026</a:t>
            </a:r>
            <a:endParaRPr lang="en-US" altLang="zh-CN" sz="2185" dirty="0"/>
          </a:p>
        </p:txBody>
      </p:sp>
      <p:pic>
        <p:nvPicPr>
          <p:cNvPr id="9"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10"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491621"/>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環境建立與設定</a:t>
            </a:r>
            <a:endParaRPr lang="en-US" sz="4375" dirty="0"/>
          </a:p>
        </p:txBody>
      </p:sp>
      <p:sp>
        <p:nvSpPr>
          <p:cNvPr id="5" name="Shape 3"/>
          <p:cNvSpPr/>
          <p:nvPr/>
        </p:nvSpPr>
        <p:spPr>
          <a:xfrm>
            <a:off x="2037993" y="3630335"/>
            <a:ext cx="5166122" cy="2107525"/>
          </a:xfrm>
          <a:prstGeom prst="roundRect">
            <a:avLst>
              <a:gd name="adj" fmla="val 4744"/>
            </a:avLst>
          </a:prstGeom>
          <a:solidFill>
            <a:srgbClr val="DADBF1"/>
          </a:solidFill>
          <a:ln w="13811">
            <a:solidFill>
              <a:srgbClr val="B5B7E3"/>
            </a:solidFill>
            <a:prstDash val="solid"/>
          </a:ln>
        </p:spPr>
      </p:sp>
      <p:sp>
        <p:nvSpPr>
          <p:cNvPr id="6" name="Text 4"/>
          <p:cNvSpPr/>
          <p:nvPr/>
        </p:nvSpPr>
        <p:spPr>
          <a:xfrm>
            <a:off x="2273975" y="3866317"/>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Inter" pitchFamily="34" charset="0"/>
                <a:ea typeface="Inter" pitchFamily="34" charset="-122"/>
                <a:cs typeface="Inter" pitchFamily="34" charset="-120"/>
              </a:rPr>
              <a:t>函式庫及工具</a:t>
            </a:r>
            <a:endParaRPr lang="en-US" sz="2185" dirty="0"/>
          </a:p>
        </p:txBody>
      </p:sp>
      <p:sp>
        <p:nvSpPr>
          <p:cNvPr id="7" name="Text 5"/>
          <p:cNvSpPr/>
          <p:nvPr/>
        </p:nvSpPr>
        <p:spPr>
          <a:xfrm>
            <a:off x="2273975" y="4435673"/>
            <a:ext cx="4694158" cy="1066205"/>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Python、Jupyter Notebook、Pandas、NumPy、Scikit-learn、xgboost、catboost、lgbm</a:t>
            </a:r>
            <a:endParaRPr lang="en-US" sz="1750" dirty="0"/>
          </a:p>
        </p:txBody>
      </p:sp>
      <p:sp>
        <p:nvSpPr>
          <p:cNvPr id="8" name="Shape 6"/>
          <p:cNvSpPr/>
          <p:nvPr/>
        </p:nvSpPr>
        <p:spPr>
          <a:xfrm>
            <a:off x="7426285" y="3630335"/>
            <a:ext cx="5166122" cy="2107525"/>
          </a:xfrm>
          <a:prstGeom prst="roundRect">
            <a:avLst>
              <a:gd name="adj" fmla="val 4744"/>
            </a:avLst>
          </a:prstGeom>
          <a:solidFill>
            <a:srgbClr val="DADBF1"/>
          </a:solidFill>
          <a:ln w="13811">
            <a:solidFill>
              <a:srgbClr val="B5B7E3"/>
            </a:solidFill>
            <a:prstDash val="solid"/>
          </a:ln>
        </p:spPr>
      </p:sp>
      <p:sp>
        <p:nvSpPr>
          <p:cNvPr id="9" name="Text 7"/>
          <p:cNvSpPr/>
          <p:nvPr/>
        </p:nvSpPr>
        <p:spPr>
          <a:xfrm>
            <a:off x="7662267" y="3866317"/>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Inter" pitchFamily="34" charset="0"/>
                <a:ea typeface="Inter" pitchFamily="34" charset="-122"/>
                <a:cs typeface="Inter" pitchFamily="34" charset="-120"/>
              </a:rPr>
              <a:t>硬體和軟體</a:t>
            </a:r>
            <a:endParaRPr lang="en-US" sz="2185" dirty="0"/>
          </a:p>
        </p:txBody>
      </p:sp>
      <p:sp>
        <p:nvSpPr>
          <p:cNvPr id="10" name="Text 8"/>
          <p:cNvSpPr/>
          <p:nvPr/>
        </p:nvSpPr>
        <p:spPr>
          <a:xfrm>
            <a:off x="7662267" y="4435673"/>
            <a:ext cx="4694158"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CPU: Intel Core i7-8750H, RAM: 8GB, OS: Windows 10</a:t>
            </a:r>
            <a:endParaRPr lang="en-US" sz="1750" dirty="0"/>
          </a:p>
        </p:txBody>
      </p:sp>
      <p:pic>
        <p:nvPicPr>
          <p:cNvPr id="11" name="Image 0" descr="preencoded.png">
            <a:hlinkClick r:id="rId1"/>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3245525"/>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數據匯入與預處理</a:t>
            </a:r>
            <a:endParaRPr lang="en-US" sz="4375" dirty="0"/>
          </a:p>
        </p:txBody>
      </p:sp>
      <p:sp>
        <p:nvSpPr>
          <p:cNvPr id="5" name="Text 3"/>
          <p:cNvSpPr/>
          <p:nvPr/>
        </p:nvSpPr>
        <p:spPr>
          <a:xfrm>
            <a:off x="6319599" y="4273153"/>
            <a:ext cx="7477601"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解釋如何匯入且預處理包括房屋尺寸、位置、房齡等特徵的數據，以及如何去除缺失值和處理 outlier。</a:t>
            </a:r>
            <a:endParaRPr lang="en-US" sz="1750" dirty="0"/>
          </a:p>
        </p:txBody>
      </p:sp>
      <p:pic>
        <p:nvPicPr>
          <p:cNvPr id="6"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7"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450062"/>
            <a:ext cx="4856440"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使用的模型和演算法</a:t>
            </a:r>
            <a:endParaRPr lang="en-US" sz="4375" dirty="0"/>
          </a:p>
        </p:txBody>
      </p:sp>
      <p:sp>
        <p:nvSpPr>
          <p:cNvPr id="5" name="Shape 3"/>
          <p:cNvSpPr/>
          <p:nvPr/>
        </p:nvSpPr>
        <p:spPr>
          <a:xfrm>
            <a:off x="7293054" y="2588776"/>
            <a:ext cx="44410" cy="4190643"/>
          </a:xfrm>
          <a:prstGeom prst="rect">
            <a:avLst/>
          </a:prstGeom>
          <a:solidFill>
            <a:srgbClr val="B5B7E3"/>
          </a:solidFill>
        </p:spPr>
      </p:sp>
      <p:sp>
        <p:nvSpPr>
          <p:cNvPr id="6" name="Shape 4"/>
          <p:cNvSpPr/>
          <p:nvPr/>
        </p:nvSpPr>
        <p:spPr>
          <a:xfrm>
            <a:off x="7565172" y="2990076"/>
            <a:ext cx="777597" cy="44410"/>
          </a:xfrm>
          <a:prstGeom prst="rect">
            <a:avLst/>
          </a:prstGeom>
          <a:solidFill>
            <a:srgbClr val="B5B7E3"/>
          </a:solidFill>
        </p:spPr>
      </p:sp>
      <p:sp>
        <p:nvSpPr>
          <p:cNvPr id="7" name="Shape 5"/>
          <p:cNvSpPr/>
          <p:nvPr/>
        </p:nvSpPr>
        <p:spPr>
          <a:xfrm>
            <a:off x="7065228" y="2762369"/>
            <a:ext cx="499943" cy="499943"/>
          </a:xfrm>
          <a:prstGeom prst="roundRect">
            <a:avLst>
              <a:gd name="adj" fmla="val 20000"/>
            </a:avLst>
          </a:prstGeom>
          <a:solidFill>
            <a:srgbClr val="DADBF1"/>
          </a:solidFill>
          <a:ln w="13811">
            <a:solidFill>
              <a:srgbClr val="B5B7E3"/>
            </a:solidFill>
            <a:prstDash val="solid"/>
          </a:ln>
        </p:spPr>
      </p:sp>
      <p:sp>
        <p:nvSpPr>
          <p:cNvPr id="8" name="Text 6"/>
          <p:cNvSpPr/>
          <p:nvPr/>
        </p:nvSpPr>
        <p:spPr>
          <a:xfrm>
            <a:off x="7233583" y="2804041"/>
            <a:ext cx="16323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1</a:t>
            </a:r>
            <a:endParaRPr lang="en-US" sz="2625" dirty="0"/>
          </a:p>
        </p:txBody>
      </p:sp>
      <p:sp>
        <p:nvSpPr>
          <p:cNvPr id="9" name="Text 7"/>
          <p:cNvSpPr/>
          <p:nvPr/>
        </p:nvSpPr>
        <p:spPr>
          <a:xfrm>
            <a:off x="8537258" y="2810947"/>
            <a:ext cx="2221944"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Inter" pitchFamily="34" charset="0"/>
                <a:ea typeface="Inter" pitchFamily="34" charset="-122"/>
                <a:cs typeface="Inter" pitchFamily="34" charset="-120"/>
              </a:rPr>
              <a:t>xgboost</a:t>
            </a:r>
            <a:endParaRPr lang="en-US" sz="2185" dirty="0"/>
          </a:p>
        </p:txBody>
      </p:sp>
      <p:sp>
        <p:nvSpPr>
          <p:cNvPr id="10" name="Text 8"/>
          <p:cNvSpPr/>
          <p:nvPr/>
        </p:nvSpPr>
        <p:spPr>
          <a:xfrm>
            <a:off x="8537258" y="3380303"/>
            <a:ext cx="4055150" cy="710803"/>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強大的 Gradient Boosting 框架，具備迭代式學習能力和可擴展性。</a:t>
            </a:r>
            <a:endParaRPr lang="en-US" sz="1750" dirty="0"/>
          </a:p>
        </p:txBody>
      </p:sp>
      <p:sp>
        <p:nvSpPr>
          <p:cNvPr id="11" name="Shape 9"/>
          <p:cNvSpPr/>
          <p:nvPr/>
        </p:nvSpPr>
        <p:spPr>
          <a:xfrm>
            <a:off x="6287631" y="4100929"/>
            <a:ext cx="777597" cy="44410"/>
          </a:xfrm>
          <a:prstGeom prst="rect">
            <a:avLst/>
          </a:prstGeom>
          <a:solidFill>
            <a:srgbClr val="B5B7E3"/>
          </a:solidFill>
        </p:spPr>
      </p:sp>
      <p:sp>
        <p:nvSpPr>
          <p:cNvPr id="12" name="Shape 10"/>
          <p:cNvSpPr/>
          <p:nvPr/>
        </p:nvSpPr>
        <p:spPr>
          <a:xfrm>
            <a:off x="7065228" y="3873222"/>
            <a:ext cx="499943" cy="499943"/>
          </a:xfrm>
          <a:prstGeom prst="roundRect">
            <a:avLst>
              <a:gd name="adj" fmla="val 20000"/>
            </a:avLst>
          </a:prstGeom>
          <a:solidFill>
            <a:srgbClr val="DADBF1"/>
          </a:solidFill>
          <a:ln w="13811">
            <a:solidFill>
              <a:srgbClr val="B5B7E3"/>
            </a:solidFill>
            <a:prstDash val="solid"/>
          </a:ln>
        </p:spPr>
      </p:sp>
      <p:sp>
        <p:nvSpPr>
          <p:cNvPr id="13" name="Text 11"/>
          <p:cNvSpPr/>
          <p:nvPr/>
        </p:nvSpPr>
        <p:spPr>
          <a:xfrm>
            <a:off x="7214533" y="3914894"/>
            <a:ext cx="20133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2</a:t>
            </a:r>
            <a:endParaRPr lang="en-US" sz="2625" dirty="0"/>
          </a:p>
        </p:txBody>
      </p:sp>
      <p:sp>
        <p:nvSpPr>
          <p:cNvPr id="14" name="Text 12"/>
          <p:cNvSpPr/>
          <p:nvPr/>
        </p:nvSpPr>
        <p:spPr>
          <a:xfrm>
            <a:off x="3871198" y="3921800"/>
            <a:ext cx="2221944" cy="347186"/>
          </a:xfrm>
          <a:prstGeom prst="rect">
            <a:avLst/>
          </a:prstGeom>
          <a:noFill/>
        </p:spPr>
        <p:txBody>
          <a:bodyPr wrap="none" rtlCol="0" anchor="t"/>
          <a:lstStyle/>
          <a:p>
            <a:pPr marL="0" indent="0" algn="r">
              <a:lnSpc>
                <a:spcPts val="2735"/>
              </a:lnSpc>
              <a:buNone/>
            </a:pPr>
            <a:r>
              <a:rPr lang="en-US" sz="2185" b="1" kern="0" spc="-66" dirty="0">
                <a:solidFill>
                  <a:srgbClr val="272525"/>
                </a:solidFill>
                <a:latin typeface="Inter" pitchFamily="34" charset="0"/>
                <a:ea typeface="Inter" pitchFamily="34" charset="-122"/>
                <a:cs typeface="Inter" pitchFamily="34" charset="-120"/>
              </a:rPr>
              <a:t>catboost</a:t>
            </a:r>
            <a:endParaRPr lang="en-US" sz="2185" dirty="0"/>
          </a:p>
        </p:txBody>
      </p:sp>
      <p:sp>
        <p:nvSpPr>
          <p:cNvPr id="15" name="Text 13"/>
          <p:cNvSpPr/>
          <p:nvPr/>
        </p:nvSpPr>
        <p:spPr>
          <a:xfrm>
            <a:off x="2037993" y="4491157"/>
            <a:ext cx="4055150" cy="1066205"/>
          </a:xfrm>
          <a:prstGeom prst="rect">
            <a:avLst/>
          </a:prstGeom>
          <a:noFill/>
        </p:spPr>
        <p:txBody>
          <a:bodyPr wrap="square" rtlCol="0" anchor="t"/>
          <a:lstStyle/>
          <a:p>
            <a:pPr marL="0" indent="0" algn="r">
              <a:lnSpc>
                <a:spcPts val="2800"/>
              </a:lnSpc>
              <a:buNone/>
            </a:pPr>
            <a:r>
              <a:rPr lang="en-US" sz="1750" kern="0" spc="-35" dirty="0">
                <a:solidFill>
                  <a:srgbClr val="272525"/>
                </a:solidFill>
                <a:latin typeface="Inter" pitchFamily="34" charset="0"/>
                <a:ea typeface="Inter" pitchFamily="34" charset="-122"/>
                <a:cs typeface="Inter" pitchFamily="34" charset="-120"/>
              </a:rPr>
              <a:t>一種高效的 Gradient Boosting 模型，具有自適應超參數調整和優秀特徵選擇能力。</a:t>
            </a:r>
            <a:endParaRPr lang="en-US" sz="1750" dirty="0"/>
          </a:p>
        </p:txBody>
      </p:sp>
      <p:sp>
        <p:nvSpPr>
          <p:cNvPr id="16" name="Shape 14"/>
          <p:cNvSpPr/>
          <p:nvPr/>
        </p:nvSpPr>
        <p:spPr>
          <a:xfrm>
            <a:off x="7565172" y="5251906"/>
            <a:ext cx="777597" cy="44410"/>
          </a:xfrm>
          <a:prstGeom prst="rect">
            <a:avLst/>
          </a:prstGeom>
          <a:solidFill>
            <a:srgbClr val="B5B7E3"/>
          </a:solidFill>
        </p:spPr>
      </p:sp>
      <p:sp>
        <p:nvSpPr>
          <p:cNvPr id="17" name="Shape 15"/>
          <p:cNvSpPr/>
          <p:nvPr/>
        </p:nvSpPr>
        <p:spPr>
          <a:xfrm>
            <a:off x="7065228" y="5024199"/>
            <a:ext cx="499943" cy="499943"/>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7210723" y="5065871"/>
            <a:ext cx="20895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3</a:t>
            </a:r>
            <a:endParaRPr lang="en-US" sz="2625" dirty="0"/>
          </a:p>
        </p:txBody>
      </p:sp>
      <p:sp>
        <p:nvSpPr>
          <p:cNvPr id="19" name="Text 17"/>
          <p:cNvSpPr/>
          <p:nvPr/>
        </p:nvSpPr>
        <p:spPr>
          <a:xfrm>
            <a:off x="8537258" y="5072777"/>
            <a:ext cx="2221944"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Inter" pitchFamily="34" charset="0"/>
                <a:ea typeface="Inter" pitchFamily="34" charset="-122"/>
                <a:cs typeface="Inter" pitchFamily="34" charset="-120"/>
              </a:rPr>
              <a:t>lgbm</a:t>
            </a:r>
            <a:endParaRPr lang="en-US" sz="2185" dirty="0"/>
          </a:p>
        </p:txBody>
      </p:sp>
      <p:sp>
        <p:nvSpPr>
          <p:cNvPr id="20" name="Text 18"/>
          <p:cNvSpPr/>
          <p:nvPr/>
        </p:nvSpPr>
        <p:spPr>
          <a:xfrm>
            <a:off x="8537258" y="5642134"/>
            <a:ext cx="4055150" cy="710803"/>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一款快速高效的 Gradient Boosting 模型，具有低記憶體占用和高準確率特點。</a:t>
            </a:r>
            <a:endParaRPr lang="en-US" sz="1750" dirty="0"/>
          </a:p>
        </p:txBody>
      </p:sp>
      <p:pic>
        <p:nvPicPr>
          <p:cNvPr id="21" name="Image 0" descr="preencoded.png">
            <a:hlinkClick r:id="rId1"/>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70990" y="449580"/>
            <a:ext cx="7315200" cy="645160"/>
          </a:xfrm>
          <a:prstGeom prst="rect">
            <a:avLst/>
          </a:prstGeom>
          <a:noFill/>
        </p:spPr>
        <p:txBody>
          <a:bodyPr wrap="square" rtlCol="0" anchor="t">
            <a:spAutoFit/>
          </a:bodyPr>
          <a:p>
            <a:r>
              <a:rPr lang="zh-CN" altLang="en-US" sz="3600"/>
              <a:t>特徵處理</a:t>
            </a:r>
            <a:r>
              <a:rPr lang="en-US" altLang="zh-CN" sz="3600"/>
              <a:t> &amp; </a:t>
            </a:r>
            <a:r>
              <a:rPr lang="zh-CN" altLang="en-US" sz="3600"/>
              <a:t>特徵篩選</a:t>
            </a:r>
            <a:endParaRPr lang="zh-CN" altLang="en-US" sz="3600"/>
          </a:p>
        </p:txBody>
      </p:sp>
      <p:sp>
        <p:nvSpPr>
          <p:cNvPr id="3" name="文本框 2"/>
          <p:cNvSpPr txBox="1"/>
          <p:nvPr/>
        </p:nvSpPr>
        <p:spPr>
          <a:xfrm>
            <a:off x="274320" y="1862455"/>
            <a:ext cx="7315200" cy="4246245"/>
          </a:xfrm>
          <a:prstGeom prst="rect">
            <a:avLst/>
          </a:prstGeom>
          <a:noFill/>
        </p:spPr>
        <p:txBody>
          <a:bodyPr wrap="square" rtlCol="0" anchor="t">
            <a:spAutoFit/>
          </a:bodyPr>
          <a:p>
            <a:r>
              <a:rPr lang="zh-CN" altLang="en-US"/>
              <a:t>1. 特徵選擇：Correlation（相關性）</a:t>
            </a:r>
            <a:endParaRPr lang="zh-CN" altLang="en-US"/>
          </a:p>
          <a:p>
            <a:r>
              <a:rPr lang="zh-CN" altLang="en-US"/>
              <a:t>相關性特徵選擇是基於特徵之間或特徵與目標之間的相關性來選擇特徵。當兩個特徵之間的相關性很高時，我們可以認為它們傳達的資訊是重複的，因此可能只需要其中一個。同樣地，如果一個特徵與目標之間的相關性很低，那麼這個特徵可能對模型的預測沒有太大的幫助。</a:t>
            </a:r>
            <a:endParaRPr lang="zh-CN" altLang="en-US"/>
          </a:p>
          <a:p>
            <a:endParaRPr lang="zh-CN" altLang="en-US"/>
          </a:p>
          <a:p>
            <a:r>
              <a:rPr lang="zh-CN" altLang="en-US"/>
              <a:t>2. 特徵選擇：Variance Threshold（變異數閾值）</a:t>
            </a:r>
            <a:endParaRPr lang="zh-CN" altLang="en-US"/>
          </a:p>
          <a:p>
            <a:r>
              <a:rPr lang="zh-CN" altLang="en-US"/>
              <a:t>變異數閾值是一種簡單的基礎特徵選擇方法。它會移除那些變異數低於某個閾值的特徵。如果一個特徵的所有值都相似（即變異數很小），那麼這個特徵可能不會對模型的預測效果有太大的影響。</a:t>
            </a:r>
            <a:endParaRPr lang="zh-CN" altLang="en-US"/>
          </a:p>
          <a:p>
            <a:endParaRPr lang="zh-CN" altLang="en-US"/>
          </a:p>
          <a:p>
            <a:r>
              <a:rPr lang="zh-CN" altLang="en-US"/>
              <a:t>3. 特徵選擇：SelectKBest</a:t>
            </a:r>
            <a:endParaRPr lang="zh-CN" altLang="en-US"/>
          </a:p>
          <a:p>
            <a:r>
              <a:rPr lang="zh-CN" altLang="en-US"/>
              <a:t>SelectKBest 是一種從數據集中選擇得分最高的 k 個特徵的方法。這個得分可以基於多種統計測試，如卡方檢驗、ANOVA F值等，來評估特徵與目標之間的關係。選擇得分最高的特徵可以幫助提高模型的預測效果。</a:t>
            </a:r>
            <a:endParaRPr lang="zh-CN" altLang="en-US"/>
          </a:p>
        </p:txBody>
      </p:sp>
      <p:sp>
        <p:nvSpPr>
          <p:cNvPr id="4" name="文本框 3"/>
          <p:cNvSpPr txBox="1"/>
          <p:nvPr/>
        </p:nvSpPr>
        <p:spPr>
          <a:xfrm>
            <a:off x="8762365" y="2832100"/>
            <a:ext cx="4876800" cy="2306955"/>
          </a:xfrm>
          <a:prstGeom prst="rect">
            <a:avLst/>
          </a:prstGeom>
          <a:noFill/>
        </p:spPr>
        <p:txBody>
          <a:bodyPr wrap="square" rtlCol="0">
            <a:spAutoFit/>
          </a:bodyPr>
          <a:p>
            <a:r>
              <a:rPr lang="en-US" altLang="zh-CN"/>
              <a:t>4.</a:t>
            </a:r>
            <a:r>
              <a:rPr lang="zh-CN" altLang="en-US"/>
              <a:t>Featuretools</a:t>
            </a:r>
            <a:endParaRPr lang="zh-CN" altLang="en-US"/>
          </a:p>
          <a:p>
            <a:r>
              <a:rPr lang="zh-CN" altLang="en-US"/>
              <a:t>Featuretools 是一個自動化特徵工程的 Python 函式庫。它可以自動從數據集中生成數百或數千個新的特徵。Featuretools 使用 "entity" 和 "relationship" 的概念來理解數據，並使用這些概念來創建新的、更複雜的特徵。這大大簡化了特徵工程的過程，並可以產生比傳統方法更有效的特徵。</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1037868" y="348496"/>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訓練過程</a:t>
            </a:r>
            <a:endParaRPr lang="en-US" sz="4375" dirty="0"/>
          </a:p>
        </p:txBody>
      </p:sp>
      <p:sp>
        <p:nvSpPr>
          <p:cNvPr id="5" name="Text 3"/>
          <p:cNvSpPr/>
          <p:nvPr/>
        </p:nvSpPr>
        <p:spPr>
          <a:xfrm>
            <a:off x="1705888" y="1492250"/>
            <a:ext cx="2221944"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訓練參數</a:t>
            </a:r>
            <a:endParaRPr lang="en-US" sz="2185" dirty="0"/>
          </a:p>
        </p:txBody>
      </p:sp>
      <p:sp>
        <p:nvSpPr>
          <p:cNvPr id="6" name="Text 4"/>
          <p:cNvSpPr/>
          <p:nvPr/>
        </p:nvSpPr>
        <p:spPr>
          <a:xfrm>
            <a:off x="1704419" y="1978223"/>
            <a:ext cx="2800945" cy="399812"/>
          </a:xfrm>
          <a:prstGeom prst="rect">
            <a:avLst/>
          </a:prstGeom>
          <a:noFill/>
        </p:spPr>
        <p:txBody>
          <a:bodyPr wrap="none" rtlCol="0" anchor="t"/>
          <a:lstStyle/>
          <a:p>
            <a:pPr marL="342900" indent="-342900" algn="l">
              <a:lnSpc>
                <a:spcPts val="3150"/>
              </a:lnSpc>
              <a:buSzPct val="100000"/>
              <a:buChar char="•"/>
            </a:pPr>
            <a:r>
              <a:rPr lang="zh-CN" altLang="en-US" sz="1750" dirty="0"/>
              <a:t>使用</a:t>
            </a:r>
            <a:r>
              <a:rPr lang="en-US" altLang="zh-CN" sz="1750" dirty="0">
                <a:sym typeface="+mn-ea"/>
              </a:rPr>
              <a:t>random search</a:t>
            </a:r>
            <a:r>
              <a:rPr lang="zh-CN" altLang="en-US" sz="1750" dirty="0">
                <a:sym typeface="+mn-ea"/>
              </a:rPr>
              <a:t>和</a:t>
            </a:r>
            <a:r>
              <a:rPr lang="en-US" altLang="zh-CN" sz="1750" dirty="0"/>
              <a:t>grid search </a:t>
            </a:r>
            <a:endParaRPr lang="en-US" altLang="zh-CN" sz="1750" dirty="0"/>
          </a:p>
          <a:p>
            <a:pPr marL="342900" indent="-342900" algn="l">
              <a:lnSpc>
                <a:spcPts val="3150"/>
              </a:lnSpc>
              <a:buSzPct val="100000"/>
              <a:buChar char="•"/>
            </a:pPr>
            <a:r>
              <a:rPr lang="zh-CN" altLang="en-US" sz="1750" dirty="0"/>
              <a:t>找出一個</a:t>
            </a:r>
            <a:r>
              <a:rPr lang="en-US" altLang="zh-CN" sz="1750" dirty="0"/>
              <a:t>range </a:t>
            </a:r>
            <a:r>
              <a:rPr lang="zh-CN" altLang="en-US" sz="1750" dirty="0"/>
              <a:t>內的最佳參數</a:t>
            </a:r>
            <a:endParaRPr lang="en-US" altLang="zh-CN" sz="1750" dirty="0"/>
          </a:p>
          <a:p>
            <a:pPr marL="342900" indent="-342900" algn="l">
              <a:lnSpc>
                <a:spcPts val="3150"/>
              </a:lnSpc>
              <a:buSzPct val="100000"/>
              <a:buChar char="•"/>
            </a:pPr>
            <a:r>
              <a:rPr lang="zh-CN" sz="1750" dirty="0"/>
              <a:t>然後再手動增減超參數值</a:t>
            </a:r>
            <a:endParaRPr lang="zh-CN" sz="1750" dirty="0"/>
          </a:p>
        </p:txBody>
      </p:sp>
      <p:sp>
        <p:nvSpPr>
          <p:cNvPr id="8" name="Text 6"/>
          <p:cNvSpPr/>
          <p:nvPr/>
        </p:nvSpPr>
        <p:spPr>
          <a:xfrm>
            <a:off x="5783302" y="1461135"/>
            <a:ext cx="2890480" cy="347186"/>
          </a:xfrm>
          <a:prstGeom prst="rect">
            <a:avLst/>
          </a:prstGeom>
          <a:noFill/>
        </p:spPr>
        <p:txBody>
          <a:bodyPr wrap="none" rtlCol="0" anchor="t"/>
          <a:lstStyle/>
          <a:p>
            <a:pPr marL="0" indent="0">
              <a:lnSpc>
                <a:spcPts val="2735"/>
              </a:lnSpc>
              <a:buNone/>
            </a:pPr>
            <a:r>
              <a:rPr lang="zh-CN" altLang="en-US" sz="2185" dirty="0"/>
              <a:t>最終</a:t>
            </a:r>
            <a:r>
              <a:rPr lang="en-US" altLang="zh-CN" sz="2185" dirty="0"/>
              <a:t>prediction</a:t>
            </a:r>
            <a:endParaRPr lang="en-US" altLang="zh-CN" sz="2185" dirty="0"/>
          </a:p>
        </p:txBody>
      </p:sp>
      <p:pic>
        <p:nvPicPr>
          <p:cNvPr id="11" name="Image 0" descr="preencoded.png">
            <a:hlinkClick r:id="rId1"/>
          </p:cNvPr>
          <p:cNvPicPr>
            <a:picLocks noChangeAspect="1"/>
          </p:cNvPicPr>
          <p:nvPr/>
        </p:nvPicPr>
        <p:blipFill>
          <a:blip r:embed="rId2"/>
          <a:stretch>
            <a:fillRect/>
          </a:stretch>
        </p:blipFill>
        <p:spPr>
          <a:xfrm>
            <a:off x="12242153" y="7589520"/>
            <a:ext cx="2296807" cy="548640"/>
          </a:xfrm>
          <a:prstGeom prst="rect">
            <a:avLst/>
          </a:prstGeom>
        </p:spPr>
      </p:pic>
      <p:sp>
        <p:nvSpPr>
          <p:cNvPr id="12" name="Text 4"/>
          <p:cNvSpPr/>
          <p:nvPr>
            <p:custDataLst>
              <p:tags r:id="rId3"/>
            </p:custDataLst>
          </p:nvPr>
        </p:nvSpPr>
        <p:spPr>
          <a:xfrm>
            <a:off x="5647769" y="1978223"/>
            <a:ext cx="2800945" cy="399812"/>
          </a:xfrm>
          <a:prstGeom prst="rect">
            <a:avLst/>
          </a:prstGeom>
          <a:noFill/>
        </p:spPr>
        <p:txBody>
          <a:bodyPr wrap="none" rtlCol="0" anchor="t"/>
          <a:p>
            <a:pPr marL="342900" indent="-342900" algn="l">
              <a:lnSpc>
                <a:spcPts val="3150"/>
              </a:lnSpc>
              <a:buSzPct val="100000"/>
              <a:buChar char="•"/>
            </a:pPr>
            <a:r>
              <a:rPr lang="zh-CN" altLang="en-US" sz="1750" dirty="0"/>
              <a:t>以</a:t>
            </a:r>
            <a:r>
              <a:rPr lang="en-US" altLang="zh-CN" sz="1750" dirty="0"/>
              <a:t>kaggle</a:t>
            </a:r>
            <a:r>
              <a:rPr lang="zh-CN" altLang="en-US" sz="1750" dirty="0"/>
              <a:t>上的</a:t>
            </a:r>
            <a:r>
              <a:rPr lang="en-US" altLang="zh-CN" sz="1750" dirty="0"/>
              <a:t>loss</a:t>
            </a:r>
            <a:r>
              <a:rPr lang="zh-CN" altLang="en-US" sz="1750" dirty="0"/>
              <a:t>作為權重</a:t>
            </a:r>
            <a:endParaRPr lang="zh-CN" altLang="en-US" sz="1750" dirty="0"/>
          </a:p>
          <a:p>
            <a:pPr marL="342900" indent="-342900" algn="l">
              <a:lnSpc>
                <a:spcPts val="3150"/>
              </a:lnSpc>
              <a:buSzPct val="100000"/>
              <a:buChar char="•"/>
            </a:pPr>
            <a:r>
              <a:rPr lang="en-US" altLang="zh-CN" sz="1750" dirty="0"/>
              <a:t>loss</a:t>
            </a:r>
            <a:r>
              <a:rPr lang="zh-CN" altLang="en-US" sz="1750" dirty="0"/>
              <a:t>越小的模型的</a:t>
            </a:r>
            <a:r>
              <a:rPr lang="en-US" altLang="zh-CN" sz="1750" dirty="0"/>
              <a:t>prediction</a:t>
            </a:r>
            <a:r>
              <a:rPr lang="zh-CN" altLang="en-US" sz="1750" dirty="0"/>
              <a:t>權重越大</a:t>
            </a:r>
            <a:endParaRPr lang="zh-CN" altLang="en-US" sz="1750" dirty="0"/>
          </a:p>
          <a:p>
            <a:pPr marL="342900" indent="-342900" algn="l">
              <a:lnSpc>
                <a:spcPts val="3150"/>
              </a:lnSpc>
              <a:buSzPct val="100000"/>
              <a:buChar char="•"/>
            </a:pPr>
            <a:r>
              <a:rPr lang="zh-CN" altLang="en-US" sz="1750" dirty="0"/>
              <a:t>然後把</a:t>
            </a:r>
            <a:r>
              <a:rPr lang="en-US" altLang="zh-CN" sz="1750" dirty="0"/>
              <a:t>prediction</a:t>
            </a:r>
            <a:r>
              <a:rPr lang="zh-CN" altLang="en-US" sz="1750" dirty="0"/>
              <a:t>加權平均</a:t>
            </a:r>
            <a:endParaRPr lang="zh-CN" altLang="en-US" sz="1750" dirty="0"/>
          </a:p>
        </p:txBody>
      </p:sp>
      <p:pic>
        <p:nvPicPr>
          <p:cNvPr id="13" name="图片 12"/>
          <p:cNvPicPr>
            <a:picLocks noChangeAspect="1"/>
          </p:cNvPicPr>
          <p:nvPr>
            <p:custDataLst>
              <p:tags r:id="rId4"/>
            </p:custDataLst>
          </p:nvPr>
        </p:nvPicPr>
        <p:blipFill>
          <a:blip r:embed="rId5"/>
          <a:stretch>
            <a:fillRect/>
          </a:stretch>
        </p:blipFill>
        <p:spPr>
          <a:xfrm>
            <a:off x="737870" y="4204970"/>
            <a:ext cx="6960870" cy="3933190"/>
          </a:xfrm>
          <a:prstGeom prst="rect">
            <a:avLst/>
          </a:prstGeom>
        </p:spPr>
      </p:pic>
      <p:sp>
        <p:nvSpPr>
          <p:cNvPr id="14" name="Text 3"/>
          <p:cNvSpPr/>
          <p:nvPr>
            <p:custDataLst>
              <p:tags r:id="rId6"/>
            </p:custDataLst>
          </p:nvPr>
        </p:nvSpPr>
        <p:spPr>
          <a:xfrm>
            <a:off x="1215668" y="3656330"/>
            <a:ext cx="2221944" cy="347186"/>
          </a:xfrm>
          <a:prstGeom prst="rect">
            <a:avLst/>
          </a:prstGeom>
          <a:noFill/>
        </p:spPr>
        <p:txBody>
          <a:bodyPr wrap="none" rtlCol="0" anchor="t"/>
          <a:p>
            <a:pPr marL="0" indent="0">
              <a:lnSpc>
                <a:spcPts val="2735"/>
              </a:lnSpc>
              <a:buNone/>
            </a:pPr>
            <a:r>
              <a:rPr lang="zh-CN" altLang="en-US" sz="2185" b="1" kern="0" spc="-66" dirty="0">
                <a:solidFill>
                  <a:srgbClr val="000000"/>
                </a:solidFill>
                <a:latin typeface="Inter" pitchFamily="34" charset="0"/>
                <a:ea typeface="Inter" pitchFamily="34" charset="-122"/>
                <a:cs typeface="Inter" pitchFamily="34" charset="-120"/>
              </a:rPr>
              <a:t>以</a:t>
            </a:r>
            <a:r>
              <a:rPr lang="en-US" altLang="zh-CN" sz="2185" b="1" kern="0" spc="-66" dirty="0">
                <a:solidFill>
                  <a:srgbClr val="000000"/>
                </a:solidFill>
                <a:latin typeface="Inter" pitchFamily="34" charset="0"/>
                <a:ea typeface="Inter" pitchFamily="34" charset="-122"/>
                <a:cs typeface="Inter" pitchFamily="34" charset="-120"/>
              </a:rPr>
              <a:t>notebook</a:t>
            </a:r>
            <a:r>
              <a:rPr lang="zh-CN" altLang="en-US" sz="2185" b="1" kern="0" spc="-66" dirty="0">
                <a:solidFill>
                  <a:srgbClr val="000000"/>
                </a:solidFill>
                <a:latin typeface="Inter" pitchFamily="34" charset="0"/>
                <a:ea typeface="Inter" pitchFamily="34" charset="-122"/>
                <a:cs typeface="Inter" pitchFamily="34" charset="-120"/>
              </a:rPr>
              <a:t>記錄參數以及其</a:t>
            </a:r>
            <a:r>
              <a:rPr lang="en-US" altLang="zh-CN" sz="2185" b="1" kern="0" spc="-66" dirty="0">
                <a:solidFill>
                  <a:srgbClr val="000000"/>
                </a:solidFill>
                <a:latin typeface="Inter" pitchFamily="34" charset="0"/>
                <a:ea typeface="Inter" pitchFamily="34" charset="-122"/>
                <a:cs typeface="Inter" pitchFamily="34" charset="-120"/>
              </a:rPr>
              <a:t>loss</a:t>
            </a:r>
            <a:endParaRPr lang="en-US" altLang="zh-CN" sz="2185" b="1" kern="0" spc="-66" dirty="0">
              <a:solidFill>
                <a:srgbClr val="000000"/>
              </a:solidFill>
              <a:latin typeface="Inter" pitchFamily="34" charset="0"/>
              <a:ea typeface="Inter" pitchFamily="34" charset="-122"/>
              <a:cs typeface="Inter" pitchFamily="34" charset="-120"/>
            </a:endParaRPr>
          </a:p>
        </p:txBody>
      </p:sp>
      <p:pic>
        <p:nvPicPr>
          <p:cNvPr id="24" name="图片 23"/>
          <p:cNvPicPr>
            <a:picLocks noChangeAspect="1"/>
          </p:cNvPicPr>
          <p:nvPr>
            <p:custDataLst>
              <p:tags r:id="rId7"/>
            </p:custDataLst>
          </p:nvPr>
        </p:nvPicPr>
        <p:blipFill>
          <a:blip r:embed="rId8"/>
          <a:stretch>
            <a:fillRect/>
          </a:stretch>
        </p:blipFill>
        <p:spPr>
          <a:xfrm>
            <a:off x="8321675" y="3886835"/>
            <a:ext cx="5814060" cy="3916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1964333" y="564475"/>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實驗結果</a:t>
            </a:r>
            <a:endParaRPr lang="en-US" sz="4375" dirty="0"/>
          </a:p>
        </p:txBody>
      </p:sp>
      <p:sp>
        <p:nvSpPr>
          <p:cNvPr id="5" name="Shape 3"/>
          <p:cNvSpPr/>
          <p:nvPr/>
        </p:nvSpPr>
        <p:spPr>
          <a:xfrm>
            <a:off x="2037993" y="3411974"/>
            <a:ext cx="10554414" cy="1938933"/>
          </a:xfrm>
          <a:prstGeom prst="roundRect">
            <a:avLst>
              <a:gd name="adj" fmla="val 5157"/>
            </a:avLst>
          </a:prstGeom>
          <a:noFill/>
          <a:ln w="13811">
            <a:solidFill>
              <a:srgbClr val="000000">
                <a:alpha val="8000"/>
              </a:srgbClr>
            </a:solidFill>
            <a:prstDash val="solid"/>
          </a:ln>
        </p:spPr>
      </p:sp>
      <p:sp>
        <p:nvSpPr>
          <p:cNvPr id="6" name="Shape 4"/>
          <p:cNvSpPr/>
          <p:nvPr/>
        </p:nvSpPr>
        <p:spPr>
          <a:xfrm>
            <a:off x="2051804" y="3425785"/>
            <a:ext cx="10526792" cy="637103"/>
          </a:xfrm>
          <a:prstGeom prst="rect">
            <a:avLst/>
          </a:prstGeom>
          <a:solidFill>
            <a:srgbClr val="FFFFFF">
              <a:alpha val="4000"/>
            </a:srgbClr>
          </a:solidFill>
        </p:spPr>
      </p:sp>
      <p:sp>
        <p:nvSpPr>
          <p:cNvPr id="7" name="Text 5"/>
          <p:cNvSpPr/>
          <p:nvPr/>
        </p:nvSpPr>
        <p:spPr>
          <a:xfrm>
            <a:off x="2274213" y="3566636"/>
            <a:ext cx="2183487" cy="355402"/>
          </a:xfrm>
          <a:prstGeom prst="rect">
            <a:avLst/>
          </a:prstGeom>
          <a:noFill/>
        </p:spPr>
        <p:txBody>
          <a:bodyPr wrap="none" rtlCol="0" anchor="t"/>
          <a:lstStyle/>
          <a:p>
            <a:pPr marL="0" indent="0">
              <a:lnSpc>
                <a:spcPts val="2800"/>
              </a:lnSpc>
              <a:buNone/>
            </a:pPr>
            <a:endParaRPr lang="en-US" sz="1750" dirty="0"/>
          </a:p>
        </p:txBody>
      </p:sp>
      <p:sp>
        <p:nvSpPr>
          <p:cNvPr id="8" name="Text 6"/>
          <p:cNvSpPr/>
          <p:nvPr/>
        </p:nvSpPr>
        <p:spPr>
          <a:xfrm>
            <a:off x="4909661" y="3566636"/>
            <a:ext cx="217967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xgboost</a:t>
            </a:r>
            <a:endParaRPr lang="en-US" sz="1750" dirty="0"/>
          </a:p>
        </p:txBody>
      </p:sp>
      <p:sp>
        <p:nvSpPr>
          <p:cNvPr id="9" name="Text 7"/>
          <p:cNvSpPr/>
          <p:nvPr/>
        </p:nvSpPr>
        <p:spPr>
          <a:xfrm>
            <a:off x="7541300" y="3566636"/>
            <a:ext cx="217967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catboost</a:t>
            </a:r>
            <a:endParaRPr lang="en-US" sz="1750" dirty="0"/>
          </a:p>
        </p:txBody>
      </p:sp>
      <p:sp>
        <p:nvSpPr>
          <p:cNvPr id="10" name="Text 8"/>
          <p:cNvSpPr/>
          <p:nvPr/>
        </p:nvSpPr>
        <p:spPr>
          <a:xfrm>
            <a:off x="10172938" y="3566636"/>
            <a:ext cx="218348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lgbm</a:t>
            </a:r>
            <a:endParaRPr lang="en-US" sz="1750" dirty="0"/>
          </a:p>
        </p:txBody>
      </p:sp>
      <p:sp>
        <p:nvSpPr>
          <p:cNvPr id="11" name="Shape 9"/>
          <p:cNvSpPr/>
          <p:nvPr/>
        </p:nvSpPr>
        <p:spPr>
          <a:xfrm>
            <a:off x="2051804" y="4062889"/>
            <a:ext cx="10526792" cy="637103"/>
          </a:xfrm>
          <a:prstGeom prst="rect">
            <a:avLst/>
          </a:prstGeom>
          <a:solidFill>
            <a:srgbClr val="000000">
              <a:alpha val="4000"/>
            </a:srgbClr>
          </a:solidFill>
        </p:spPr>
      </p:sp>
      <p:sp>
        <p:nvSpPr>
          <p:cNvPr id="12" name="Text 10"/>
          <p:cNvSpPr/>
          <p:nvPr/>
        </p:nvSpPr>
        <p:spPr>
          <a:xfrm>
            <a:off x="2274213" y="4203740"/>
            <a:ext cx="218348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RMSE</a:t>
            </a:r>
            <a:endParaRPr lang="en-US" sz="1750" dirty="0"/>
          </a:p>
        </p:txBody>
      </p:sp>
      <p:sp>
        <p:nvSpPr>
          <p:cNvPr id="13" name="Text 11"/>
          <p:cNvSpPr/>
          <p:nvPr/>
        </p:nvSpPr>
        <p:spPr>
          <a:xfrm>
            <a:off x="4909661" y="4203740"/>
            <a:ext cx="217967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
        <p:nvSpPr>
          <p:cNvPr id="14" name="Text 12"/>
          <p:cNvSpPr/>
          <p:nvPr/>
        </p:nvSpPr>
        <p:spPr>
          <a:xfrm>
            <a:off x="7541300" y="4203740"/>
            <a:ext cx="217967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
        <p:nvSpPr>
          <p:cNvPr id="15" name="Text 13"/>
          <p:cNvSpPr/>
          <p:nvPr/>
        </p:nvSpPr>
        <p:spPr>
          <a:xfrm>
            <a:off x="10172938" y="4203740"/>
            <a:ext cx="218348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
        <p:nvSpPr>
          <p:cNvPr id="17" name="Text 15"/>
          <p:cNvSpPr/>
          <p:nvPr/>
        </p:nvSpPr>
        <p:spPr>
          <a:xfrm>
            <a:off x="2274213" y="4840843"/>
            <a:ext cx="218348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MAE</a:t>
            </a:r>
            <a:endParaRPr lang="en-US" sz="1750" dirty="0"/>
          </a:p>
        </p:txBody>
      </p:sp>
      <p:sp>
        <p:nvSpPr>
          <p:cNvPr id="18" name="Text 16"/>
          <p:cNvSpPr/>
          <p:nvPr/>
        </p:nvSpPr>
        <p:spPr>
          <a:xfrm>
            <a:off x="4909661" y="4840843"/>
            <a:ext cx="2179677"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63124</a:t>
            </a:r>
            <a:endParaRPr lang="en-US" sz="1750" kern="0" spc="-35" dirty="0">
              <a:solidFill>
                <a:srgbClr val="272525"/>
              </a:solidFill>
              <a:latin typeface="Inter" pitchFamily="34" charset="0"/>
              <a:ea typeface="Inter" pitchFamily="34" charset="-122"/>
              <a:cs typeface="Inter" pitchFamily="34" charset="-120"/>
            </a:endParaRPr>
          </a:p>
        </p:txBody>
      </p:sp>
      <p:sp>
        <p:nvSpPr>
          <p:cNvPr id="19" name="Text 17"/>
          <p:cNvSpPr/>
          <p:nvPr/>
        </p:nvSpPr>
        <p:spPr>
          <a:xfrm>
            <a:off x="7541300" y="4840843"/>
            <a:ext cx="2179677"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61606</a:t>
            </a:r>
            <a:endParaRPr lang="en-US" sz="1750" kern="0" spc="-35" dirty="0">
              <a:solidFill>
                <a:srgbClr val="272525"/>
              </a:solidFill>
              <a:latin typeface="Inter" pitchFamily="34" charset="0"/>
              <a:ea typeface="Inter" pitchFamily="34" charset="-122"/>
              <a:cs typeface="Inter" pitchFamily="34" charset="-120"/>
            </a:endParaRPr>
          </a:p>
        </p:txBody>
      </p:sp>
      <p:sp>
        <p:nvSpPr>
          <p:cNvPr id="20" name="Text 18"/>
          <p:cNvSpPr/>
          <p:nvPr/>
        </p:nvSpPr>
        <p:spPr>
          <a:xfrm>
            <a:off x="10172938" y="4840843"/>
            <a:ext cx="2183487"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61883</a:t>
            </a:r>
            <a:endParaRPr lang="en-US" sz="1750" kern="0" spc="-35" dirty="0">
              <a:solidFill>
                <a:srgbClr val="272525"/>
              </a:solidFill>
              <a:latin typeface="Inter" pitchFamily="34" charset="0"/>
              <a:ea typeface="Inter" pitchFamily="34" charset="-122"/>
              <a:cs typeface="Inter" pitchFamily="34" charset="-120"/>
            </a:endParaRPr>
          </a:p>
        </p:txBody>
      </p:sp>
      <p:sp>
        <p:nvSpPr>
          <p:cNvPr id="21" name="Text 19"/>
          <p:cNvSpPr/>
          <p:nvPr/>
        </p:nvSpPr>
        <p:spPr>
          <a:xfrm>
            <a:off x="2037993" y="5600819"/>
            <a:ext cx="10554414"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 MAE 比對結果表明，catboost 模型的預測性能最為優越。</a:t>
            </a:r>
            <a:endParaRPr lang="en-US" sz="1750" dirty="0"/>
          </a:p>
        </p:txBody>
      </p:sp>
      <p:pic>
        <p:nvPicPr>
          <p:cNvPr id="22" name="Image 0" descr="preencoded.png">
            <a:hlinkClick r:id="rId1"/>
          </p:cNvPr>
          <p:cNvPicPr>
            <a:picLocks noChangeAspect="1"/>
          </p:cNvPicPr>
          <p:nvPr/>
        </p:nvPicPr>
        <p:blipFill>
          <a:blip r:embed="rId2"/>
          <a:stretch>
            <a:fillRect/>
          </a:stretch>
        </p:blipFill>
        <p:spPr>
          <a:xfrm>
            <a:off x="12242153" y="7589520"/>
            <a:ext cx="2296807" cy="548640"/>
          </a:xfrm>
          <a:prstGeom prst="rect">
            <a:avLst/>
          </a:prstGeom>
        </p:spPr>
      </p:pic>
      <p:sp>
        <p:nvSpPr>
          <p:cNvPr id="23" name="文本框 22"/>
          <p:cNvSpPr txBox="1"/>
          <p:nvPr/>
        </p:nvSpPr>
        <p:spPr>
          <a:xfrm>
            <a:off x="2051685" y="2916555"/>
            <a:ext cx="2583815" cy="368300"/>
          </a:xfrm>
          <a:prstGeom prst="rect">
            <a:avLst/>
          </a:prstGeom>
          <a:noFill/>
        </p:spPr>
        <p:txBody>
          <a:bodyPr wrap="square" rtlCol="0">
            <a:spAutoFit/>
          </a:bodyPr>
          <a:p>
            <a:r>
              <a:rPr lang="en-US" altLang="zh-CN"/>
              <a:t>kaggle</a:t>
            </a:r>
            <a:r>
              <a:rPr lang="zh-CN" altLang="en-US"/>
              <a:t>上的</a:t>
            </a:r>
            <a:r>
              <a:rPr lang="en-US" altLang="zh-CN"/>
              <a:t>loss</a:t>
            </a:r>
            <a:r>
              <a:rPr lang="zh-CN" altLang="en-US"/>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3067883"/>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心得報告</a:t>
            </a:r>
            <a:endParaRPr lang="en-US" sz="4375" dirty="0"/>
          </a:p>
        </p:txBody>
      </p:sp>
      <p:sp>
        <p:nvSpPr>
          <p:cNvPr id="5" name="Text 3"/>
          <p:cNvSpPr/>
          <p:nvPr/>
        </p:nvSpPr>
        <p:spPr>
          <a:xfrm>
            <a:off x="6319599" y="4095512"/>
            <a:ext cx="7477601" cy="1066205"/>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在此次分析過程中，我們學到了如何從數據中理解房價趨勢及其影響因素，如何根據</a:t>
            </a:r>
            <a:r>
              <a:rPr lang="zh-CN" altLang="en-US" sz="1750" kern="0" spc="-35" dirty="0">
                <a:solidFill>
                  <a:srgbClr val="272525"/>
                </a:solidFill>
                <a:latin typeface="Inter" pitchFamily="34" charset="0"/>
                <a:ea typeface="Inter" pitchFamily="34" charset="-122"/>
                <a:cs typeface="Inter" pitchFamily="34" charset="-120"/>
              </a:rPr>
              <a:t>自己的</a:t>
            </a:r>
            <a:r>
              <a:rPr lang="en-US" altLang="zh-CN" sz="1750" kern="0" spc="-35" dirty="0">
                <a:solidFill>
                  <a:srgbClr val="272525"/>
                </a:solidFill>
                <a:latin typeface="Inter" pitchFamily="34" charset="0"/>
                <a:ea typeface="Inter" pitchFamily="34" charset="-122"/>
                <a:cs typeface="Inter" pitchFamily="34" charset="-120"/>
              </a:rPr>
              <a:t>domain knowledge</a:t>
            </a:r>
            <a:r>
              <a:rPr lang="zh-CN" altLang="en-US" sz="1750" kern="0" spc="-35" dirty="0">
                <a:solidFill>
                  <a:srgbClr val="272525"/>
                </a:solidFill>
                <a:latin typeface="Inter" pitchFamily="34" charset="0"/>
                <a:ea typeface="Inter" pitchFamily="34" charset="-122"/>
                <a:cs typeface="Inter" pitchFamily="34" charset="-120"/>
              </a:rPr>
              <a:t>，建立新特征，然後用</a:t>
            </a:r>
            <a:r>
              <a:rPr lang="en-US" sz="1750" kern="0" spc="-35" dirty="0">
                <a:solidFill>
                  <a:srgbClr val="272525"/>
                </a:solidFill>
                <a:latin typeface="Inter" pitchFamily="34" charset="0"/>
                <a:ea typeface="Inter" pitchFamily="34" charset="-122"/>
                <a:cs typeface="Inter" pitchFamily="34" charset="-120"/>
              </a:rPr>
              <a:t>新數據預測房價走向。此外，在應用不同深度學習框架的過程中，</a:t>
            </a:r>
            <a:r>
              <a:rPr lang="zh-CN" altLang="en-US" sz="1750" kern="0" spc="-35" dirty="0">
                <a:solidFill>
                  <a:srgbClr val="272525"/>
                </a:solidFill>
                <a:latin typeface="Inter" pitchFamily="34" charset="0"/>
                <a:ea typeface="Inter" pitchFamily="34" charset="-122"/>
                <a:cs typeface="Inter" pitchFamily="34" charset="-120"/>
              </a:rPr>
              <a:t>並</a:t>
            </a:r>
            <a:r>
              <a:rPr lang="en-US" sz="1750" kern="0" spc="-35" dirty="0">
                <a:solidFill>
                  <a:srgbClr val="272525"/>
                </a:solidFill>
                <a:latin typeface="Inter" pitchFamily="34" charset="0"/>
                <a:ea typeface="Inter" pitchFamily="34" charset="-122"/>
                <a:cs typeface="Inter" pitchFamily="34" charset="-120"/>
              </a:rPr>
              <a:t>建立了一套有效的調參策略。</a:t>
            </a:r>
            <a:endParaRPr lang="en-US" sz="1750" dirty="0"/>
          </a:p>
        </p:txBody>
      </p:sp>
      <p:pic>
        <p:nvPicPr>
          <p:cNvPr id="6"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7"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NGE0YTNjN2YxMzAxM2NjNDgyMjI2MzI5YjBlYzM3ZW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1363</Words>
  <Application>WPS 演示</Application>
  <PresentationFormat>On-screen Show (16:9)</PresentationFormat>
  <Paragraphs>103</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Inter</vt:lpstr>
      <vt:lpstr>Segoe Print</vt:lpstr>
      <vt:lpstr>Inter</vt:lpstr>
      <vt:lpstr>Inter</vt:lpstr>
      <vt:lpstr>Calibri</vt:lpstr>
      <vt:lpstr>Microsoft YaHei</vt:lpstr>
      <vt:lpstr>Arial Unicode MS</vt:lpstr>
      <vt:lpstr>等线</vt:lpstr>
      <vt:lpstr>新細明體</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iatinleong</cp:lastModifiedBy>
  <cp:revision>4</cp:revision>
  <dcterms:created xsi:type="dcterms:W3CDTF">2023-10-09T12:26:00Z</dcterms:created>
  <dcterms:modified xsi:type="dcterms:W3CDTF">2023-10-09T13:57:40Z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6E37A074C45D48B4BF46E7319AAC6159_13</vt:lpwstr>
  </property>
  <property fmtid="{D5CDD505-2E9C-101B-9397-08002B2CF9AE}" pid="3" name="KSOProductBuildVer">
    <vt:lpwstr>2052-12.1.0.15374</vt:lpwstr>
  </property>
</Properties>
</file>