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89" r:id="rId4"/>
    <p:sldId id="270" r:id="rId5"/>
    <p:sldId id="267" r:id="rId7"/>
    <p:sldId id="268" r:id="rId8"/>
    <p:sldId id="256" r:id="rId9"/>
    <p:sldId id="281" r:id="rId10"/>
    <p:sldId id="259" r:id="rId11"/>
    <p:sldId id="257" r:id="rId12"/>
    <p:sldId id="261" r:id="rId13"/>
    <p:sldId id="282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6"/>
        <p:guide pos="286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83260" y="2421255"/>
            <a:ext cx="9218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Interactive Path Reasoning on Graph for Conversational Recommendation</a:t>
            </a:r>
            <a:endParaRPr 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Oval 43"/>
          <p:cNvSpPr/>
          <p:nvPr/>
        </p:nvSpPr>
        <p:spPr>
          <a:xfrm>
            <a:off x="4787900" y="3909060"/>
            <a:ext cx="648335" cy="647700"/>
          </a:xfrm>
          <a:prstGeom prst="ellipse">
            <a:avLst/>
          </a:prstGeom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12840" y="1269365"/>
            <a:ext cx="469900" cy="456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1" name="Oval 10"/>
          <p:cNvSpPr/>
          <p:nvPr/>
        </p:nvSpPr>
        <p:spPr>
          <a:xfrm>
            <a:off x="5761990" y="292481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v0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7093585" y="369824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v1</a:t>
            </a:r>
            <a:endParaRPr lang="en-US" sz="1000"/>
          </a:p>
        </p:txBody>
      </p:sp>
      <p:sp>
        <p:nvSpPr>
          <p:cNvPr id="13" name="Oval 12"/>
          <p:cNvSpPr/>
          <p:nvPr/>
        </p:nvSpPr>
        <p:spPr>
          <a:xfrm>
            <a:off x="8282305" y="3213100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p2</a:t>
            </a:r>
            <a:endParaRPr lang="en-US" sz="1000"/>
          </a:p>
        </p:txBody>
      </p:sp>
      <p:sp>
        <p:nvSpPr>
          <p:cNvPr id="14" name="Oval 13"/>
          <p:cNvSpPr/>
          <p:nvPr/>
        </p:nvSpPr>
        <p:spPr>
          <a:xfrm>
            <a:off x="6877685" y="2545715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p0</a:t>
            </a:r>
            <a:endParaRPr lang="en-US" sz="1000"/>
          </a:p>
        </p:txBody>
      </p:sp>
      <p:sp>
        <p:nvSpPr>
          <p:cNvPr id="15" name="Oval 14"/>
          <p:cNvSpPr/>
          <p:nvPr/>
        </p:nvSpPr>
        <p:spPr>
          <a:xfrm>
            <a:off x="7380605" y="981075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p3</a:t>
            </a:r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7994650" y="198882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v2</a:t>
            </a:r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977890" y="4149090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p1</a:t>
            </a:r>
            <a:endParaRPr lang="en-US" sz="1000"/>
          </a:p>
        </p:txBody>
      </p:sp>
      <p:cxnSp>
        <p:nvCxnSpPr>
          <p:cNvPr id="18" name="Straight Connector 17"/>
          <p:cNvCxnSpPr>
            <a:stCxn id="5" idx="4"/>
            <a:endCxn id="14" idx="1"/>
          </p:cNvCxnSpPr>
          <p:nvPr/>
        </p:nvCxnSpPr>
        <p:spPr>
          <a:xfrm>
            <a:off x="6447790" y="1725930"/>
            <a:ext cx="498475" cy="88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31890" y="2924810"/>
            <a:ext cx="714375" cy="21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2"/>
            <a:endCxn id="14" idx="7"/>
          </p:cNvCxnSpPr>
          <p:nvPr/>
        </p:nvCxnSpPr>
        <p:spPr>
          <a:xfrm flipH="1">
            <a:off x="7279005" y="2217420"/>
            <a:ext cx="715645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4"/>
            <a:endCxn id="12" idx="0"/>
          </p:cNvCxnSpPr>
          <p:nvPr/>
        </p:nvCxnSpPr>
        <p:spPr>
          <a:xfrm>
            <a:off x="7112635" y="3002280"/>
            <a:ext cx="215900" cy="6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5"/>
            <a:endCxn id="16" idx="0"/>
          </p:cNvCxnSpPr>
          <p:nvPr/>
        </p:nvCxnSpPr>
        <p:spPr>
          <a:xfrm>
            <a:off x="7781925" y="1370965"/>
            <a:ext cx="447675" cy="61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4"/>
            <a:endCxn id="13" idx="0"/>
          </p:cNvCxnSpPr>
          <p:nvPr/>
        </p:nvCxnSpPr>
        <p:spPr>
          <a:xfrm>
            <a:off x="8229600" y="2445385"/>
            <a:ext cx="287655" cy="76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2" idx="6"/>
          </p:cNvCxnSpPr>
          <p:nvPr/>
        </p:nvCxnSpPr>
        <p:spPr>
          <a:xfrm flipH="1">
            <a:off x="7563485" y="3602990"/>
            <a:ext cx="78740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3"/>
            <a:endCxn id="17" idx="6"/>
          </p:cNvCxnSpPr>
          <p:nvPr/>
        </p:nvCxnSpPr>
        <p:spPr>
          <a:xfrm flipH="1">
            <a:off x="6447790" y="4088130"/>
            <a:ext cx="714375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2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32740"/>
            <a:ext cx="1885315" cy="355600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2339340" y="5085080"/>
            <a:ext cx="35191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Pu={p0}</a:t>
            </a:r>
            <a:endParaRPr lang="en-US"/>
          </a:p>
          <a:p>
            <a:r>
              <a:rPr lang="en-US"/>
              <a:t>P_cand={</a:t>
            </a:r>
            <a:r>
              <a:rPr lang="en-US">
                <a:sym typeface="+mn-ea"/>
              </a:rPr>
              <a:t>p1,p2,p3</a:t>
            </a:r>
            <a:r>
              <a:rPr lang="en-US"/>
              <a:t>}</a:t>
            </a:r>
            <a:endParaRPr lang="en-US"/>
          </a:p>
          <a:p>
            <a:r>
              <a:rPr lang="en-US"/>
              <a:t>s_p = {</a:t>
            </a:r>
            <a:r>
              <a:rPr lang="en-US">
                <a:solidFill>
                  <a:srgbClr val="FF0000"/>
                </a:solidFill>
              </a:rPr>
              <a:t>sp1</a:t>
            </a:r>
            <a:r>
              <a:rPr lang="en-US"/>
              <a:t>,sp2,sp3}</a:t>
            </a:r>
            <a:endParaRPr lang="en-US"/>
          </a:p>
          <a:p>
            <a:endParaRPr lang="en-US"/>
          </a:p>
          <a:p>
            <a:r>
              <a:rPr lang="en-US"/>
              <a:t>V_cand={v0,v1,v2,v3}</a:t>
            </a:r>
            <a:endParaRPr lang="en-US"/>
          </a:p>
          <a:p>
            <a:r>
              <a:rPr lang="en-US"/>
              <a:t>s_v = {sv0,sv1,sv2,sv3}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275965" y="46355"/>
            <a:ext cx="395795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Consultation: if ask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723900"/>
            <a:ext cx="1980565" cy="446532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2555875" y="984885"/>
            <a:ext cx="720090" cy="287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27935" y="760095"/>
            <a:ext cx="13963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action space:</a:t>
            </a:r>
            <a:endParaRPr lang="en-US" sz="1400"/>
          </a:p>
          <a:p>
            <a:r>
              <a:rPr lang="en-US" sz="1400"/>
              <a:t>a_ask</a:t>
            </a:r>
            <a:endParaRPr lang="en-US" sz="1400"/>
          </a:p>
          <a:p>
            <a:r>
              <a:rPr lang="en-US" sz="1400"/>
              <a:t>a_rec</a:t>
            </a:r>
            <a:endParaRPr lang="en-US" sz="140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842135" y="1117600"/>
            <a:ext cx="68580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32660" y="3046730"/>
            <a:ext cx="2413635" cy="3448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339340" y="4509135"/>
            <a:ext cx="265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if user accepted p1: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156325" y="5085715"/>
            <a:ext cx="34842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Pu={p0,</a:t>
            </a:r>
            <a:r>
              <a:rPr lang="en-US">
                <a:solidFill>
                  <a:srgbClr val="FF0000"/>
                </a:solidFill>
              </a:rPr>
              <a:t>p1</a:t>
            </a:r>
            <a:r>
              <a:rPr lang="en-US"/>
              <a:t>}</a:t>
            </a:r>
            <a:endParaRPr lang="en-US"/>
          </a:p>
          <a:p>
            <a:r>
              <a:rPr lang="en-US"/>
              <a:t>P_cand={</a:t>
            </a:r>
            <a:r>
              <a:rPr lang="en-US">
                <a:sym typeface="+mn-ea"/>
              </a:rPr>
              <a:t>p2,p3</a:t>
            </a:r>
            <a:r>
              <a:rPr lang="en-US"/>
              <a:t>}</a:t>
            </a:r>
            <a:endParaRPr lang="en-US"/>
          </a:p>
          <a:p>
            <a:r>
              <a:rPr lang="en-US"/>
              <a:t>s_p = {sp2,sp3}</a:t>
            </a:r>
            <a:endParaRPr lang="en-US"/>
          </a:p>
          <a:p>
            <a:endParaRPr lang="en-US"/>
          </a:p>
          <a:p>
            <a:r>
              <a:rPr lang="en-US"/>
              <a:t>V_cand={</a:t>
            </a:r>
            <a:r>
              <a:rPr lang="en-US">
                <a:solidFill>
                  <a:srgbClr val="FF0000"/>
                </a:solidFill>
              </a:rPr>
              <a:t>v3</a:t>
            </a:r>
            <a:r>
              <a:rPr lang="en-US"/>
              <a:t>}</a:t>
            </a:r>
            <a:endParaRPr lang="en-US"/>
          </a:p>
          <a:p>
            <a:r>
              <a:rPr lang="en-US"/>
              <a:t>s_v = {</a:t>
            </a:r>
            <a:r>
              <a:rPr lang="en-US">
                <a:solidFill>
                  <a:srgbClr val="FF0000"/>
                </a:solidFill>
              </a:rPr>
              <a:t>sv3</a:t>
            </a:r>
            <a:r>
              <a:rPr lang="en-US"/>
              <a:t>}</a:t>
            </a:r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787900" y="5805805"/>
            <a:ext cx="100774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60290" y="400431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v3</a:t>
            </a:r>
            <a:endParaRPr lang="en-US" sz="1000"/>
          </a:p>
        </p:txBody>
      </p:sp>
      <p:cxnSp>
        <p:nvCxnSpPr>
          <p:cNvPr id="45" name="Straight Connector 44"/>
          <p:cNvCxnSpPr>
            <a:stCxn id="30" idx="6"/>
            <a:endCxn id="17" idx="2"/>
          </p:cNvCxnSpPr>
          <p:nvPr/>
        </p:nvCxnSpPr>
        <p:spPr>
          <a:xfrm>
            <a:off x="5330190" y="4232910"/>
            <a:ext cx="6477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339975" y="3933190"/>
            <a:ext cx="220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Transition:</a:t>
            </a:r>
            <a:endParaRPr lang="en-US"/>
          </a:p>
        </p:txBody>
      </p:sp>
      <p:cxnSp>
        <p:nvCxnSpPr>
          <p:cNvPr id="9" name="Straight Connector 8"/>
          <p:cNvCxnSpPr>
            <a:stCxn id="14" idx="3"/>
            <a:endCxn id="30" idx="7"/>
          </p:cNvCxnSpPr>
          <p:nvPr/>
        </p:nvCxnSpPr>
        <p:spPr>
          <a:xfrm flipH="1">
            <a:off x="5261610" y="2935605"/>
            <a:ext cx="1684655" cy="113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6212840" y="1269365"/>
            <a:ext cx="469900" cy="456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1" name="Oval 10"/>
          <p:cNvSpPr/>
          <p:nvPr/>
        </p:nvSpPr>
        <p:spPr>
          <a:xfrm>
            <a:off x="5761990" y="292481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v0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7093585" y="369824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v1</a:t>
            </a:r>
            <a:endParaRPr lang="en-US" sz="1000"/>
          </a:p>
        </p:txBody>
      </p:sp>
      <p:sp>
        <p:nvSpPr>
          <p:cNvPr id="13" name="Oval 12"/>
          <p:cNvSpPr/>
          <p:nvPr/>
        </p:nvSpPr>
        <p:spPr>
          <a:xfrm>
            <a:off x="8282305" y="3213100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p2</a:t>
            </a:r>
            <a:endParaRPr lang="en-US" sz="1000"/>
          </a:p>
        </p:txBody>
      </p:sp>
      <p:sp>
        <p:nvSpPr>
          <p:cNvPr id="14" name="Oval 13"/>
          <p:cNvSpPr/>
          <p:nvPr/>
        </p:nvSpPr>
        <p:spPr>
          <a:xfrm>
            <a:off x="6877685" y="2545715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p0</a:t>
            </a:r>
            <a:endParaRPr lang="en-US" sz="1000"/>
          </a:p>
        </p:txBody>
      </p:sp>
      <p:sp>
        <p:nvSpPr>
          <p:cNvPr id="15" name="Oval 14"/>
          <p:cNvSpPr/>
          <p:nvPr/>
        </p:nvSpPr>
        <p:spPr>
          <a:xfrm>
            <a:off x="7380605" y="981075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p3</a:t>
            </a:r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7994650" y="198882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v2</a:t>
            </a:r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977890" y="4149090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p1</a:t>
            </a:r>
            <a:endParaRPr lang="en-US" sz="1000"/>
          </a:p>
        </p:txBody>
      </p:sp>
      <p:cxnSp>
        <p:nvCxnSpPr>
          <p:cNvPr id="18" name="Straight Connector 17"/>
          <p:cNvCxnSpPr>
            <a:stCxn id="5" idx="4"/>
            <a:endCxn id="14" idx="1"/>
          </p:cNvCxnSpPr>
          <p:nvPr/>
        </p:nvCxnSpPr>
        <p:spPr>
          <a:xfrm>
            <a:off x="6447790" y="1725930"/>
            <a:ext cx="498475" cy="88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31890" y="2924810"/>
            <a:ext cx="714375" cy="21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2"/>
            <a:endCxn id="14" idx="7"/>
          </p:cNvCxnSpPr>
          <p:nvPr/>
        </p:nvCxnSpPr>
        <p:spPr>
          <a:xfrm flipH="1">
            <a:off x="7279005" y="2217420"/>
            <a:ext cx="715645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4"/>
            <a:endCxn id="12" idx="0"/>
          </p:cNvCxnSpPr>
          <p:nvPr/>
        </p:nvCxnSpPr>
        <p:spPr>
          <a:xfrm>
            <a:off x="7112635" y="3002280"/>
            <a:ext cx="215900" cy="6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5"/>
            <a:endCxn id="16" idx="0"/>
          </p:cNvCxnSpPr>
          <p:nvPr/>
        </p:nvCxnSpPr>
        <p:spPr>
          <a:xfrm>
            <a:off x="7781925" y="1370965"/>
            <a:ext cx="447675" cy="61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4"/>
            <a:endCxn id="13" idx="0"/>
          </p:cNvCxnSpPr>
          <p:nvPr/>
        </p:nvCxnSpPr>
        <p:spPr>
          <a:xfrm>
            <a:off x="8229600" y="2445385"/>
            <a:ext cx="287655" cy="76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2" idx="6"/>
          </p:cNvCxnSpPr>
          <p:nvPr/>
        </p:nvCxnSpPr>
        <p:spPr>
          <a:xfrm flipH="1">
            <a:off x="7563485" y="3602990"/>
            <a:ext cx="78740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3"/>
            <a:endCxn id="17" idx="6"/>
          </p:cNvCxnSpPr>
          <p:nvPr/>
        </p:nvCxnSpPr>
        <p:spPr>
          <a:xfrm flipH="1">
            <a:off x="6447790" y="4088130"/>
            <a:ext cx="714375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6"/>
            <a:endCxn id="17" idx="2"/>
          </p:cNvCxnSpPr>
          <p:nvPr/>
        </p:nvCxnSpPr>
        <p:spPr>
          <a:xfrm>
            <a:off x="5330190" y="4232910"/>
            <a:ext cx="6477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2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32740"/>
            <a:ext cx="1885315" cy="355600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2232660" y="5084445"/>
            <a:ext cx="32378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Pu={p0}</a:t>
            </a:r>
            <a:endParaRPr lang="en-US"/>
          </a:p>
          <a:p>
            <a:r>
              <a:rPr lang="en-US"/>
              <a:t>P_cand={</a:t>
            </a:r>
            <a:r>
              <a:rPr lang="en-US">
                <a:sym typeface="+mn-ea"/>
              </a:rPr>
              <a:t>p1,p2,p3</a:t>
            </a:r>
            <a:r>
              <a:rPr lang="en-US"/>
              <a:t>}</a:t>
            </a:r>
            <a:endParaRPr lang="en-US"/>
          </a:p>
          <a:p>
            <a:r>
              <a:rPr lang="en-US"/>
              <a:t>s_p = {</a:t>
            </a:r>
            <a:r>
              <a:rPr lang="en-US">
                <a:solidFill>
                  <a:srgbClr val="FF0000"/>
                </a:solidFill>
              </a:rPr>
              <a:t>sp1</a:t>
            </a:r>
            <a:r>
              <a:rPr lang="en-US"/>
              <a:t>,sp2,sp3}</a:t>
            </a:r>
            <a:endParaRPr lang="en-US"/>
          </a:p>
          <a:p>
            <a:endParaRPr lang="en-US"/>
          </a:p>
          <a:p>
            <a:r>
              <a:rPr lang="en-US"/>
              <a:t>V_cand={v0,v1,v2,v3}</a:t>
            </a:r>
            <a:endParaRPr lang="en-US"/>
          </a:p>
          <a:p>
            <a:r>
              <a:rPr lang="en-US"/>
              <a:t>s_v = {sv0,sv1,sv2,sv3}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275965" y="46355"/>
            <a:ext cx="395795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Consultation: if ask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723900"/>
            <a:ext cx="1980565" cy="446532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2555875" y="984885"/>
            <a:ext cx="720090" cy="287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27935" y="760095"/>
            <a:ext cx="13963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action space:</a:t>
            </a:r>
            <a:endParaRPr lang="en-US" sz="1400"/>
          </a:p>
          <a:p>
            <a:r>
              <a:rPr lang="en-US" sz="1400"/>
              <a:t>a_ask</a:t>
            </a:r>
            <a:endParaRPr lang="en-US" sz="1400"/>
          </a:p>
          <a:p>
            <a:r>
              <a:rPr lang="en-US" sz="1400"/>
              <a:t>a_rec</a:t>
            </a:r>
            <a:endParaRPr lang="en-US" sz="140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842135" y="1117600"/>
            <a:ext cx="68580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32660" y="3046730"/>
            <a:ext cx="2413635" cy="3448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267585" y="4377690"/>
            <a:ext cx="265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if user not accepted p1: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156325" y="5084445"/>
            <a:ext cx="33788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Pu={p0}</a:t>
            </a:r>
            <a:endParaRPr lang="en-US"/>
          </a:p>
          <a:p>
            <a:r>
              <a:rPr lang="en-US"/>
              <a:t>P_cand={</a:t>
            </a:r>
            <a:r>
              <a:rPr lang="en-US">
                <a:sym typeface="+mn-ea"/>
              </a:rPr>
              <a:t>p2,p3</a:t>
            </a:r>
            <a:r>
              <a:rPr lang="en-US"/>
              <a:t>}</a:t>
            </a:r>
            <a:endParaRPr lang="en-US"/>
          </a:p>
          <a:p>
            <a:r>
              <a:rPr lang="en-US"/>
              <a:t>s_p = {sp2,sp3}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V_cand={v0,v1,v2,v3}</a:t>
            </a:r>
            <a:endParaRPr lang="en-US"/>
          </a:p>
          <a:p>
            <a:r>
              <a:rPr lang="en-US">
                <a:sym typeface="+mn-ea"/>
              </a:rPr>
              <a:t>s_v = {sv0,sv1,sv2,sv3}</a:t>
            </a:r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716145" y="5854065"/>
            <a:ext cx="100774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2267585" y="3573145"/>
            <a:ext cx="220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Transition: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60290" y="400431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v3</a:t>
            </a:r>
            <a:endParaRPr lang="en-US" sz="1000"/>
          </a:p>
        </p:txBody>
      </p:sp>
      <p:cxnSp>
        <p:nvCxnSpPr>
          <p:cNvPr id="9" name="Straight Connector 8"/>
          <p:cNvCxnSpPr>
            <a:stCxn id="14" idx="3"/>
            <a:endCxn id="30" idx="7"/>
          </p:cNvCxnSpPr>
          <p:nvPr/>
        </p:nvCxnSpPr>
        <p:spPr>
          <a:xfrm flipH="1">
            <a:off x="5261610" y="2935605"/>
            <a:ext cx="1684655" cy="113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6212840" y="1269365"/>
            <a:ext cx="469900" cy="456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1" name="Oval 10"/>
          <p:cNvSpPr/>
          <p:nvPr/>
        </p:nvSpPr>
        <p:spPr>
          <a:xfrm>
            <a:off x="5761990" y="292481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v0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7093585" y="369824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v1</a:t>
            </a:r>
            <a:endParaRPr lang="en-US" sz="1000"/>
          </a:p>
        </p:txBody>
      </p:sp>
      <p:sp>
        <p:nvSpPr>
          <p:cNvPr id="13" name="Oval 12"/>
          <p:cNvSpPr/>
          <p:nvPr/>
        </p:nvSpPr>
        <p:spPr>
          <a:xfrm>
            <a:off x="8282305" y="3213100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p2</a:t>
            </a:r>
            <a:endParaRPr lang="en-US" sz="1000"/>
          </a:p>
        </p:txBody>
      </p:sp>
      <p:sp>
        <p:nvSpPr>
          <p:cNvPr id="14" name="Oval 13"/>
          <p:cNvSpPr/>
          <p:nvPr/>
        </p:nvSpPr>
        <p:spPr>
          <a:xfrm>
            <a:off x="6877685" y="2545715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p0</a:t>
            </a:r>
            <a:endParaRPr lang="en-US" sz="1000"/>
          </a:p>
        </p:txBody>
      </p:sp>
      <p:sp>
        <p:nvSpPr>
          <p:cNvPr id="15" name="Oval 14"/>
          <p:cNvSpPr/>
          <p:nvPr/>
        </p:nvSpPr>
        <p:spPr>
          <a:xfrm>
            <a:off x="7380605" y="981075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p3</a:t>
            </a:r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7994650" y="198882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v2</a:t>
            </a:r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977890" y="4149090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p1</a:t>
            </a:r>
            <a:endParaRPr lang="en-US" sz="1000"/>
          </a:p>
        </p:txBody>
      </p:sp>
      <p:cxnSp>
        <p:nvCxnSpPr>
          <p:cNvPr id="18" name="Straight Connector 17"/>
          <p:cNvCxnSpPr>
            <a:stCxn id="5" idx="4"/>
            <a:endCxn id="14" idx="1"/>
          </p:cNvCxnSpPr>
          <p:nvPr/>
        </p:nvCxnSpPr>
        <p:spPr>
          <a:xfrm>
            <a:off x="6447790" y="1725930"/>
            <a:ext cx="498475" cy="88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31890" y="2924810"/>
            <a:ext cx="714375" cy="21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2"/>
            <a:endCxn id="14" idx="7"/>
          </p:cNvCxnSpPr>
          <p:nvPr/>
        </p:nvCxnSpPr>
        <p:spPr>
          <a:xfrm flipH="1">
            <a:off x="7279005" y="2217420"/>
            <a:ext cx="715645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4"/>
            <a:endCxn id="12" idx="0"/>
          </p:cNvCxnSpPr>
          <p:nvPr/>
        </p:nvCxnSpPr>
        <p:spPr>
          <a:xfrm>
            <a:off x="7112635" y="3002280"/>
            <a:ext cx="215900" cy="6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5"/>
            <a:endCxn id="16" idx="0"/>
          </p:cNvCxnSpPr>
          <p:nvPr/>
        </p:nvCxnSpPr>
        <p:spPr>
          <a:xfrm>
            <a:off x="7781925" y="1370965"/>
            <a:ext cx="447675" cy="61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4"/>
            <a:endCxn id="13" idx="0"/>
          </p:cNvCxnSpPr>
          <p:nvPr/>
        </p:nvCxnSpPr>
        <p:spPr>
          <a:xfrm>
            <a:off x="8229600" y="2445385"/>
            <a:ext cx="287655" cy="76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2" idx="6"/>
          </p:cNvCxnSpPr>
          <p:nvPr/>
        </p:nvCxnSpPr>
        <p:spPr>
          <a:xfrm flipH="1">
            <a:off x="7563485" y="3602990"/>
            <a:ext cx="78740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3"/>
            <a:endCxn id="17" idx="6"/>
          </p:cNvCxnSpPr>
          <p:nvPr/>
        </p:nvCxnSpPr>
        <p:spPr>
          <a:xfrm flipH="1">
            <a:off x="6447790" y="4088130"/>
            <a:ext cx="714375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3"/>
            <a:endCxn id="36" idx="7"/>
          </p:cNvCxnSpPr>
          <p:nvPr/>
        </p:nvCxnSpPr>
        <p:spPr>
          <a:xfrm flipH="1">
            <a:off x="5297805" y="2935605"/>
            <a:ext cx="164846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2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95" y="45085"/>
            <a:ext cx="1885315" cy="355600"/>
          </a:xfrm>
          <a:prstGeom prst="rect">
            <a:avLst/>
          </a:prstGeom>
        </p:spPr>
      </p:pic>
      <p:sp>
        <p:nvSpPr>
          <p:cNvPr id="38" name="Text Box 37"/>
          <p:cNvSpPr txBox="1"/>
          <p:nvPr/>
        </p:nvSpPr>
        <p:spPr>
          <a:xfrm>
            <a:off x="2372360" y="-34925"/>
            <a:ext cx="562229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Consultation: if recommend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706120"/>
            <a:ext cx="1980565" cy="446532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2483485" y="1123315"/>
            <a:ext cx="720090" cy="287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55875" y="673735"/>
            <a:ext cx="13963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action space:</a:t>
            </a:r>
            <a:endParaRPr lang="en-US" sz="1400"/>
          </a:p>
          <a:p>
            <a:r>
              <a:rPr lang="en-US" sz="1400"/>
              <a:t>a_ask</a:t>
            </a:r>
            <a:endParaRPr lang="en-US" sz="1400"/>
          </a:p>
          <a:p>
            <a:r>
              <a:rPr lang="en-US" sz="1400"/>
              <a:t>a_rec</a:t>
            </a:r>
            <a:endParaRPr lang="en-US" sz="14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70075" y="1031240"/>
            <a:ext cx="542290" cy="9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4445" y="405130"/>
            <a:ext cx="1949450" cy="29654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113280" y="3375025"/>
            <a:ext cx="26562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r>
              <a:rPr lang="en-US"/>
              <a:t>if user accepted v3:</a:t>
            </a:r>
            <a:endParaRPr lang="en-US"/>
          </a:p>
          <a:p>
            <a:r>
              <a:rPr lang="en-US"/>
              <a:t>succeed!!!!</a:t>
            </a:r>
            <a:endParaRPr lang="en-US"/>
          </a:p>
          <a:p>
            <a:endParaRPr lang="en-US"/>
          </a:p>
          <a:p>
            <a:r>
              <a:rPr lang="en-US"/>
              <a:t>else: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2113280" y="5104765"/>
            <a:ext cx="42081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Pu={p0,</a:t>
            </a:r>
            <a:r>
              <a:rPr lang="en-US">
                <a:solidFill>
                  <a:schemeClr val="tx1"/>
                </a:solidFill>
              </a:rPr>
              <a:t>p1</a:t>
            </a:r>
            <a:r>
              <a:rPr lang="en-US"/>
              <a:t>}</a:t>
            </a:r>
            <a:endParaRPr lang="en-US"/>
          </a:p>
          <a:p>
            <a:r>
              <a:rPr lang="en-US"/>
              <a:t>P_cand={p2,p3}</a:t>
            </a:r>
            <a:endParaRPr lang="en-US"/>
          </a:p>
          <a:p>
            <a:r>
              <a:rPr lang="en-US"/>
              <a:t>s_p = {sp2,sp3}</a:t>
            </a:r>
            <a:endParaRPr lang="en-US"/>
          </a:p>
          <a:p>
            <a:endParaRPr lang="en-US"/>
          </a:p>
          <a:p>
            <a:r>
              <a:rPr lang="en-US"/>
              <a:t>V_cand={</a:t>
            </a:r>
            <a:r>
              <a:rPr lang="en-US">
                <a:solidFill>
                  <a:srgbClr val="FF0000"/>
                </a:solidFill>
              </a:rPr>
              <a:t>v3</a:t>
            </a:r>
            <a:r>
              <a:rPr lang="en-US"/>
              <a:t>}</a:t>
            </a:r>
            <a:endParaRPr lang="en-US"/>
          </a:p>
          <a:p>
            <a:r>
              <a:rPr lang="en-US"/>
              <a:t>s_v = {</a:t>
            </a:r>
            <a:r>
              <a:rPr lang="en-US">
                <a:solidFill>
                  <a:srgbClr val="FF0000"/>
                </a:solidFill>
              </a:rPr>
              <a:t>sv3</a:t>
            </a:r>
            <a:r>
              <a:rPr lang="en-US"/>
              <a:t>}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60290" y="400431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v3</a:t>
            </a:r>
            <a:endParaRPr lang="en-US" sz="1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280" y="2924810"/>
            <a:ext cx="1896745" cy="388620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17" idx="2"/>
            <a:endCxn id="30" idx="6"/>
          </p:cNvCxnSpPr>
          <p:nvPr/>
        </p:nvCxnSpPr>
        <p:spPr>
          <a:xfrm flipH="1" flipV="1">
            <a:off x="5330190" y="4232910"/>
            <a:ext cx="6477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&quot;No&quot; Symbol 32"/>
          <p:cNvSpPr/>
          <p:nvPr/>
        </p:nvSpPr>
        <p:spPr>
          <a:xfrm>
            <a:off x="3203575" y="6309360"/>
            <a:ext cx="215900" cy="215900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&quot;No&quot; Symbol 33"/>
          <p:cNvSpPr/>
          <p:nvPr/>
        </p:nvSpPr>
        <p:spPr>
          <a:xfrm>
            <a:off x="2987675" y="6597650"/>
            <a:ext cx="215900" cy="215900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&quot;No&quot; Symbol 35"/>
          <p:cNvSpPr/>
          <p:nvPr/>
        </p:nvSpPr>
        <p:spPr>
          <a:xfrm>
            <a:off x="4808855" y="3909060"/>
            <a:ext cx="572770" cy="638810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2124075" y="3540760"/>
            <a:ext cx="220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Transition: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395" y="-38100"/>
            <a:ext cx="8168640" cy="72802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39975" y="0"/>
            <a:ext cx="4704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KG for LAST_FM_STAR </a:t>
            </a:r>
            <a:endParaRPr lang="zh-CN" altLang="en-US" sz="280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3440" y="260985"/>
            <a:ext cx="630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Conversational </a:t>
            </a:r>
            <a:r>
              <a:rPr lang="en-US">
                <a:sym typeface="+mn-ea"/>
              </a:rPr>
              <a:t>R</a:t>
            </a:r>
            <a:r>
              <a:rPr lang="en-US">
                <a:sym typeface="+mn-ea"/>
              </a:rPr>
              <a:t>ecommendation System(</a:t>
            </a:r>
            <a:r>
              <a:rPr lang="en-US"/>
              <a:t>CRS)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15695" y="1052830"/>
            <a:ext cx="623316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Conversational Recommendation Systems</a:t>
            </a:r>
            <a:endParaRPr lang="en-US" sz="1400"/>
          </a:p>
          <a:p>
            <a:r>
              <a:rPr lang="en-US" sz="1400"/>
              <a:t>|</a:t>
            </a:r>
            <a:endParaRPr lang="en-US" sz="1400"/>
          </a:p>
          <a:p>
            <a:r>
              <a:rPr lang="en-US" sz="1400"/>
              <a:t>|-- </a:t>
            </a:r>
            <a:r>
              <a:rPr lang="en-US" sz="1400">
                <a:highlight>
                  <a:srgbClr val="FFFF00"/>
                </a:highlight>
              </a:rPr>
              <a:t>Single-round </a:t>
            </a:r>
            <a:r>
              <a:rPr lang="en-US" sz="1400">
                <a:highlight>
                  <a:srgbClr val="FFFF00"/>
                </a:highlight>
                <a:sym typeface="+mn-ea"/>
              </a:rPr>
              <a:t>Recommendation </a:t>
            </a:r>
            <a:r>
              <a:rPr lang="en-US" sz="1400">
                <a:highlight>
                  <a:srgbClr val="FFFF00"/>
                </a:highlight>
              </a:rPr>
              <a:t>Systems</a:t>
            </a:r>
            <a:endParaRPr lang="en-US" sz="1400"/>
          </a:p>
          <a:p>
            <a:r>
              <a:rPr lang="en-US" sz="1400"/>
              <a:t>|    |</a:t>
            </a:r>
            <a:endParaRPr lang="en-US" sz="1400"/>
          </a:p>
          <a:p>
            <a:r>
              <a:rPr lang="en-US" sz="1400"/>
              <a:t>|    |-- Content-based Systems</a:t>
            </a:r>
            <a:endParaRPr lang="en-US" sz="1400"/>
          </a:p>
          <a:p>
            <a:r>
              <a:rPr lang="en-US" sz="1400"/>
              <a:t>|    |-- Collaborative Filtering Systems</a:t>
            </a:r>
            <a:endParaRPr lang="en-US" sz="1400"/>
          </a:p>
          <a:p>
            <a:r>
              <a:rPr lang="en-US" sz="1400"/>
              <a:t>|    |-- Hybrid Systems</a:t>
            </a:r>
            <a:endParaRPr lang="en-US" sz="1400"/>
          </a:p>
          <a:p>
            <a:r>
              <a:rPr lang="en-US" sz="1400"/>
              <a:t>|</a:t>
            </a:r>
            <a:endParaRPr lang="en-US" sz="1400"/>
          </a:p>
          <a:p>
            <a:r>
              <a:rPr lang="en-US" sz="1400"/>
              <a:t>|-- </a:t>
            </a:r>
            <a:r>
              <a:rPr lang="en-US" sz="1400">
                <a:highlight>
                  <a:srgbClr val="FFFF00"/>
                </a:highlight>
              </a:rPr>
              <a:t>Multi-round </a:t>
            </a:r>
            <a:r>
              <a:rPr lang="en-US" sz="1400">
                <a:highlight>
                  <a:srgbClr val="FFFF00"/>
                </a:highlight>
                <a:sym typeface="+mn-ea"/>
              </a:rPr>
              <a:t>Recommendation </a:t>
            </a:r>
            <a:r>
              <a:rPr lang="en-US" sz="1400">
                <a:highlight>
                  <a:srgbClr val="FFFF00"/>
                </a:highlight>
              </a:rPr>
              <a:t>Systems</a:t>
            </a:r>
            <a:endParaRPr lang="en-US" sz="1400"/>
          </a:p>
          <a:p>
            <a:r>
              <a:rPr lang="en-US" sz="1400"/>
              <a:t>     |</a:t>
            </a:r>
            <a:endParaRPr lang="en-US" sz="1400"/>
          </a:p>
          <a:p>
            <a:r>
              <a:rPr lang="en-US" sz="1400"/>
              <a:t>     |-- Collaborative Filtering Systems</a:t>
            </a:r>
            <a:endParaRPr lang="en-US" sz="1400"/>
          </a:p>
          <a:p>
            <a:r>
              <a:rPr lang="en-US" sz="1400"/>
              <a:t>     |    |</a:t>
            </a:r>
            <a:endParaRPr lang="en-US" sz="1400"/>
          </a:p>
          <a:p>
            <a:r>
              <a:rPr lang="en-US" sz="1400"/>
              <a:t>     |    |-- User-based Systems</a:t>
            </a:r>
            <a:endParaRPr lang="en-US" sz="1400"/>
          </a:p>
          <a:p>
            <a:r>
              <a:rPr lang="en-US" sz="1400"/>
              <a:t>     |    |-- Item-based Systems</a:t>
            </a:r>
            <a:endParaRPr lang="en-US" sz="1400"/>
          </a:p>
          <a:p>
            <a:r>
              <a:rPr lang="en-US" sz="1400"/>
              <a:t>     |</a:t>
            </a:r>
            <a:endParaRPr lang="en-US" sz="1400"/>
          </a:p>
          <a:p>
            <a:r>
              <a:rPr lang="en-US" sz="1400"/>
              <a:t>     |-- Content-based Systems</a:t>
            </a:r>
            <a:endParaRPr lang="en-US" sz="1400"/>
          </a:p>
          <a:p>
            <a:r>
              <a:rPr lang="en-US" sz="1400"/>
              <a:t>     |    |</a:t>
            </a:r>
            <a:endParaRPr lang="en-US" sz="1400"/>
          </a:p>
          <a:p>
            <a:r>
              <a:rPr lang="en-US" sz="1400"/>
              <a:t>     |    |-- Rule-based Systems</a:t>
            </a:r>
            <a:endParaRPr lang="en-US" sz="1400"/>
          </a:p>
          <a:p>
            <a:r>
              <a:rPr lang="en-US" sz="1400"/>
              <a:t>     |    |-- ML-based Systems</a:t>
            </a:r>
            <a:endParaRPr lang="en-US" sz="1400"/>
          </a:p>
          <a:p>
            <a:r>
              <a:rPr lang="en-US" sz="1400"/>
              <a:t>     |</a:t>
            </a:r>
            <a:endParaRPr lang="en-US" sz="1400"/>
          </a:p>
          <a:p>
            <a:r>
              <a:rPr lang="en-US" sz="1400"/>
              <a:t>     |-- Knowledge-based Systems</a:t>
            </a:r>
            <a:endParaRPr lang="en-US" sz="1400"/>
          </a:p>
          <a:p>
            <a:r>
              <a:rPr lang="en-US" sz="1400"/>
              <a:t>     |    |</a:t>
            </a:r>
            <a:endParaRPr lang="en-US" sz="1400"/>
          </a:p>
          <a:p>
            <a:r>
              <a:rPr lang="en-US" sz="1400"/>
              <a:t>     |    |-- Constraint-based Systems</a:t>
            </a:r>
            <a:endParaRPr lang="en-US" sz="1400"/>
          </a:p>
          <a:p>
            <a:r>
              <a:rPr lang="en-US" sz="1400"/>
              <a:t>     |    |-- </a:t>
            </a:r>
            <a:r>
              <a:rPr lang="en-US" sz="1400">
                <a:highlight>
                  <a:srgbClr val="00FFFF"/>
                </a:highlight>
              </a:rPr>
              <a:t>CPR-based Systems (Graph Reasoning)</a:t>
            </a:r>
            <a:endParaRPr lang="en-US" sz="1400">
              <a:highlight>
                <a:srgbClr val="00FFFF"/>
              </a:highlight>
            </a:endParaRPr>
          </a:p>
          <a:p>
            <a:r>
              <a:rPr lang="en-US" sz="1400"/>
              <a:t>    </a:t>
            </a:r>
            <a:endParaRPr lang="en-US" sz="1400"/>
          </a:p>
        </p:txBody>
      </p:sp>
      <p:sp>
        <p:nvSpPr>
          <p:cNvPr id="6" name="Rounded Rectangle 5"/>
          <p:cNvSpPr/>
          <p:nvPr/>
        </p:nvSpPr>
        <p:spPr>
          <a:xfrm>
            <a:off x="6012180" y="1485265"/>
            <a:ext cx="2550160" cy="5530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ask mutiple times</a:t>
            </a:r>
            <a:endParaRPr lang="en-US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recommend once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12180" y="2493010"/>
            <a:ext cx="2494915" cy="1089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ask mutiple times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recommend more than once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1701165"/>
            <a:ext cx="1368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00245" y="2925445"/>
            <a:ext cx="1422400" cy="167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95830" y="116840"/>
            <a:ext cx="702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Method </a:t>
            </a:r>
            <a:r>
              <a:rPr lang="zh-CN" altLang="en-US" sz="2000">
                <a:ea typeface="SimSun" panose="02010600030101010101" pitchFamily="2" charset="-122"/>
              </a:rPr>
              <a:t>：</a:t>
            </a:r>
            <a:r>
              <a:rPr lang="en-US" sz="2000"/>
              <a:t>Conversational Path Reasoning (CPR)</a:t>
            </a:r>
            <a:endParaRPr lang="en-US" sz="2000"/>
          </a:p>
        </p:txBody>
      </p:sp>
      <p:sp>
        <p:nvSpPr>
          <p:cNvPr id="8" name="Content Placeholder 7"/>
          <p:cNvSpPr/>
          <p:nvPr>
            <p:ph sz="half" idx="1"/>
          </p:nvPr>
        </p:nvSpPr>
        <p:spPr>
          <a:xfrm>
            <a:off x="2339340" y="5229225"/>
            <a:ext cx="5356225" cy="1111250"/>
          </a:xfrm>
        </p:spPr>
        <p:txBody>
          <a:bodyPr/>
          <a:p>
            <a:pPr marL="0" indent="0">
              <a:buNone/>
            </a:pPr>
            <a:r>
              <a:rPr lang="en-US" sz="1800"/>
              <a:t>     CPR advantages:</a:t>
            </a:r>
            <a:endParaRPr lang="en-US" sz="1800"/>
          </a:p>
          <a:p>
            <a:r>
              <a:rPr lang="en-US" sz="1800"/>
              <a:t>Improved explainability</a:t>
            </a:r>
            <a:endParaRPr lang="en-US" sz="1800"/>
          </a:p>
          <a:p>
            <a:r>
              <a:rPr lang="en-US" sz="1800"/>
              <a:t>Efficient use of information</a:t>
            </a:r>
            <a:endParaRPr lang="en-US" sz="1800"/>
          </a:p>
          <a:p>
            <a:r>
              <a:rPr lang="en-US" sz="1800"/>
              <a:t>Dynamically capture user’s preference</a:t>
            </a:r>
            <a:endParaRPr lang="en-US" sz="1800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7450" y="1717675"/>
            <a:ext cx="6502400" cy="34798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403985" y="934085"/>
            <a:ext cx="2099945" cy="63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Multi-round Conversational Recommendation </a:t>
            </a:r>
            <a:endParaRPr lang="en-US" sz="1400">
              <a:sym typeface="+mn-ea"/>
            </a:endParaRPr>
          </a:p>
        </p:txBody>
      </p:sp>
      <p:sp>
        <p:nvSpPr>
          <p:cNvPr id="16" name="Plus 15"/>
          <p:cNvSpPr/>
          <p:nvPr/>
        </p:nvSpPr>
        <p:spPr>
          <a:xfrm>
            <a:off x="3923665" y="1007745"/>
            <a:ext cx="528955" cy="473075"/>
          </a:xfrm>
          <a:prstGeom prst="mathPlus">
            <a:avLst>
              <a:gd name="adj1" fmla="val 19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7" name="Rounded Rectangle 16"/>
          <p:cNvSpPr/>
          <p:nvPr/>
        </p:nvSpPr>
        <p:spPr>
          <a:xfrm>
            <a:off x="5148580" y="922655"/>
            <a:ext cx="2002155" cy="642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Graph</a:t>
            </a:r>
            <a:endParaRPr lang="en-US" sz="1400">
              <a:sym typeface="+mn-ea"/>
            </a:endParaRPr>
          </a:p>
          <a:p>
            <a:pPr algn="ctr"/>
            <a:r>
              <a:rPr lang="en-US" sz="1400">
                <a:sym typeface="+mn-ea"/>
              </a:rPr>
              <a:t>(Knowledge Graph)</a:t>
            </a:r>
            <a:endParaRPr lang="en-US" sz="1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ext Box 3"/>
          <p:cNvSpPr txBox="1"/>
          <p:nvPr/>
        </p:nvSpPr>
        <p:spPr>
          <a:xfrm>
            <a:off x="2843530" y="116840"/>
            <a:ext cx="42875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800">
                <a:latin typeface="Arial" panose="020B0604020202020204" pitchFamily="34" charset="0"/>
              </a:rPr>
              <a:t>SCPR :  </a:t>
            </a:r>
            <a:r>
              <a:rPr lang="en-US" sz="1800">
                <a:sym typeface="+mn-ea"/>
              </a:rPr>
              <a:t>A Simpler Version of CPR</a:t>
            </a:r>
            <a:endParaRPr lang="zh-CN" altLang="en-US" sz="18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Down Arrow 9"/>
          <p:cNvSpPr/>
          <p:nvPr/>
        </p:nvSpPr>
        <p:spPr>
          <a:xfrm rot="19800000">
            <a:off x="5880735" y="2929890"/>
            <a:ext cx="360045" cy="136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3080000">
            <a:off x="3298825" y="2931795"/>
            <a:ext cx="360045" cy="136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5400000">
            <a:off x="4493260" y="4660265"/>
            <a:ext cx="360045" cy="1642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6280" y="4221480"/>
            <a:ext cx="2153285" cy="20339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Consultation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47495" y="4221480"/>
            <a:ext cx="2153285" cy="203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Transition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95065" y="1269365"/>
            <a:ext cx="2153285" cy="20339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Reasoning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ext Box 3"/>
          <p:cNvSpPr txBox="1"/>
          <p:nvPr/>
        </p:nvSpPr>
        <p:spPr>
          <a:xfrm>
            <a:off x="2627630" y="116840"/>
            <a:ext cx="42875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800">
                <a:latin typeface="Arial" panose="020B0604020202020204" pitchFamily="34" charset="0"/>
              </a:rPr>
              <a:t>SCPR :  </a:t>
            </a:r>
            <a:r>
              <a:rPr lang="en-US" sz="1800">
                <a:sym typeface="+mn-ea"/>
              </a:rPr>
              <a:t>A Simpler Version of CPR</a:t>
            </a:r>
            <a:endParaRPr lang="zh-CN" altLang="en-US" sz="18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0" y="1052830"/>
            <a:ext cx="521208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ext Box 3"/>
          <p:cNvSpPr txBox="1"/>
          <p:nvPr/>
        </p:nvSpPr>
        <p:spPr>
          <a:xfrm>
            <a:off x="2627630" y="116840"/>
            <a:ext cx="42875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800">
                <a:latin typeface="Arial" panose="020B0604020202020204" pitchFamily="34" charset="0"/>
              </a:rPr>
              <a:t>SCPR :  </a:t>
            </a:r>
            <a:r>
              <a:rPr lang="en-US" sz="1800">
                <a:sym typeface="+mn-ea"/>
              </a:rPr>
              <a:t>A Simpler Version of CPR</a:t>
            </a:r>
            <a:endParaRPr lang="zh-CN" altLang="en-US" sz="18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205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1629410"/>
            <a:ext cx="6475730" cy="30810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67995" y="2205355"/>
            <a:ext cx="869950" cy="2838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67995" y="3573145"/>
            <a:ext cx="869950" cy="2838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7995" y="3289300"/>
            <a:ext cx="869950" cy="2838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7995" y="4077335"/>
            <a:ext cx="869950" cy="2838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7995" y="4373245"/>
            <a:ext cx="869950" cy="2838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6212840" y="1269365"/>
            <a:ext cx="469900" cy="456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1" name="Oval 10"/>
          <p:cNvSpPr/>
          <p:nvPr/>
        </p:nvSpPr>
        <p:spPr>
          <a:xfrm>
            <a:off x="5761990" y="292481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v0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7093585" y="369824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v1</a:t>
            </a:r>
            <a:endParaRPr lang="en-US" sz="1000"/>
          </a:p>
        </p:txBody>
      </p:sp>
      <p:sp>
        <p:nvSpPr>
          <p:cNvPr id="13" name="Oval 12"/>
          <p:cNvSpPr/>
          <p:nvPr/>
        </p:nvSpPr>
        <p:spPr>
          <a:xfrm>
            <a:off x="8282305" y="3213100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p2</a:t>
            </a:r>
            <a:endParaRPr lang="en-US" sz="1000"/>
          </a:p>
        </p:txBody>
      </p:sp>
      <p:sp>
        <p:nvSpPr>
          <p:cNvPr id="14" name="Oval 13"/>
          <p:cNvSpPr/>
          <p:nvPr/>
        </p:nvSpPr>
        <p:spPr>
          <a:xfrm>
            <a:off x="6877685" y="2545715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p0</a:t>
            </a:r>
            <a:endParaRPr lang="en-US" sz="1000"/>
          </a:p>
        </p:txBody>
      </p:sp>
      <p:sp>
        <p:nvSpPr>
          <p:cNvPr id="15" name="Oval 14"/>
          <p:cNvSpPr/>
          <p:nvPr/>
        </p:nvSpPr>
        <p:spPr>
          <a:xfrm>
            <a:off x="7812405" y="1125220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p3</a:t>
            </a:r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7994650" y="198882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v2</a:t>
            </a:r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977890" y="4149090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p1</a:t>
            </a:r>
            <a:endParaRPr lang="en-US" sz="1000"/>
          </a:p>
        </p:txBody>
      </p:sp>
      <p:cxnSp>
        <p:nvCxnSpPr>
          <p:cNvPr id="18" name="Straight Connector 17"/>
          <p:cNvCxnSpPr>
            <a:stCxn id="5" idx="4"/>
            <a:endCxn id="14" idx="1"/>
          </p:cNvCxnSpPr>
          <p:nvPr/>
        </p:nvCxnSpPr>
        <p:spPr>
          <a:xfrm>
            <a:off x="6447790" y="1725930"/>
            <a:ext cx="498475" cy="88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31890" y="2924810"/>
            <a:ext cx="714375" cy="21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2"/>
            <a:endCxn id="14" idx="7"/>
          </p:cNvCxnSpPr>
          <p:nvPr/>
        </p:nvCxnSpPr>
        <p:spPr>
          <a:xfrm flipH="1">
            <a:off x="7279005" y="2217420"/>
            <a:ext cx="715645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4"/>
            <a:endCxn id="12" idx="0"/>
          </p:cNvCxnSpPr>
          <p:nvPr/>
        </p:nvCxnSpPr>
        <p:spPr>
          <a:xfrm>
            <a:off x="7112635" y="3002280"/>
            <a:ext cx="215900" cy="6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5"/>
            <a:endCxn id="16" idx="0"/>
          </p:cNvCxnSpPr>
          <p:nvPr/>
        </p:nvCxnSpPr>
        <p:spPr>
          <a:xfrm>
            <a:off x="8213725" y="1515110"/>
            <a:ext cx="15875" cy="47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4"/>
            <a:endCxn id="13" idx="0"/>
          </p:cNvCxnSpPr>
          <p:nvPr/>
        </p:nvCxnSpPr>
        <p:spPr>
          <a:xfrm>
            <a:off x="8229600" y="2445385"/>
            <a:ext cx="287655" cy="76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2" idx="6"/>
          </p:cNvCxnSpPr>
          <p:nvPr/>
        </p:nvCxnSpPr>
        <p:spPr>
          <a:xfrm flipH="1">
            <a:off x="7563485" y="3602990"/>
            <a:ext cx="78740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3"/>
            <a:endCxn id="17" idx="6"/>
          </p:cNvCxnSpPr>
          <p:nvPr/>
        </p:nvCxnSpPr>
        <p:spPr>
          <a:xfrm flipH="1">
            <a:off x="6447790" y="4088130"/>
            <a:ext cx="714375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2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7405" y="981075"/>
            <a:ext cx="1730375" cy="326390"/>
          </a:xfrm>
          <a:prstGeom prst="rect">
            <a:avLst/>
          </a:prstGeom>
        </p:spPr>
      </p:pic>
      <p:cxnSp>
        <p:nvCxnSpPr>
          <p:cNvPr id="31" name="Curved Connector 30"/>
          <p:cNvCxnSpPr>
            <a:stCxn id="14" idx="6"/>
            <a:endCxn id="16" idx="3"/>
          </p:cNvCxnSpPr>
          <p:nvPr/>
        </p:nvCxnSpPr>
        <p:spPr>
          <a:xfrm flipV="1">
            <a:off x="7347585" y="2378710"/>
            <a:ext cx="715645" cy="39560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4" idx="3"/>
            <a:endCxn id="11" idx="6"/>
          </p:cNvCxnSpPr>
          <p:nvPr/>
        </p:nvCxnSpPr>
        <p:spPr>
          <a:xfrm rot="5400000">
            <a:off x="6480175" y="2686685"/>
            <a:ext cx="217805" cy="7143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6"/>
            <a:endCxn id="12" idx="7"/>
          </p:cNvCxnSpPr>
          <p:nvPr/>
        </p:nvCxnSpPr>
        <p:spPr>
          <a:xfrm>
            <a:off x="7347585" y="2774315"/>
            <a:ext cx="147320" cy="99060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 rot="20760000">
            <a:off x="6297295" y="3017520"/>
            <a:ext cx="1181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massage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 rot="5040000">
            <a:off x="7023735" y="3415030"/>
            <a:ext cx="1181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massage</a:t>
            </a:r>
            <a:endParaRPr lang="en-US" sz="1200"/>
          </a:p>
        </p:txBody>
      </p:sp>
      <p:sp>
        <p:nvSpPr>
          <p:cNvPr id="36" name="Text Box 35"/>
          <p:cNvSpPr txBox="1"/>
          <p:nvPr/>
        </p:nvSpPr>
        <p:spPr>
          <a:xfrm rot="19980000">
            <a:off x="7466330" y="2501900"/>
            <a:ext cx="1181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massage</a:t>
            </a:r>
            <a:endParaRPr lang="en-US" sz="1200"/>
          </a:p>
        </p:txBody>
      </p:sp>
      <p:sp>
        <p:nvSpPr>
          <p:cNvPr id="37" name="Text Box 36"/>
          <p:cNvSpPr txBox="1"/>
          <p:nvPr/>
        </p:nvSpPr>
        <p:spPr>
          <a:xfrm>
            <a:off x="1043305" y="1897380"/>
            <a:ext cx="3313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Pu={p0}</a:t>
            </a:r>
            <a:endParaRPr lang="en-US"/>
          </a:p>
          <a:p>
            <a:r>
              <a:rPr lang="en-US"/>
              <a:t>P_cand={all attributes \ p0}</a:t>
            </a:r>
            <a:endParaRPr lang="en-US"/>
          </a:p>
          <a:p>
            <a:r>
              <a:rPr lang="en-US"/>
              <a:t>s_p = {}</a:t>
            </a:r>
            <a:endParaRPr lang="en-US"/>
          </a:p>
          <a:p>
            <a:endParaRPr lang="en-US"/>
          </a:p>
          <a:p>
            <a:r>
              <a:rPr lang="en-US"/>
              <a:t>V_cand={v0,v1,v2,v3}</a:t>
            </a:r>
            <a:endParaRPr lang="en-US"/>
          </a:p>
          <a:p>
            <a:r>
              <a:rPr lang="en-US">
                <a:highlight>
                  <a:srgbClr val="FFFF00"/>
                </a:highlight>
              </a:rPr>
              <a:t>s_v = {sv0,sv1,sv2,sv3}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73170" y="140335"/>
            <a:ext cx="22390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Reasoning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65142758" name="圖片 1" descr="一張含有 字型, 書法, 印刷術, 筆跡 的圖片&#10;&#10;自動產生的描述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9840" y="4581525"/>
            <a:ext cx="1779905" cy="522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5589270"/>
            <a:ext cx="2962275" cy="5994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339975" y="5062855"/>
            <a:ext cx="5080" cy="526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003800" y="3921125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v3</a:t>
            </a:r>
            <a:endParaRPr lang="en-US" sz="1000"/>
          </a:p>
        </p:txBody>
      </p:sp>
      <p:cxnSp>
        <p:nvCxnSpPr>
          <p:cNvPr id="7" name="Straight Connector 6"/>
          <p:cNvCxnSpPr>
            <a:stCxn id="14" idx="3"/>
            <a:endCxn id="6" idx="6"/>
          </p:cNvCxnSpPr>
          <p:nvPr/>
        </p:nvCxnSpPr>
        <p:spPr>
          <a:xfrm flipH="1">
            <a:off x="5473700" y="2935605"/>
            <a:ext cx="1472565" cy="121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7" idx="2"/>
            <a:endCxn id="6" idx="5"/>
          </p:cNvCxnSpPr>
          <p:nvPr/>
        </p:nvCxnSpPr>
        <p:spPr>
          <a:xfrm flipH="1" flipV="1">
            <a:off x="5405120" y="4311015"/>
            <a:ext cx="57277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14" idx="3"/>
            <a:endCxn id="6" idx="6"/>
          </p:cNvCxnSpPr>
          <p:nvPr/>
        </p:nvCxnSpPr>
        <p:spPr>
          <a:xfrm rot="5400000">
            <a:off x="5602605" y="2806065"/>
            <a:ext cx="1214120" cy="147256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6212840" y="1269365"/>
            <a:ext cx="469900" cy="456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1" name="Oval 10"/>
          <p:cNvSpPr/>
          <p:nvPr/>
        </p:nvSpPr>
        <p:spPr>
          <a:xfrm>
            <a:off x="5761990" y="292481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v0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7093585" y="369824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v1</a:t>
            </a:r>
            <a:endParaRPr lang="en-US" sz="1000"/>
          </a:p>
        </p:txBody>
      </p:sp>
      <p:sp>
        <p:nvSpPr>
          <p:cNvPr id="13" name="Oval 12"/>
          <p:cNvSpPr/>
          <p:nvPr/>
        </p:nvSpPr>
        <p:spPr>
          <a:xfrm>
            <a:off x="8282305" y="3213100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p2</a:t>
            </a:r>
            <a:endParaRPr lang="en-US" sz="1000"/>
          </a:p>
        </p:txBody>
      </p:sp>
      <p:sp>
        <p:nvSpPr>
          <p:cNvPr id="14" name="Oval 13"/>
          <p:cNvSpPr/>
          <p:nvPr/>
        </p:nvSpPr>
        <p:spPr>
          <a:xfrm>
            <a:off x="6877685" y="2545715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p0</a:t>
            </a:r>
            <a:endParaRPr lang="en-US" sz="1000"/>
          </a:p>
        </p:txBody>
      </p:sp>
      <p:sp>
        <p:nvSpPr>
          <p:cNvPr id="15" name="Oval 14"/>
          <p:cNvSpPr/>
          <p:nvPr/>
        </p:nvSpPr>
        <p:spPr>
          <a:xfrm>
            <a:off x="7380605" y="981075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p3</a:t>
            </a:r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7994650" y="1988820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v2</a:t>
            </a:r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977890" y="4149090"/>
            <a:ext cx="469900" cy="45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p1</a:t>
            </a:r>
            <a:endParaRPr lang="en-US" sz="1000"/>
          </a:p>
        </p:txBody>
      </p:sp>
      <p:cxnSp>
        <p:nvCxnSpPr>
          <p:cNvPr id="18" name="Straight Connector 17"/>
          <p:cNvCxnSpPr>
            <a:stCxn id="5" idx="4"/>
            <a:endCxn id="14" idx="1"/>
          </p:cNvCxnSpPr>
          <p:nvPr/>
        </p:nvCxnSpPr>
        <p:spPr>
          <a:xfrm>
            <a:off x="6447790" y="1725930"/>
            <a:ext cx="498475" cy="88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231890" y="2924810"/>
            <a:ext cx="714375" cy="21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2"/>
            <a:endCxn id="14" idx="7"/>
          </p:cNvCxnSpPr>
          <p:nvPr/>
        </p:nvCxnSpPr>
        <p:spPr>
          <a:xfrm flipH="1">
            <a:off x="7279005" y="2217420"/>
            <a:ext cx="715645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4"/>
            <a:endCxn id="12" idx="0"/>
          </p:cNvCxnSpPr>
          <p:nvPr/>
        </p:nvCxnSpPr>
        <p:spPr>
          <a:xfrm>
            <a:off x="7112635" y="3002280"/>
            <a:ext cx="215900" cy="6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5"/>
            <a:endCxn id="16" idx="0"/>
          </p:cNvCxnSpPr>
          <p:nvPr/>
        </p:nvCxnSpPr>
        <p:spPr>
          <a:xfrm>
            <a:off x="7781925" y="1370965"/>
            <a:ext cx="447675" cy="61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4"/>
            <a:endCxn id="13" idx="0"/>
          </p:cNvCxnSpPr>
          <p:nvPr/>
        </p:nvCxnSpPr>
        <p:spPr>
          <a:xfrm>
            <a:off x="8229600" y="2445385"/>
            <a:ext cx="287655" cy="76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2" idx="6"/>
          </p:cNvCxnSpPr>
          <p:nvPr/>
        </p:nvCxnSpPr>
        <p:spPr>
          <a:xfrm flipH="1">
            <a:off x="7563485" y="3602990"/>
            <a:ext cx="78740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3"/>
            <a:endCxn id="17" idx="6"/>
          </p:cNvCxnSpPr>
          <p:nvPr/>
        </p:nvCxnSpPr>
        <p:spPr>
          <a:xfrm flipH="1">
            <a:off x="6447790" y="4088130"/>
            <a:ext cx="714375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2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15695" y="877570"/>
            <a:ext cx="1757680" cy="331470"/>
          </a:xfrm>
          <a:prstGeom prst="rect">
            <a:avLst/>
          </a:prstGeom>
        </p:spPr>
      </p:pic>
      <p:cxnSp>
        <p:nvCxnSpPr>
          <p:cNvPr id="31" name="Curved Connector 30"/>
          <p:cNvCxnSpPr>
            <a:stCxn id="16" idx="6"/>
            <a:endCxn id="13" idx="0"/>
          </p:cNvCxnSpPr>
          <p:nvPr/>
        </p:nvCxnSpPr>
        <p:spPr>
          <a:xfrm>
            <a:off x="8464550" y="2217420"/>
            <a:ext cx="52705" cy="9956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2" idx="2"/>
            <a:endCxn id="17" idx="7"/>
          </p:cNvCxnSpPr>
          <p:nvPr/>
        </p:nvCxnSpPr>
        <p:spPr>
          <a:xfrm rot="10800000" flipV="1">
            <a:off x="6378575" y="3926205"/>
            <a:ext cx="714375" cy="28892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2" idx="5"/>
            <a:endCxn id="13" idx="4"/>
          </p:cNvCxnSpPr>
          <p:nvPr/>
        </p:nvCxnSpPr>
        <p:spPr>
          <a:xfrm rot="5400000" flipH="1" flipV="1">
            <a:off x="7797165" y="3367405"/>
            <a:ext cx="418465" cy="1022350"/>
          </a:xfrm>
          <a:prstGeom prst="curvedConnector3">
            <a:avLst>
              <a:gd name="adj1" fmla="val -72762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 rot="20760000">
            <a:off x="6315710" y="3710305"/>
            <a:ext cx="1181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massage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 rot="20280000">
            <a:off x="7630795" y="3905885"/>
            <a:ext cx="1181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massage</a:t>
            </a:r>
            <a:endParaRPr 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8460740" y="2545715"/>
            <a:ext cx="1181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massage</a:t>
            </a:r>
            <a:endParaRPr lang="en-US" sz="1200"/>
          </a:p>
        </p:txBody>
      </p:sp>
      <p:sp>
        <p:nvSpPr>
          <p:cNvPr id="37" name="Text Box 36"/>
          <p:cNvSpPr txBox="1"/>
          <p:nvPr/>
        </p:nvSpPr>
        <p:spPr>
          <a:xfrm>
            <a:off x="1104900" y="1906270"/>
            <a:ext cx="32099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Pu={p0}</a:t>
            </a:r>
            <a:endParaRPr lang="en-US"/>
          </a:p>
          <a:p>
            <a:r>
              <a:rPr lang="en-US"/>
              <a:t>P_cand={p1,p2,p3}</a:t>
            </a:r>
            <a:endParaRPr lang="en-US"/>
          </a:p>
          <a:p>
            <a:r>
              <a:rPr lang="en-US">
                <a:highlight>
                  <a:srgbClr val="FFFF00"/>
                </a:highlight>
              </a:rPr>
              <a:t>s_p = {sp1,sp2,sp3}</a:t>
            </a:r>
            <a:endParaRPr lang="en-US">
              <a:highlight>
                <a:srgbClr val="FFFF00"/>
              </a:highlight>
            </a:endParaRPr>
          </a:p>
          <a:p>
            <a:endParaRPr lang="en-US"/>
          </a:p>
          <a:p>
            <a:r>
              <a:rPr lang="en-US"/>
              <a:t>V_cand={v0,v1,v2,v3}</a:t>
            </a:r>
            <a:endParaRPr lang="en-US"/>
          </a:p>
          <a:p>
            <a:r>
              <a:rPr lang="en-US"/>
              <a:t>s_v = {sv0,sv1,sv2,sv3}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773170" y="140335"/>
            <a:ext cx="22390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Reasoning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 Box 39"/>
          <p:cNvSpPr txBox="1"/>
          <p:nvPr/>
        </p:nvSpPr>
        <p:spPr>
          <a:xfrm rot="360000">
            <a:off x="5416550" y="3974465"/>
            <a:ext cx="1181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massage</a:t>
            </a:r>
            <a:endParaRPr lang="en-US" sz="1200"/>
          </a:p>
        </p:txBody>
      </p:sp>
      <p:cxnSp>
        <p:nvCxnSpPr>
          <p:cNvPr id="41" name="Curved Connector 40"/>
          <p:cNvCxnSpPr>
            <a:stCxn id="16" idx="7"/>
            <a:endCxn id="15" idx="6"/>
          </p:cNvCxnSpPr>
          <p:nvPr/>
        </p:nvCxnSpPr>
        <p:spPr>
          <a:xfrm rot="16200000" flipV="1">
            <a:off x="7700010" y="1360170"/>
            <a:ext cx="845820" cy="54546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8100695" y="1162050"/>
            <a:ext cx="1181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massage</a:t>
            </a:r>
            <a:endParaRPr lang="en-US" sz="1200"/>
          </a:p>
        </p:txBody>
      </p:sp>
      <p:pic>
        <p:nvPicPr>
          <p:cNvPr id="1560439651" name="圖片 1" descr="一張含有 字型, 筆跡, 印刷術, 書法 的圖片&#10;&#10;自動產生的描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15" y="4375150"/>
            <a:ext cx="1661795" cy="402590"/>
          </a:xfrm>
          <a:prstGeom prst="rect">
            <a:avLst/>
          </a:prstGeom>
        </p:spPr>
      </p:pic>
      <p:pic>
        <p:nvPicPr>
          <p:cNvPr id="316579600" name="圖片 1" descr="一張含有 文字, 字型, 行, 筆跡 的圖片&#10;&#10;自動產生的描述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1340" y="5085715"/>
            <a:ext cx="3211830" cy="1145540"/>
          </a:xfrm>
          <a:prstGeom prst="rect">
            <a:avLst/>
          </a:prstGeom>
        </p:spPr>
      </p:pic>
      <p:sp>
        <p:nvSpPr>
          <p:cNvPr id="86" name="Oval 85"/>
          <p:cNvSpPr/>
          <p:nvPr/>
        </p:nvSpPr>
        <p:spPr>
          <a:xfrm>
            <a:off x="5003800" y="3921125"/>
            <a:ext cx="469900" cy="45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v3</a:t>
            </a:r>
            <a:endParaRPr lang="en-US" sz="1000"/>
          </a:p>
        </p:txBody>
      </p:sp>
      <p:cxnSp>
        <p:nvCxnSpPr>
          <p:cNvPr id="87" name="Straight Connector 86"/>
          <p:cNvCxnSpPr>
            <a:stCxn id="17" idx="2"/>
            <a:endCxn id="86" idx="5"/>
          </p:cNvCxnSpPr>
          <p:nvPr/>
        </p:nvCxnSpPr>
        <p:spPr>
          <a:xfrm flipH="1" flipV="1">
            <a:off x="5405120" y="4311015"/>
            <a:ext cx="57277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6" idx="6"/>
            <a:endCxn id="17" idx="1"/>
          </p:cNvCxnSpPr>
          <p:nvPr/>
        </p:nvCxnSpPr>
        <p:spPr>
          <a:xfrm>
            <a:off x="5473700" y="4149725"/>
            <a:ext cx="572770" cy="6604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4" idx="3"/>
            <a:endCxn id="86" idx="6"/>
          </p:cNvCxnSpPr>
          <p:nvPr/>
        </p:nvCxnSpPr>
        <p:spPr>
          <a:xfrm flipH="1">
            <a:off x="5473700" y="2935605"/>
            <a:ext cx="1472565" cy="121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Text Box 37"/>
          <p:cNvSpPr txBox="1"/>
          <p:nvPr/>
        </p:nvSpPr>
        <p:spPr>
          <a:xfrm>
            <a:off x="3275965" y="46355"/>
            <a:ext cx="395795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Consultation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621030"/>
            <a:ext cx="2125980" cy="47942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436235" y="1125220"/>
            <a:ext cx="1798320" cy="922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800"/>
              <a:t>action space:</a:t>
            </a:r>
            <a:endParaRPr lang="en-US" sz="1800"/>
          </a:p>
          <a:p>
            <a:r>
              <a:rPr lang="en-US" sz="1800"/>
              <a:t>a_ask</a:t>
            </a:r>
            <a:endParaRPr lang="en-US" sz="1800"/>
          </a:p>
          <a:p>
            <a:r>
              <a:rPr lang="en-US" sz="1800"/>
              <a:t>a_rec</a:t>
            </a:r>
            <a:endParaRPr lang="en-US" sz="18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3575" y="1052830"/>
            <a:ext cx="2016760" cy="4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843530" y="5085715"/>
            <a:ext cx="50419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619885" y="5085715"/>
            <a:ext cx="2159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3060065" y="5805805"/>
            <a:ext cx="211010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the size of V_cand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251460" y="5733415"/>
            <a:ext cx="1776095" cy="6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conversational history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2157</Words>
  <Application>WPS Presentation</Application>
  <PresentationFormat/>
  <Paragraphs>265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梁溢彥</dc:creator>
  <cp:lastModifiedBy>user</cp:lastModifiedBy>
  <cp:revision>14</cp:revision>
  <dcterms:created xsi:type="dcterms:W3CDTF">2023-07-15T15:22:00Z</dcterms:created>
  <dcterms:modified xsi:type="dcterms:W3CDTF">2023-07-21T04:38:58Z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70E68D74AFEC40BF93F2E06E990D61EF</vt:lpwstr>
  </property>
</Properties>
</file>