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9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73.xml"/><Relationship Id="rId11" Type="http://schemas.openxmlformats.org/officeDocument/2006/relationships/image" Target="../media/image4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5.xml"/><Relationship Id="rId2" Type="http://schemas.openxmlformats.org/officeDocument/2006/relationships/image" Target="../media/image5.png"/><Relationship Id="rId1" Type="http://schemas.openxmlformats.org/officeDocument/2006/relationships/tags" Target="../tags/tag7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9.png"/><Relationship Id="rId7" Type="http://schemas.openxmlformats.org/officeDocument/2006/relationships/tags" Target="../tags/tag79.xml"/><Relationship Id="rId6" Type="http://schemas.openxmlformats.org/officeDocument/2006/relationships/image" Target="../media/image8.png"/><Relationship Id="rId5" Type="http://schemas.openxmlformats.org/officeDocument/2006/relationships/tags" Target="../tags/tag78.xml"/><Relationship Id="rId4" Type="http://schemas.openxmlformats.org/officeDocument/2006/relationships/image" Target="../media/image7.png"/><Relationship Id="rId3" Type="http://schemas.openxmlformats.org/officeDocument/2006/relationships/tags" Target="../tags/tag77.xml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81.xml"/><Relationship Id="rId10" Type="http://schemas.openxmlformats.org/officeDocument/2006/relationships/image" Target="../media/image10.png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../media/image14.png"/><Relationship Id="rId7" Type="http://schemas.openxmlformats.org/officeDocument/2006/relationships/tags" Target="../tags/tag85.xml"/><Relationship Id="rId6" Type="http://schemas.openxmlformats.org/officeDocument/2006/relationships/image" Target="../media/image13.png"/><Relationship Id="rId5" Type="http://schemas.openxmlformats.org/officeDocument/2006/relationships/tags" Target="../tags/tag84.xml"/><Relationship Id="rId4" Type="http://schemas.openxmlformats.org/officeDocument/2006/relationships/image" Target="../media/image12.png"/><Relationship Id="rId3" Type="http://schemas.openxmlformats.org/officeDocument/2006/relationships/tags" Target="../tags/tag83.xml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87.xml"/><Relationship Id="rId10" Type="http://schemas.openxmlformats.org/officeDocument/2006/relationships/image" Target="../media/image6.png"/><Relationship Id="rId1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image" Target="../media/image17.png"/><Relationship Id="rId7" Type="http://schemas.openxmlformats.org/officeDocument/2006/relationships/tags" Target="../tags/tag91.xml"/><Relationship Id="rId6" Type="http://schemas.openxmlformats.org/officeDocument/2006/relationships/image" Target="../media/image16.png"/><Relationship Id="rId5" Type="http://schemas.openxmlformats.org/officeDocument/2006/relationships/tags" Target="../tags/tag90.xml"/><Relationship Id="rId4" Type="http://schemas.openxmlformats.org/officeDocument/2006/relationships/image" Target="../media/image9.png"/><Relationship Id="rId3" Type="http://schemas.openxmlformats.org/officeDocument/2006/relationships/tags" Target="../tags/tag89.xml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93.xml"/><Relationship Id="rId10" Type="http://schemas.openxmlformats.org/officeDocument/2006/relationships/image" Target="../media/image18.png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../media/image22.png"/><Relationship Id="rId7" Type="http://schemas.openxmlformats.org/officeDocument/2006/relationships/tags" Target="../tags/tag97.xml"/><Relationship Id="rId6" Type="http://schemas.openxmlformats.org/officeDocument/2006/relationships/image" Target="../media/image21.png"/><Relationship Id="rId5" Type="http://schemas.openxmlformats.org/officeDocument/2006/relationships/tags" Target="../tags/tag96.xml"/><Relationship Id="rId4" Type="http://schemas.openxmlformats.org/officeDocument/2006/relationships/image" Target="../media/image20.png"/><Relationship Id="rId3" Type="http://schemas.openxmlformats.org/officeDocument/2006/relationships/tags" Target="../tags/tag95.xml"/><Relationship Id="rId2" Type="http://schemas.openxmlformats.org/officeDocument/2006/relationships/image" Target="../media/image19.png"/><Relationship Id="rId16" Type="http://schemas.openxmlformats.org/officeDocument/2006/relationships/slideLayout" Target="../slideLayouts/slideLayout4.xml"/><Relationship Id="rId15" Type="http://schemas.openxmlformats.org/officeDocument/2006/relationships/tags" Target="../tags/tag101.xml"/><Relationship Id="rId14" Type="http://schemas.openxmlformats.org/officeDocument/2006/relationships/image" Target="../media/image25.png"/><Relationship Id="rId13" Type="http://schemas.openxmlformats.org/officeDocument/2006/relationships/tags" Target="../tags/tag100.xml"/><Relationship Id="rId12" Type="http://schemas.openxmlformats.org/officeDocument/2006/relationships/image" Target="../media/image24.png"/><Relationship Id="rId11" Type="http://schemas.openxmlformats.org/officeDocument/2006/relationships/tags" Target="../tags/tag99.xml"/><Relationship Id="rId10" Type="http://schemas.openxmlformats.org/officeDocument/2006/relationships/image" Target="../media/image23.png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4.xml"/><Relationship Id="rId4" Type="http://schemas.openxmlformats.org/officeDocument/2006/relationships/image" Target="../media/image27.png"/><Relationship Id="rId3" Type="http://schemas.openxmlformats.org/officeDocument/2006/relationships/tags" Target="../tags/tag103.xml"/><Relationship Id="rId2" Type="http://schemas.openxmlformats.org/officeDocument/2006/relationships/image" Target="../media/image26.png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sz="2665"/>
              <a:t>Unified Conversational Recommendation Policy Learning via</a:t>
            </a:r>
            <a:br>
              <a:rPr lang="en-US" altLang="zh-CN" sz="2665"/>
            </a:br>
            <a:r>
              <a:rPr lang="en-US" altLang="zh-CN" sz="2665"/>
              <a:t>Graph-based Reinforcement Learning</a:t>
            </a:r>
            <a:endParaRPr lang="en-US" altLang="zh-CN" sz="266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(unicorn)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5355"/>
            <a:ext cx="10969200" cy="705600"/>
          </a:xfrm>
        </p:spPr>
        <p:txBody>
          <a:bodyPr/>
          <a:p>
            <a:r>
              <a:rPr lang="en-US" altLang="zh-CN"/>
              <a:t>Missing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12320" y="2331145"/>
            <a:ext cx="5176800" cy="4748400"/>
          </a:xfrm>
        </p:spPr>
        <p:txBody>
          <a:bodyPr/>
          <a:p>
            <a:r>
              <a:rPr lang="zh-CN" altLang="en-US"/>
              <a:t>Scalability</a:t>
            </a:r>
            <a:endParaRPr lang="zh-CN" altLang="en-US"/>
          </a:p>
          <a:p>
            <a:r>
              <a:rPr lang="zh-CN" altLang="en-US"/>
              <a:t>Training Stability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onvergence</a:t>
            </a:r>
            <a:endParaRPr lang="zh-CN" altLang="en-US"/>
          </a:p>
        </p:txBody>
      </p:sp>
      <p:pic>
        <p:nvPicPr>
          <p:cNvPr id="4" name="图片 3" descr="3b32313539353239333ba4bb3fa7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67125" y="1805305"/>
            <a:ext cx="914400" cy="914400"/>
          </a:xfrm>
          <a:prstGeom prst="rect">
            <a:avLst/>
          </a:prstGeom>
        </p:spPr>
      </p:pic>
      <p:pic>
        <p:nvPicPr>
          <p:cNvPr id="5" name="内容占位符 4" descr="3b32313539353239333ba4bb3fa7ce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755" y="2331085"/>
            <a:ext cx="2438400" cy="2438400"/>
          </a:xfrm>
          <a:prstGeom prst="rect">
            <a:avLst/>
          </a:prstGeom>
        </p:spPr>
      </p:pic>
      <p:pic>
        <p:nvPicPr>
          <p:cNvPr id="6" name="图片 5" descr="3b32313539353239333ba4bb3fa7c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67125" y="3093085"/>
            <a:ext cx="914400" cy="914400"/>
          </a:xfrm>
          <a:prstGeom prst="rect">
            <a:avLst/>
          </a:prstGeom>
        </p:spPr>
      </p:pic>
      <p:pic>
        <p:nvPicPr>
          <p:cNvPr id="7" name="图片 6" descr="3b32313539353239333ba4bb3fa7c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67125" y="4309110"/>
            <a:ext cx="914400" cy="91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7050" y="3183890"/>
            <a:ext cx="1379220" cy="1125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 b="1">
                <a:solidFill>
                  <a:schemeClr val="bg2"/>
                </a:solidFill>
              </a:rPr>
              <a:t>DecisionMaking</a:t>
            </a:r>
            <a:endParaRPr lang="en-US" altLang="zh-CN" sz="2000" b="1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61155" y="2083435"/>
            <a:ext cx="296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When to ask/</a:t>
            </a:r>
            <a:r>
              <a:rPr lang="en-US" altLang="zh-CN">
                <a:sym typeface="+mn-ea"/>
              </a:rPr>
              <a:t>recommend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161155" y="4577715"/>
            <a:ext cx="287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Which to recommend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161155" y="3330575"/>
            <a:ext cx="287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to ask</a:t>
            </a:r>
            <a:endParaRPr lang="en-US" altLang="zh-CN"/>
          </a:p>
        </p:txBody>
      </p:sp>
      <p:cxnSp>
        <p:nvCxnSpPr>
          <p:cNvPr id="13" name="直接连接符 12"/>
          <p:cNvCxnSpPr>
            <a:stCxn id="5" idx="3"/>
            <a:endCxn id="4" idx="1"/>
          </p:cNvCxnSpPr>
          <p:nvPr/>
        </p:nvCxnSpPr>
        <p:spPr>
          <a:xfrm flipV="1">
            <a:off x="2510155" y="2262505"/>
            <a:ext cx="1156970" cy="1287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2510155" y="3550285"/>
            <a:ext cx="11569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3"/>
            <a:endCxn id="7" idx="1"/>
          </p:cNvCxnSpPr>
          <p:nvPr>
            <p:custDataLst>
              <p:tags r:id="rId9"/>
            </p:custDataLst>
          </p:nvPr>
        </p:nvCxnSpPr>
        <p:spPr>
          <a:xfrm>
            <a:off x="2510155" y="3550285"/>
            <a:ext cx="1156970" cy="12160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" name="图片 15" descr="3b32313536343636383b3f3fbd623f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5545" y="2799715"/>
            <a:ext cx="914400" cy="9144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</a:t>
            </a:r>
            <a:r>
              <a:rPr lang="en-US" altLang="zh-CN"/>
              <a:t>ethodology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4323715"/>
            <a:ext cx="10412095" cy="4450715"/>
          </a:xfrm>
        </p:spPr>
        <p:txBody>
          <a:bodyPr/>
          <a:p>
            <a:r>
              <a:rPr lang="zh-CN" altLang="en-US"/>
              <a:t>Graph-based MDP Environment</a:t>
            </a:r>
            <a:endParaRPr lang="zh-CN" altLang="en-US"/>
          </a:p>
          <a:p>
            <a:r>
              <a:rPr lang="zh-CN" altLang="en-US"/>
              <a:t>Graph-enhanced State Representation Learning</a:t>
            </a:r>
            <a:endParaRPr lang="zh-CN" altLang="en-US"/>
          </a:p>
          <a:p>
            <a:r>
              <a:rPr lang="zh-CN" altLang="en-US"/>
              <a:t>Action Selection Strategy</a:t>
            </a:r>
            <a:endParaRPr lang="zh-CN" altLang="en-US"/>
          </a:p>
          <a:p>
            <a:r>
              <a:rPr lang="zh-CN" altLang="en-US"/>
              <a:t>Deep Q-Learning Network</a:t>
            </a:r>
            <a:endParaRPr lang="zh-CN" altLang="en-US"/>
          </a:p>
        </p:txBody>
      </p:sp>
      <p:pic>
        <p:nvPicPr>
          <p:cNvPr id="60046421" name="圖片 1" descr="一張含有 文字, 字型, 螢幕擷取畫面, 圖表 的圖片&#10;&#10;自動產生的描述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74140"/>
            <a:ext cx="9638030" cy="2889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460" y="134690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 sz="2665"/>
              <a:t> </a:t>
            </a:r>
            <a:r>
              <a:rPr lang="en-US" altLang="zh-CN" sz="2665"/>
              <a:t>1.</a:t>
            </a:r>
            <a:r>
              <a:rPr lang="zh-CN" altLang="en-US" sz="2665"/>
              <a:t>Graph-based MDP Environment</a:t>
            </a:r>
            <a:r>
              <a:rPr lang="en-US" altLang="zh-CN" sz="2665"/>
              <a:t> &amp; </a:t>
            </a:r>
            <a:r>
              <a:rPr lang="zh-CN" altLang="en-US" sz="2665">
                <a:sym typeface="+mn-ea"/>
              </a:rPr>
              <a:t>Dynamic Weighted Graph Construction</a:t>
            </a:r>
            <a:endParaRPr lang="en-US" altLang="zh-CN" sz="2665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74890" y="997585"/>
            <a:ext cx="1457325" cy="434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97550" y="1901825"/>
            <a:ext cx="2243455" cy="39179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 flipH="1">
            <a:off x="6919595" y="1431925"/>
            <a:ext cx="1184275" cy="46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15" idx="0"/>
          </p:cNvCxnSpPr>
          <p:nvPr/>
        </p:nvCxnSpPr>
        <p:spPr>
          <a:xfrm>
            <a:off x="8103870" y="1431925"/>
            <a:ext cx="1489710" cy="464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内容占位符 14"/>
          <p:cNvPicPr>
            <a:picLocks noChangeAspect="1"/>
          </p:cNvPicPr>
          <p:nvPr>
            <p:ph sz="half" idx="2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77910" y="1896745"/>
            <a:ext cx="1831340" cy="3378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78190" y="2699385"/>
            <a:ext cx="2762885" cy="13512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3090" y="1677670"/>
            <a:ext cx="4318635" cy="299847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2220">
                <a:sym typeface="+mn-ea"/>
              </a:rPr>
              <a:t>2.</a:t>
            </a:r>
            <a:r>
              <a:rPr lang="zh-CN" altLang="en-US" sz="2220">
                <a:sym typeface="+mn-ea"/>
              </a:rPr>
              <a:t>Graph-enhanced State Representation Learning</a:t>
            </a:r>
            <a:endParaRPr lang="zh-CN" altLang="en-US" sz="222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2450" y="1354455"/>
            <a:ext cx="8540115" cy="236156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38650" y="4299585"/>
            <a:ext cx="2662555" cy="4483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99960" y="4312920"/>
            <a:ext cx="2755900" cy="570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544435" y="5733415"/>
            <a:ext cx="2267585" cy="346075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8089900" y="3672840"/>
            <a:ext cx="588010" cy="64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</p:cNvCxnSpPr>
          <p:nvPr/>
        </p:nvCxnSpPr>
        <p:spPr>
          <a:xfrm flipH="1">
            <a:off x="5802630" y="3716020"/>
            <a:ext cx="290195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" name="内容占位符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44370" y="4087495"/>
            <a:ext cx="1457325" cy="434340"/>
          </a:xfrm>
          <a:prstGeom prst="rect">
            <a:avLst/>
          </a:prstGeom>
        </p:spPr>
      </p:pic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2673350" y="3716655"/>
            <a:ext cx="42545" cy="370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Action Selection Strategy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0430" y="1504315"/>
            <a:ext cx="6163945" cy="1535430"/>
          </a:xfrm>
          <a:prstGeom prst="rect">
            <a:avLst/>
          </a:prstGeom>
        </p:spPr>
      </p:pic>
      <p:pic>
        <p:nvPicPr>
          <p:cNvPr id="16" name="内容占位符 15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69180" y="3230245"/>
            <a:ext cx="2053590" cy="1004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7805" y="3531235"/>
            <a:ext cx="1624965" cy="2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659263470" name="圖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62295" y="4790440"/>
            <a:ext cx="661670" cy="460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20115" y="2957195"/>
            <a:ext cx="3581400" cy="746760"/>
          </a:xfrm>
          <a:prstGeom prst="rect">
            <a:avLst/>
          </a:prstGeom>
        </p:spPr>
      </p:pic>
      <p:pic>
        <p:nvPicPr>
          <p:cNvPr id="119640960" name="圖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82520" y="4855210"/>
            <a:ext cx="656590" cy="39560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805" y="91510"/>
            <a:ext cx="10969200" cy="705600"/>
          </a:xfrm>
        </p:spPr>
        <p:txBody>
          <a:bodyPr/>
          <a:p>
            <a:r>
              <a:rPr lang="en-US" altLang="zh-CN" sz="2800">
                <a:sym typeface="+mn-ea"/>
              </a:rPr>
              <a:t>4.</a:t>
            </a:r>
            <a:r>
              <a:rPr lang="zh-CN" altLang="en-US" sz="2800">
                <a:sym typeface="+mn-ea"/>
              </a:rPr>
              <a:t>Deep Q-Learning Network</a:t>
            </a:r>
            <a:endParaRPr lang="zh-CN" altLang="en-US" sz="28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6805" y="1306830"/>
            <a:ext cx="3662680" cy="435483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9210" y="1306830"/>
            <a:ext cx="3541395" cy="37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22060" y="1806575"/>
            <a:ext cx="4667885" cy="565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21120" y="2428240"/>
            <a:ext cx="317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ε greedy method           a_t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8296275" y="2607310"/>
            <a:ext cx="52514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21120" y="2999105"/>
            <a:ext cx="2120900" cy="34544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8625205" y="3221990"/>
            <a:ext cx="38036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088755" y="3013075"/>
            <a:ext cx="1265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421120" y="5878195"/>
            <a:ext cx="4980305" cy="3949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21120" y="5384165"/>
            <a:ext cx="4568825" cy="4559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029325" y="796925"/>
            <a:ext cx="24485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Action Selection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29325" y="3972560"/>
            <a:ext cx="41852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Parameter Optimization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Sample a mini-batch with </a:t>
            </a:r>
            <a:r>
              <a:rPr lang="zh-CN" altLang="en-US">
                <a:sym typeface="+mn-ea"/>
              </a:rPr>
              <a:t>Prioritized Experience Replay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cxnSp>
        <p:nvCxnSpPr>
          <p:cNvPr id="24" name="直接箭头连接符 23"/>
          <p:cNvCxnSpPr>
            <a:stCxn id="22" idx="0"/>
          </p:cNvCxnSpPr>
          <p:nvPr/>
        </p:nvCxnSpPr>
        <p:spPr>
          <a:xfrm flipV="1">
            <a:off x="8070850" y="1031240"/>
            <a:ext cx="283210" cy="370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96275" y="633095"/>
            <a:ext cx="328930" cy="39814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09315"/>
            <a:ext cx="10969200" cy="705600"/>
          </a:xfrm>
        </p:spPr>
        <p:txBody>
          <a:bodyPr/>
          <a:p>
            <a:r>
              <a:rPr lang="en-US" altLang="zh-CN"/>
              <a:t>Experimental Results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41220" y="1212215"/>
            <a:ext cx="7809865" cy="221678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9305" y="3776980"/>
            <a:ext cx="7835900" cy="23926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COMMONDATA" val="eyJoZGlkIjoiNGE0YTNjN2YxMzAxM2NjNDgyMjI2MzI5YjBlYzM3ZWU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演示</Application>
  <PresentationFormat>宽屏</PresentationFormat>
  <Paragraphs>58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BatangChe</vt:lpstr>
      <vt:lpstr>Segoe Print</vt:lpstr>
      <vt:lpstr>新細明體</vt:lpstr>
      <vt:lpstr>細明體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user</dc:creator>
  <cp:lastModifiedBy>iatinleong</cp:lastModifiedBy>
  <cp:revision>156</cp:revision>
  <dcterms:created xsi:type="dcterms:W3CDTF">2019-06-19T02:08:00Z</dcterms:created>
  <dcterms:modified xsi:type="dcterms:W3CDTF">2023-08-03T16:57:03Z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0C95CAEB2652486E92C5ED0305DD8E26_11</vt:lpwstr>
  </property>
</Properties>
</file>