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7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../media/image1.png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1" Type="http://schemas.openxmlformats.org/officeDocument/2006/relationships/slideLayout" Target="../slideLayouts/slideLayout4.xml"/><Relationship Id="rId20" Type="http://schemas.openxmlformats.org/officeDocument/2006/relationships/tags" Target="../tags/tag82.xml"/><Relationship Id="rId2" Type="http://schemas.openxmlformats.org/officeDocument/2006/relationships/tags" Target="../tags/tag67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image" Target="../media/image3.png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84.xml"/><Relationship Id="rId2" Type="http://schemas.openxmlformats.org/officeDocument/2006/relationships/image" Target="../media/image4.png"/><Relationship Id="rId1" Type="http://schemas.openxmlformats.org/officeDocument/2006/relationships/tags" Target="../tags/tag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image" Target="../media/image8.png"/><Relationship Id="rId7" Type="http://schemas.openxmlformats.org/officeDocument/2006/relationships/tags" Target="../tags/tag88.xml"/><Relationship Id="rId6" Type="http://schemas.openxmlformats.org/officeDocument/2006/relationships/image" Target="../media/image7.png"/><Relationship Id="rId5" Type="http://schemas.openxmlformats.org/officeDocument/2006/relationships/tags" Target="../tags/tag87.xml"/><Relationship Id="rId4" Type="http://schemas.openxmlformats.org/officeDocument/2006/relationships/image" Target="../media/image6.png"/><Relationship Id="rId33" Type="http://schemas.openxmlformats.org/officeDocument/2006/relationships/slideLayout" Target="../slideLayouts/slideLayout4.xml"/><Relationship Id="rId32" Type="http://schemas.openxmlformats.org/officeDocument/2006/relationships/tags" Target="../tags/tag105.xml"/><Relationship Id="rId31" Type="http://schemas.openxmlformats.org/officeDocument/2006/relationships/tags" Target="../tags/tag104.xml"/><Relationship Id="rId30" Type="http://schemas.openxmlformats.org/officeDocument/2006/relationships/tags" Target="../tags/tag103.xml"/><Relationship Id="rId3" Type="http://schemas.openxmlformats.org/officeDocument/2006/relationships/tags" Target="../tags/tag86.xml"/><Relationship Id="rId29" Type="http://schemas.openxmlformats.org/officeDocument/2006/relationships/tags" Target="../tags/tag102.xml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tags" Target="../tags/tag98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image" Target="../media/image15.png"/><Relationship Id="rId21" Type="http://schemas.openxmlformats.org/officeDocument/2006/relationships/tags" Target="../tags/tag95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tags" Target="../tags/tag94.xml"/><Relationship Id="rId18" Type="http://schemas.openxmlformats.org/officeDocument/2006/relationships/image" Target="../media/image13.png"/><Relationship Id="rId17" Type="http://schemas.openxmlformats.org/officeDocument/2006/relationships/tags" Target="../tags/tag93.xml"/><Relationship Id="rId16" Type="http://schemas.openxmlformats.org/officeDocument/2006/relationships/image" Target="../media/image12.png"/><Relationship Id="rId15" Type="http://schemas.openxmlformats.org/officeDocument/2006/relationships/tags" Target="../tags/tag92.xml"/><Relationship Id="rId14" Type="http://schemas.openxmlformats.org/officeDocument/2006/relationships/image" Target="../media/image11.png"/><Relationship Id="rId13" Type="http://schemas.openxmlformats.org/officeDocument/2006/relationships/tags" Target="../tags/tag91.xml"/><Relationship Id="rId12" Type="http://schemas.openxmlformats.org/officeDocument/2006/relationships/image" Target="../media/image10.png"/><Relationship Id="rId11" Type="http://schemas.openxmlformats.org/officeDocument/2006/relationships/tags" Target="../tags/tag90.xml"/><Relationship Id="rId10" Type="http://schemas.openxmlformats.org/officeDocument/2006/relationships/image" Target="../media/image9.png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10.xml"/><Relationship Id="rId7" Type="http://schemas.openxmlformats.org/officeDocument/2006/relationships/image" Target="../media/image18.png"/><Relationship Id="rId6" Type="http://schemas.openxmlformats.org/officeDocument/2006/relationships/tags" Target="../tags/tag109.xml"/><Relationship Id="rId5" Type="http://schemas.openxmlformats.org/officeDocument/2006/relationships/image" Target="../media/image17.png"/><Relationship Id="rId4" Type="http://schemas.openxmlformats.org/officeDocument/2006/relationships/tags" Target="../tags/tag108.xml"/><Relationship Id="rId31" Type="http://schemas.openxmlformats.org/officeDocument/2006/relationships/slideLayout" Target="../slideLayouts/slideLayout4.xml"/><Relationship Id="rId30" Type="http://schemas.openxmlformats.org/officeDocument/2006/relationships/image" Target="../media/image26.png"/><Relationship Id="rId3" Type="http://schemas.openxmlformats.org/officeDocument/2006/relationships/tags" Target="../tags/tag107.xml"/><Relationship Id="rId29" Type="http://schemas.openxmlformats.org/officeDocument/2006/relationships/tags" Target="../tags/tag124.xml"/><Relationship Id="rId28" Type="http://schemas.openxmlformats.org/officeDocument/2006/relationships/image" Target="../media/image25.png"/><Relationship Id="rId27" Type="http://schemas.openxmlformats.org/officeDocument/2006/relationships/tags" Target="../tags/tag123.xml"/><Relationship Id="rId26" Type="http://schemas.openxmlformats.org/officeDocument/2006/relationships/image" Target="../media/image24.png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image" Target="../media/image16.png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image" Target="../media/image23.png"/><Relationship Id="rId16" Type="http://schemas.openxmlformats.org/officeDocument/2006/relationships/tags" Target="../tags/tag114.xml"/><Relationship Id="rId15" Type="http://schemas.openxmlformats.org/officeDocument/2006/relationships/image" Target="../media/image22.png"/><Relationship Id="rId14" Type="http://schemas.openxmlformats.org/officeDocument/2006/relationships/tags" Target="../tags/tag113.xml"/><Relationship Id="rId13" Type="http://schemas.openxmlformats.org/officeDocument/2006/relationships/image" Target="../media/image21.png"/><Relationship Id="rId12" Type="http://schemas.openxmlformats.org/officeDocument/2006/relationships/tags" Target="../tags/tag112.xml"/><Relationship Id="rId11" Type="http://schemas.openxmlformats.org/officeDocument/2006/relationships/image" Target="../media/image20.png"/><Relationship Id="rId10" Type="http://schemas.openxmlformats.org/officeDocument/2006/relationships/tags" Target="../tags/tag111.xml"/><Relationship Id="rId1" Type="http://schemas.openxmlformats.org/officeDocument/2006/relationships/tags" Target="../tags/tag1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129.xml"/><Relationship Id="rId7" Type="http://schemas.openxmlformats.org/officeDocument/2006/relationships/image" Target="../media/image29.png"/><Relationship Id="rId6" Type="http://schemas.openxmlformats.org/officeDocument/2006/relationships/tags" Target="../tags/tag128.xml"/><Relationship Id="rId5" Type="http://schemas.openxmlformats.org/officeDocument/2006/relationships/image" Target="../media/image28.png"/><Relationship Id="rId4" Type="http://schemas.openxmlformats.org/officeDocument/2006/relationships/tags" Target="../tags/tag127.xml"/><Relationship Id="rId3" Type="http://schemas.openxmlformats.org/officeDocument/2006/relationships/image" Target="../media/image27.png"/><Relationship Id="rId29" Type="http://schemas.openxmlformats.org/officeDocument/2006/relationships/slideLayout" Target="../slideLayouts/slideLayout4.xml"/><Relationship Id="rId28" Type="http://schemas.openxmlformats.org/officeDocument/2006/relationships/image" Target="../media/image36.png"/><Relationship Id="rId27" Type="http://schemas.openxmlformats.org/officeDocument/2006/relationships/tags" Target="../tags/tag142.xml"/><Relationship Id="rId26" Type="http://schemas.openxmlformats.org/officeDocument/2006/relationships/tags" Target="../tags/tag141.xml"/><Relationship Id="rId25" Type="http://schemas.openxmlformats.org/officeDocument/2006/relationships/tags" Target="../tags/tag140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tags" Target="../tags/tag126.xml"/><Relationship Id="rId19" Type="http://schemas.openxmlformats.org/officeDocument/2006/relationships/image" Target="../media/image35.png"/><Relationship Id="rId18" Type="http://schemas.openxmlformats.org/officeDocument/2006/relationships/tags" Target="../tags/tag134.xml"/><Relationship Id="rId17" Type="http://schemas.openxmlformats.org/officeDocument/2006/relationships/image" Target="../media/image34.png"/><Relationship Id="rId16" Type="http://schemas.openxmlformats.org/officeDocument/2006/relationships/tags" Target="../tags/tag133.xml"/><Relationship Id="rId15" Type="http://schemas.openxmlformats.org/officeDocument/2006/relationships/image" Target="../media/image33.png"/><Relationship Id="rId14" Type="http://schemas.openxmlformats.org/officeDocument/2006/relationships/tags" Target="../tags/tag132.xml"/><Relationship Id="rId13" Type="http://schemas.openxmlformats.org/officeDocument/2006/relationships/image" Target="../media/image32.png"/><Relationship Id="rId12" Type="http://schemas.openxmlformats.org/officeDocument/2006/relationships/tags" Target="../tags/tag131.xml"/><Relationship Id="rId11" Type="http://schemas.openxmlformats.org/officeDocument/2006/relationships/image" Target="../media/image31.png"/><Relationship Id="rId10" Type="http://schemas.openxmlformats.org/officeDocument/2006/relationships/tags" Target="../tags/tag130.xml"/><Relationship Id="rId1" Type="http://schemas.openxmlformats.org/officeDocument/2006/relationships/tags" Target="../tags/tag1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tags" Target="../tags/tag147.xml"/><Relationship Id="rId7" Type="http://schemas.openxmlformats.org/officeDocument/2006/relationships/image" Target="../media/image39.png"/><Relationship Id="rId6" Type="http://schemas.openxmlformats.org/officeDocument/2006/relationships/tags" Target="../tags/tag146.xml"/><Relationship Id="rId5" Type="http://schemas.openxmlformats.org/officeDocument/2006/relationships/image" Target="../media/image38.png"/><Relationship Id="rId4" Type="http://schemas.openxmlformats.org/officeDocument/2006/relationships/tags" Target="../tags/tag145.xml"/><Relationship Id="rId3" Type="http://schemas.openxmlformats.org/officeDocument/2006/relationships/image" Target="../media/image37.png"/><Relationship Id="rId23" Type="http://schemas.openxmlformats.org/officeDocument/2006/relationships/slideLayout" Target="../slideLayouts/slideLayout4.xml"/><Relationship Id="rId22" Type="http://schemas.openxmlformats.org/officeDocument/2006/relationships/image" Target="../media/image45.png"/><Relationship Id="rId21" Type="http://schemas.openxmlformats.org/officeDocument/2006/relationships/tags" Target="../tags/tag155.xml"/><Relationship Id="rId20" Type="http://schemas.openxmlformats.org/officeDocument/2006/relationships/tags" Target="../tags/tag154.xml"/><Relationship Id="rId2" Type="http://schemas.openxmlformats.org/officeDocument/2006/relationships/tags" Target="../tags/tag144.xml"/><Relationship Id="rId19" Type="http://schemas.openxmlformats.org/officeDocument/2006/relationships/tags" Target="../tags/tag153.xml"/><Relationship Id="rId18" Type="http://schemas.openxmlformats.org/officeDocument/2006/relationships/tags" Target="../tags/tag152.xml"/><Relationship Id="rId17" Type="http://schemas.openxmlformats.org/officeDocument/2006/relationships/image" Target="../media/image44.png"/><Relationship Id="rId16" Type="http://schemas.openxmlformats.org/officeDocument/2006/relationships/tags" Target="../tags/tag151.xml"/><Relationship Id="rId15" Type="http://schemas.openxmlformats.org/officeDocument/2006/relationships/image" Target="../media/image43.png"/><Relationship Id="rId14" Type="http://schemas.openxmlformats.org/officeDocument/2006/relationships/tags" Target="../tags/tag150.xml"/><Relationship Id="rId13" Type="http://schemas.openxmlformats.org/officeDocument/2006/relationships/image" Target="../media/image42.png"/><Relationship Id="rId12" Type="http://schemas.openxmlformats.org/officeDocument/2006/relationships/tags" Target="../tags/tag149.xml"/><Relationship Id="rId11" Type="http://schemas.openxmlformats.org/officeDocument/2006/relationships/image" Target="../media/image41.png"/><Relationship Id="rId10" Type="http://schemas.openxmlformats.org/officeDocument/2006/relationships/tags" Target="../tags/tag148.xml"/><Relationship Id="rId1" Type="http://schemas.openxmlformats.org/officeDocument/2006/relationships/tags" Target="../tags/tag14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image" Target="../media/image47.png"/><Relationship Id="rId7" Type="http://schemas.openxmlformats.org/officeDocument/2006/relationships/tags" Target="../tags/tag159.xml"/><Relationship Id="rId6" Type="http://schemas.openxmlformats.org/officeDocument/2006/relationships/image" Target="../media/image31.png"/><Relationship Id="rId5" Type="http://schemas.openxmlformats.org/officeDocument/2006/relationships/tags" Target="../tags/tag158.xml"/><Relationship Id="rId4" Type="http://schemas.openxmlformats.org/officeDocument/2006/relationships/image" Target="../media/image46.png"/><Relationship Id="rId3" Type="http://schemas.openxmlformats.org/officeDocument/2006/relationships/tags" Target="../tags/tag157.xml"/><Relationship Id="rId22" Type="http://schemas.openxmlformats.org/officeDocument/2006/relationships/slideLayout" Target="../slideLayouts/slideLayout4.xml"/><Relationship Id="rId21" Type="http://schemas.openxmlformats.org/officeDocument/2006/relationships/image" Target="../media/image53.png"/><Relationship Id="rId20" Type="http://schemas.openxmlformats.org/officeDocument/2006/relationships/tags" Target="../tags/tag166.xml"/><Relationship Id="rId2" Type="http://schemas.openxmlformats.org/officeDocument/2006/relationships/image" Target="../media/image4.png"/><Relationship Id="rId19" Type="http://schemas.openxmlformats.org/officeDocument/2006/relationships/image" Target="../media/image52.png"/><Relationship Id="rId18" Type="http://schemas.openxmlformats.org/officeDocument/2006/relationships/tags" Target="../tags/tag165.xml"/><Relationship Id="rId17" Type="http://schemas.openxmlformats.org/officeDocument/2006/relationships/image" Target="../media/image51.png"/><Relationship Id="rId16" Type="http://schemas.openxmlformats.org/officeDocument/2006/relationships/tags" Target="../tags/tag164.xml"/><Relationship Id="rId15" Type="http://schemas.openxmlformats.org/officeDocument/2006/relationships/image" Target="../media/image50.png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image" Target="../media/image49.png"/><Relationship Id="rId11" Type="http://schemas.openxmlformats.org/officeDocument/2006/relationships/tags" Target="../tags/tag161.xml"/><Relationship Id="rId10" Type="http://schemas.openxmlformats.org/officeDocument/2006/relationships/image" Target="../media/image48.png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tags" Target="../tags/tag171.xml"/><Relationship Id="rId7" Type="http://schemas.openxmlformats.org/officeDocument/2006/relationships/image" Target="../media/image55.png"/><Relationship Id="rId6" Type="http://schemas.openxmlformats.org/officeDocument/2006/relationships/tags" Target="../tags/tag170.xml"/><Relationship Id="rId5" Type="http://schemas.openxmlformats.org/officeDocument/2006/relationships/image" Target="../media/image54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58.png"/><Relationship Id="rId15" Type="http://schemas.openxmlformats.org/officeDocument/2006/relationships/tags" Target="../tags/tag175.xml"/><Relationship Id="rId14" Type="http://schemas.openxmlformats.org/officeDocument/2006/relationships/image" Target="../media/image57.png"/><Relationship Id="rId13" Type="http://schemas.openxmlformats.org/officeDocument/2006/relationships/tags" Target="../tags/tag174.xml"/><Relationship Id="rId12" Type="http://schemas.openxmlformats.org/officeDocument/2006/relationships/image" Target="../media/image46.png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Self-Supervised learning for Conversational Recommendation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SSCR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6912610" y="3278505"/>
            <a:ext cx="2942590" cy="141668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is leveraged to pre-train the embedding layers Emb𝑐, Emb𝑟 and transformation matrix 𝑊𝑐</a:t>
            </a:r>
            <a:endParaRPr lang="zh-CN" altLang="en-US"/>
          </a:p>
          <a:p>
            <a:endParaRPr 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41300" y="3289300"/>
            <a:ext cx="3001010" cy="205359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p>
            <a:r>
              <a:t>the parameters of recommender module (including GCN, RGCN and self-attention parameters ) are</a:t>
            </a:r>
            <a:r>
              <a:rPr lang="en-US"/>
              <a:t> </a:t>
            </a:r>
            <a:r>
              <a:t>optimized by</a:t>
            </a:r>
            <a:r>
              <a:rPr lang="en-US"/>
              <a:t>:</a:t>
            </a: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080895" y="1313815"/>
            <a:ext cx="255778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zh-CN" altLang="en-US"/>
              <a:t>ecommender </a:t>
            </a:r>
            <a:r>
              <a:rPr lang="en-US" altLang="zh-CN"/>
              <a:t>M</a:t>
            </a:r>
            <a:r>
              <a:rPr lang="zh-CN" altLang="en-US"/>
              <a:t>odule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917180" y="1282700"/>
            <a:ext cx="316738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t> Dialogue generation</a:t>
            </a:r>
            <a:r>
              <a:rPr lang="zh-CN" altLang="en-US"/>
              <a:t> </a:t>
            </a:r>
            <a:r>
              <a:rPr lang="en-US" altLang="zh-CN"/>
              <a:t>M</a:t>
            </a:r>
            <a:r>
              <a:rPr lang="zh-CN" altLang="en-US"/>
              <a:t>odule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86435" y="2252980"/>
            <a:ext cx="218694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t> pre-training stage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954780" y="2219325"/>
            <a:ext cx="191897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>
                <a:sym typeface="+mn-ea"/>
              </a:rPr>
              <a:t>fine-tuning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1"/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5755" y="4758055"/>
            <a:ext cx="2420620" cy="40513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3317875" y="3249930"/>
            <a:ext cx="3453130" cy="209804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p>
            <a:r>
              <a:rPr lang="en-US"/>
              <a:t>I</a:t>
            </a:r>
            <a:r>
              <a:t>nitialize the parameters learned </a:t>
            </a:r>
            <a:r>
              <a:rPr lang="en-US"/>
              <a:t>from</a:t>
            </a:r>
            <a:r>
              <a:t> pre-training stage</a:t>
            </a:r>
            <a:r>
              <a:rPr lang="en-US"/>
              <a:t> and train the entire recommendation parameters with the help of the supervised signals:</a:t>
            </a:r>
            <a:endParaRPr lang="en-US"/>
          </a:p>
        </p:txBody>
      </p:sp>
      <p:pic>
        <p:nvPicPr>
          <p:cNvPr id="17" name="内容占位符 16"/>
          <p:cNvPicPr>
            <a:picLocks noChangeAspect="1"/>
          </p:cNvPicPr>
          <p:nvPr>
            <p:ph sz="half" idx="2"/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53765" y="4819015"/>
            <a:ext cx="2002155" cy="4248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12055" y="67945"/>
            <a:ext cx="2609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Overview</a:t>
            </a:r>
            <a:endParaRPr lang="en-US" altLang="zh-CN" sz="3200"/>
          </a:p>
        </p:txBody>
      </p:sp>
      <p:cxnSp>
        <p:nvCxnSpPr>
          <p:cNvPr id="20" name="直接连接符 19"/>
          <p:cNvCxnSpPr>
            <a:stCxn id="4" idx="2"/>
            <a:endCxn id="7" idx="0"/>
          </p:cNvCxnSpPr>
          <p:nvPr/>
        </p:nvCxnSpPr>
        <p:spPr>
          <a:xfrm>
            <a:off x="3359785" y="1682115"/>
            <a:ext cx="1554480" cy="537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  <a:endCxn id="12" idx="0"/>
          </p:cNvCxnSpPr>
          <p:nvPr>
            <p:custDataLst>
              <p:tags r:id="rId11"/>
            </p:custDataLst>
          </p:nvPr>
        </p:nvCxnSpPr>
        <p:spPr>
          <a:xfrm>
            <a:off x="4914265" y="2587625"/>
            <a:ext cx="130175" cy="662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2"/>
            <a:endCxn id="11" idx="0"/>
          </p:cNvCxnSpPr>
          <p:nvPr>
            <p:custDataLst>
              <p:tags r:id="rId12"/>
            </p:custDataLst>
          </p:nvPr>
        </p:nvCxnSpPr>
        <p:spPr>
          <a:xfrm flipH="1">
            <a:off x="1741805" y="2621280"/>
            <a:ext cx="38100" cy="668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2"/>
            <a:endCxn id="6" idx="0"/>
          </p:cNvCxnSpPr>
          <p:nvPr>
            <p:custDataLst>
              <p:tags r:id="rId13"/>
            </p:custDataLst>
          </p:nvPr>
        </p:nvCxnSpPr>
        <p:spPr>
          <a:xfrm flipH="1">
            <a:off x="1779905" y="1682115"/>
            <a:ext cx="1579880" cy="570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>
            <a:off x="7290435" y="2219325"/>
            <a:ext cx="218694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t> pre-training stage</a:t>
            </a:r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9816465" y="2114550"/>
            <a:ext cx="2061210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>
                <a:sym typeface="+mn-ea"/>
              </a:rPr>
              <a:t>Knowledge-aware 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Generator 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171055" y="3278505"/>
            <a:ext cx="340995" cy="298450"/>
          </a:xfrm>
          <a:prstGeom prst="rect">
            <a:avLst/>
          </a:prstGeom>
        </p:spPr>
      </p:pic>
      <p:cxnSp>
        <p:nvCxnSpPr>
          <p:cNvPr id="31" name="直接连接符 30"/>
          <p:cNvCxnSpPr>
            <a:stCxn id="5" idx="2"/>
            <a:endCxn id="24" idx="0"/>
          </p:cNvCxnSpPr>
          <p:nvPr/>
        </p:nvCxnSpPr>
        <p:spPr>
          <a:xfrm flipH="1">
            <a:off x="8383905" y="1651000"/>
            <a:ext cx="1116965" cy="56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2"/>
            <a:endCxn id="25" idx="0"/>
          </p:cNvCxnSpPr>
          <p:nvPr>
            <p:custDataLst>
              <p:tags r:id="rId18"/>
            </p:custDataLst>
          </p:nvPr>
        </p:nvCxnSpPr>
        <p:spPr>
          <a:xfrm>
            <a:off x="9500870" y="1651000"/>
            <a:ext cx="1346200" cy="463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8" idx="0"/>
            <a:endCxn id="24" idx="2"/>
          </p:cNvCxnSpPr>
          <p:nvPr>
            <p:custDataLst>
              <p:tags r:id="rId19"/>
            </p:custDataLst>
          </p:nvPr>
        </p:nvCxnSpPr>
        <p:spPr>
          <a:xfrm flipV="1">
            <a:off x="8383905" y="2587625"/>
            <a:ext cx="0" cy="690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8258518" name="圖片 1" descr="一張含有 文字, 螢幕擷取畫面, 圖表 的圖片&#10;&#10;自動產生的描述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89295" y="84455"/>
            <a:ext cx="6115685" cy="688784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24772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 sz="2400">
                <a:sym typeface="+mn-ea"/>
              </a:rPr>
              <a:t>R</a:t>
            </a:r>
            <a:r>
              <a:rPr lang="zh-CN" altLang="en-US" sz="2400">
                <a:sym typeface="+mn-ea"/>
              </a:rPr>
              <a:t>ecommender </a:t>
            </a:r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odule</a:t>
            </a:r>
            <a:br>
              <a:rPr lang="zh-CN" altLang="en-US" sz="2400">
                <a:sym typeface="+mn-ea"/>
              </a:rPr>
            </a:br>
            <a:r>
              <a:rPr lang="en-US" altLang="zh-CN" sz="2400">
                <a:sym typeface="+mn-ea"/>
              </a:rPr>
              <a:t>&amp;</a:t>
            </a:r>
            <a:r>
              <a:rPr sz="2400">
                <a:sym typeface="+mn-ea"/>
              </a:rPr>
              <a:t> Dialogue generation</a:t>
            </a:r>
            <a:r>
              <a:rPr lang="zh-CN" altLang="en-US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odule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1458595"/>
            <a:ext cx="47332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pretraining stage: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Semantic Knowledge Extraction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Structural Knowledge Extraction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Cross knowledge extraction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en-US" altLang="zh-CN" sz="2400"/>
              <a:t>Semantic Knowledge Extraction</a:t>
            </a:r>
            <a:endParaRPr lang="en-US" altLang="zh-CN" sz="2400"/>
          </a:p>
        </p:txBody>
      </p:sp>
      <p:pic>
        <p:nvPicPr>
          <p:cNvPr id="8" name="内容占位符 7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69205" y="4778375"/>
            <a:ext cx="2046605" cy="2079625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28160" y="705485"/>
            <a:ext cx="3528695" cy="3856990"/>
          </a:xfrm>
          <a:prstGeom prst="rect">
            <a:avLst/>
          </a:prstGeom>
        </p:spPr>
      </p:pic>
      <p:cxnSp>
        <p:nvCxnSpPr>
          <p:cNvPr id="11" name="直接箭头连接符 10"/>
          <p:cNvCxnSpPr>
            <a:endCxn id="9" idx="2"/>
          </p:cNvCxnSpPr>
          <p:nvPr/>
        </p:nvCxnSpPr>
        <p:spPr>
          <a:xfrm flipH="1" flipV="1">
            <a:off x="6092825" y="4562475"/>
            <a:ext cx="14605" cy="31432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348203449" name="圖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85950" y="4026535"/>
            <a:ext cx="2057400" cy="2362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35625162" name="圖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33600" y="3467100"/>
            <a:ext cx="1470660" cy="2895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91995" y="2503170"/>
            <a:ext cx="1845945" cy="5645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62505" y="2117725"/>
            <a:ext cx="1213485" cy="1879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文本框 24"/>
          <p:cNvSpPr txBox="1"/>
          <p:nvPr/>
        </p:nvSpPr>
        <p:spPr>
          <a:xfrm>
            <a:off x="873760" y="659130"/>
            <a:ext cx="3454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Words Semantic Task for Recommendation</a:t>
            </a:r>
            <a:endParaRPr lang="zh-CN" altLang="en-US" sz="1200" b="1"/>
          </a:p>
          <a:p>
            <a:r>
              <a:rPr lang="en-US" altLang="zh-CN" sz="1200"/>
              <a:t>Main idea:discriminate the target word given the surrounding context words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7997190" y="307975"/>
            <a:ext cx="4549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/>
              <a:t>Words Semantic Task for Dialogue</a:t>
            </a:r>
            <a:endParaRPr lang="zh-CN" altLang="en-US" sz="1200" b="1"/>
          </a:p>
          <a:p>
            <a:r>
              <a:rPr lang="zh-CN" altLang="en-US" sz="1200"/>
              <a:t> </a:t>
            </a:r>
            <a:r>
              <a:rPr lang="en-US" altLang="zh-CN" sz="1200"/>
              <a:t>Main idea:</a:t>
            </a:r>
            <a:r>
              <a:rPr lang="zh-CN" altLang="en-US" sz="1200"/>
              <a:t>encourage model to be aware of the semantic features and semantic connections among words</a:t>
            </a:r>
            <a:endParaRPr lang="zh-CN" altLang="en-US" sz="1200"/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112125" y="1123950"/>
            <a:ext cx="2072640" cy="3467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39785" y="2140585"/>
            <a:ext cx="1584960" cy="1981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241665" y="4026535"/>
            <a:ext cx="1783080" cy="2590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8347075" y="3429000"/>
            <a:ext cx="1493520" cy="3276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538845" y="5078730"/>
            <a:ext cx="2635885" cy="434340"/>
          </a:xfrm>
          <a:prstGeom prst="rect">
            <a:avLst/>
          </a:prstGeom>
        </p:spPr>
      </p:pic>
      <p:cxnSp>
        <p:nvCxnSpPr>
          <p:cNvPr id="34" name="直接箭头连接符 33"/>
          <p:cNvCxnSpPr>
            <a:endCxn id="30" idx="1"/>
          </p:cNvCxnSpPr>
          <p:nvPr/>
        </p:nvCxnSpPr>
        <p:spPr>
          <a:xfrm flipV="1">
            <a:off x="7839710" y="2239645"/>
            <a:ext cx="60007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>
            <p:custDataLst>
              <p:tags r:id="rId23"/>
            </p:custDataLst>
          </p:nvPr>
        </p:nvCxnSpPr>
        <p:spPr>
          <a:xfrm>
            <a:off x="7397750" y="1811020"/>
            <a:ext cx="103632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4"/>
            </p:custDataLst>
          </p:nvPr>
        </p:nvCxnSpPr>
        <p:spPr>
          <a:xfrm flipV="1">
            <a:off x="7499350" y="2252980"/>
            <a:ext cx="927100" cy="47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>
            <p:custDataLst>
              <p:tags r:id="rId25"/>
            </p:custDataLst>
          </p:nvPr>
        </p:nvCxnSpPr>
        <p:spPr>
          <a:xfrm flipH="1">
            <a:off x="3484880" y="2212340"/>
            <a:ext cx="843280" cy="2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1" idx="3"/>
          </p:cNvCxnSpPr>
          <p:nvPr>
            <p:custDataLst>
              <p:tags r:id="rId26"/>
            </p:custDataLst>
          </p:nvPr>
        </p:nvCxnSpPr>
        <p:spPr>
          <a:xfrm flipH="1">
            <a:off x="3837940" y="2647315"/>
            <a:ext cx="843280" cy="138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1" idx="3"/>
          </p:cNvCxnSpPr>
          <p:nvPr>
            <p:custDataLst>
              <p:tags r:id="rId27"/>
            </p:custDataLst>
          </p:nvPr>
        </p:nvCxnSpPr>
        <p:spPr>
          <a:xfrm flipH="1" flipV="1">
            <a:off x="3837940" y="2785745"/>
            <a:ext cx="819785" cy="309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9" idx="1"/>
          </p:cNvCxnSpPr>
          <p:nvPr>
            <p:custDataLst>
              <p:tags r:id="rId28"/>
            </p:custDataLst>
          </p:nvPr>
        </p:nvCxnSpPr>
        <p:spPr>
          <a:xfrm>
            <a:off x="7824470" y="1285240"/>
            <a:ext cx="287655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1" idx="1"/>
          </p:cNvCxnSpPr>
          <p:nvPr>
            <p:custDataLst>
              <p:tags r:id="rId29"/>
            </p:custDataLst>
          </p:nvPr>
        </p:nvCxnSpPr>
        <p:spPr>
          <a:xfrm>
            <a:off x="7056120" y="4128135"/>
            <a:ext cx="1185545" cy="27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2" idx="1"/>
          </p:cNvCxnSpPr>
          <p:nvPr>
            <p:custDataLst>
              <p:tags r:id="rId30"/>
            </p:custDataLst>
          </p:nvPr>
        </p:nvCxnSpPr>
        <p:spPr>
          <a:xfrm flipV="1">
            <a:off x="7283450" y="3592830"/>
            <a:ext cx="1063625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31"/>
            </p:custDataLst>
          </p:nvPr>
        </p:nvCxnSpPr>
        <p:spPr>
          <a:xfrm flipH="1">
            <a:off x="3945890" y="4093210"/>
            <a:ext cx="1132840" cy="5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735625162" idx="3"/>
          </p:cNvCxnSpPr>
          <p:nvPr>
            <p:custDataLst>
              <p:tags r:id="rId32"/>
            </p:custDataLst>
          </p:nvPr>
        </p:nvCxnSpPr>
        <p:spPr>
          <a:xfrm flipH="1" flipV="1">
            <a:off x="3604260" y="3611880"/>
            <a:ext cx="1446530" cy="43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133600" y="1337310"/>
            <a:ext cx="157861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ConceptNet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04900"/>
            <a:ext cx="7225665" cy="4557395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0430" y="70"/>
            <a:ext cx="10969200" cy="705600"/>
          </a:xfrm>
        </p:spPr>
        <p:txBody>
          <a:bodyPr/>
          <a:p>
            <a:r>
              <a:rPr lang="en-US" altLang="zh-CN" sz="2400"/>
              <a:t>Semantic Knowledge Extraction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54000" y="582930"/>
            <a:ext cx="1086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Modelling semantic relevance between sentences:</a:t>
            </a:r>
            <a:endParaRPr lang="en-US" altLang="zh-CN" sz="1400"/>
          </a:p>
          <a:p>
            <a:r>
              <a:rPr lang="en-US" altLang="zh-CN" sz="1400"/>
              <a:t>Main idea:</a:t>
            </a:r>
            <a:r>
              <a:rPr lang="zh-CN" altLang="en-US" sz="1400"/>
              <a:t>force the model to distinguish whether the </a:t>
            </a:r>
            <a:r>
              <a:rPr lang="zh-CN" altLang="en-US" sz="1400" b="1"/>
              <a:t>context–response pairs</a:t>
            </a:r>
            <a:r>
              <a:rPr lang="zh-CN" altLang="en-US" sz="1400"/>
              <a:t> are from the same dialogue</a:t>
            </a:r>
            <a:r>
              <a:rPr lang="en-US" altLang="zh-CN" sz="1400"/>
              <a:t>. ex.</a:t>
            </a:r>
            <a:endParaRPr lang="en-US" altLang="zh-CN" sz="1400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19670" y="5114925"/>
            <a:ext cx="3671570" cy="2305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19010" y="1646555"/>
            <a:ext cx="4587240" cy="2514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433310" y="3150870"/>
            <a:ext cx="4130040" cy="5867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448550" y="3870960"/>
            <a:ext cx="3489960" cy="355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48550" y="2439670"/>
            <a:ext cx="3474720" cy="3276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296525" y="4576445"/>
            <a:ext cx="251460" cy="2590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947400" y="4576445"/>
            <a:ext cx="243840" cy="2743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4" name="直接箭头连接符 23"/>
          <p:cNvCxnSpPr>
            <a:endCxn id="9" idx="1"/>
          </p:cNvCxnSpPr>
          <p:nvPr/>
        </p:nvCxnSpPr>
        <p:spPr>
          <a:xfrm flipV="1">
            <a:off x="6725920" y="1772285"/>
            <a:ext cx="59309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0" idx="1"/>
          </p:cNvCxnSpPr>
          <p:nvPr/>
        </p:nvCxnSpPr>
        <p:spPr>
          <a:xfrm>
            <a:off x="6887845" y="2392680"/>
            <a:ext cx="560705" cy="210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0" idx="1"/>
          </p:cNvCxnSpPr>
          <p:nvPr>
            <p:custDataLst>
              <p:tags r:id="rId18"/>
            </p:custDataLst>
          </p:nvPr>
        </p:nvCxnSpPr>
        <p:spPr>
          <a:xfrm flipV="1">
            <a:off x="6266180" y="2603500"/>
            <a:ext cx="1182370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3" idx="2"/>
          </p:cNvCxnSpPr>
          <p:nvPr>
            <p:custDataLst>
              <p:tags r:id="rId19"/>
            </p:custDataLst>
          </p:nvPr>
        </p:nvCxnSpPr>
        <p:spPr>
          <a:xfrm flipV="1">
            <a:off x="10700385" y="4850765"/>
            <a:ext cx="368935" cy="273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2" idx="2"/>
          </p:cNvCxnSpPr>
          <p:nvPr>
            <p:custDataLst>
              <p:tags r:id="rId20"/>
            </p:custDataLst>
          </p:nvPr>
        </p:nvCxnSpPr>
        <p:spPr>
          <a:xfrm flipH="1" flipV="1">
            <a:off x="10422255" y="4835525"/>
            <a:ext cx="269875" cy="279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1"/>
          </p:cNvCxnSpPr>
          <p:nvPr>
            <p:custDataLst>
              <p:tags r:id="rId21"/>
            </p:custDataLst>
          </p:nvPr>
        </p:nvCxnSpPr>
        <p:spPr>
          <a:xfrm>
            <a:off x="6533515" y="3914775"/>
            <a:ext cx="915035" cy="133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9" idx="1"/>
          </p:cNvCxnSpPr>
          <p:nvPr>
            <p:custDataLst>
              <p:tags r:id="rId22"/>
            </p:custDataLst>
          </p:nvPr>
        </p:nvCxnSpPr>
        <p:spPr>
          <a:xfrm flipV="1">
            <a:off x="6905625" y="4048760"/>
            <a:ext cx="542925" cy="316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8" idx="1"/>
          </p:cNvCxnSpPr>
          <p:nvPr>
            <p:custDataLst>
              <p:tags r:id="rId23"/>
            </p:custDataLst>
          </p:nvPr>
        </p:nvCxnSpPr>
        <p:spPr>
          <a:xfrm>
            <a:off x="6214745" y="3442335"/>
            <a:ext cx="1218565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2" idx="0"/>
          </p:cNvCxnSpPr>
          <p:nvPr/>
        </p:nvCxnSpPr>
        <p:spPr>
          <a:xfrm flipV="1">
            <a:off x="10422255" y="4153535"/>
            <a:ext cx="260985" cy="422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3" idx="0"/>
          </p:cNvCxnSpPr>
          <p:nvPr>
            <p:custDataLst>
              <p:tags r:id="rId24"/>
            </p:custDataLst>
          </p:nvPr>
        </p:nvCxnSpPr>
        <p:spPr>
          <a:xfrm flipH="1" flipV="1">
            <a:off x="10700385" y="4162425"/>
            <a:ext cx="368935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63602011" name="圖片 1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081135" y="862965"/>
            <a:ext cx="548640" cy="190500"/>
          </a:xfrm>
          <a:prstGeom prst="rect">
            <a:avLst/>
          </a:prstGeom>
        </p:spPr>
      </p:pic>
      <p:pic>
        <p:nvPicPr>
          <p:cNvPr id="1281255840" name="圖片 1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9797415" y="855345"/>
            <a:ext cx="624840" cy="198120"/>
          </a:xfrm>
          <a:prstGeom prst="rect">
            <a:avLst/>
          </a:prstGeom>
        </p:spPr>
      </p:pic>
      <p:cxnSp>
        <p:nvCxnSpPr>
          <p:cNvPr id="37" name="直接箭头连接符 36"/>
          <p:cNvCxnSpPr>
            <a:endCxn id="22" idx="1"/>
          </p:cNvCxnSpPr>
          <p:nvPr/>
        </p:nvCxnSpPr>
        <p:spPr>
          <a:xfrm flipV="1">
            <a:off x="7158990" y="4705985"/>
            <a:ext cx="3137535" cy="254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692265" y="5883910"/>
            <a:ext cx="5099050" cy="765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7140" y="7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/>
              <a:t>Structural Knowledge Extraction</a:t>
            </a:r>
            <a:endParaRPr lang="en-US" altLang="zh-CN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3870" y="1572260"/>
            <a:ext cx="2952115" cy="471360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37915" y="2651760"/>
            <a:ext cx="1013460" cy="228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37915" y="3018790"/>
            <a:ext cx="2524760" cy="49974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37915" y="3594100"/>
            <a:ext cx="2971165" cy="2705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37915" y="4670425"/>
            <a:ext cx="1912620" cy="3124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37915" y="4020820"/>
            <a:ext cx="2232660" cy="3035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37915" y="2046605"/>
            <a:ext cx="2377440" cy="2895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637915" y="5930900"/>
            <a:ext cx="2392680" cy="2971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637915" y="5300980"/>
            <a:ext cx="1922780" cy="47434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687070" y="718820"/>
            <a:ext cx="713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 idea:explore the intrinsic correlations of user mentioned entities on knowledge graphs for the recommender module</a:t>
            </a:r>
            <a:endParaRPr lang="en-US" altLang="zh-CN"/>
          </a:p>
        </p:txBody>
      </p:sp>
      <p:cxnSp>
        <p:nvCxnSpPr>
          <p:cNvPr id="18" name="直接箭头连接符 17"/>
          <p:cNvCxnSpPr>
            <a:endCxn id="14" idx="1"/>
          </p:cNvCxnSpPr>
          <p:nvPr/>
        </p:nvCxnSpPr>
        <p:spPr>
          <a:xfrm>
            <a:off x="2184400" y="6070600"/>
            <a:ext cx="145351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1" idx="1"/>
          </p:cNvCxnSpPr>
          <p:nvPr>
            <p:custDataLst>
              <p:tags r:id="rId20"/>
            </p:custDataLst>
          </p:nvPr>
        </p:nvCxnSpPr>
        <p:spPr>
          <a:xfrm flipV="1">
            <a:off x="2565400" y="4826635"/>
            <a:ext cx="1072515" cy="33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2" idx="1"/>
          </p:cNvCxnSpPr>
          <p:nvPr>
            <p:custDataLst>
              <p:tags r:id="rId21"/>
            </p:custDataLst>
          </p:nvPr>
        </p:nvCxnSpPr>
        <p:spPr>
          <a:xfrm>
            <a:off x="2565400" y="4111625"/>
            <a:ext cx="1072515" cy="60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8" idx="1"/>
          </p:cNvCxnSpPr>
          <p:nvPr>
            <p:custDataLst>
              <p:tags r:id="rId22"/>
            </p:custDataLst>
          </p:nvPr>
        </p:nvCxnSpPr>
        <p:spPr>
          <a:xfrm>
            <a:off x="2900680" y="3712845"/>
            <a:ext cx="737235" cy="16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7" idx="1"/>
          </p:cNvCxnSpPr>
          <p:nvPr>
            <p:custDataLst>
              <p:tags r:id="rId23"/>
            </p:custDataLst>
          </p:nvPr>
        </p:nvCxnSpPr>
        <p:spPr>
          <a:xfrm flipV="1">
            <a:off x="2374900" y="3268980"/>
            <a:ext cx="1263015" cy="69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5" idx="1"/>
          </p:cNvCxnSpPr>
          <p:nvPr>
            <p:custDataLst>
              <p:tags r:id="rId24"/>
            </p:custDataLst>
          </p:nvPr>
        </p:nvCxnSpPr>
        <p:spPr>
          <a:xfrm flipV="1">
            <a:off x="3197860" y="2766060"/>
            <a:ext cx="440055" cy="52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5" idx="1"/>
          </p:cNvCxnSpPr>
          <p:nvPr>
            <p:custDataLst>
              <p:tags r:id="rId25"/>
            </p:custDataLst>
          </p:nvPr>
        </p:nvCxnSpPr>
        <p:spPr>
          <a:xfrm flipV="1">
            <a:off x="2275840" y="5538470"/>
            <a:ext cx="1362075" cy="54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1"/>
          </p:cNvCxnSpPr>
          <p:nvPr>
            <p:custDataLst>
              <p:tags r:id="rId26"/>
            </p:custDataLst>
          </p:nvPr>
        </p:nvCxnSpPr>
        <p:spPr>
          <a:xfrm>
            <a:off x="2900680" y="2155190"/>
            <a:ext cx="737235" cy="36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0" y="1920875"/>
            <a:ext cx="7959090" cy="4686935"/>
          </a:xfrm>
          <a:custGeom>
            <a:avLst/>
            <a:gdLst>
              <a:gd name="connisteX0" fmla="*/ 7959214 w 7959214"/>
              <a:gd name="connsiteY0" fmla="*/ 3601309 h 5153942"/>
              <a:gd name="connisteX1" fmla="*/ 6800974 w 7959214"/>
              <a:gd name="connsiteY1" fmla="*/ 4668109 h 5153942"/>
              <a:gd name="connisteX2" fmla="*/ 674494 w 7959214"/>
              <a:gd name="connsiteY2" fmla="*/ 4749389 h 5153942"/>
              <a:gd name="connisteX3" fmla="*/ 390014 w 7959214"/>
              <a:gd name="connsiteY3" fmla="*/ 472029 h 5153942"/>
              <a:gd name="connisteX4" fmla="*/ 1030094 w 7959214"/>
              <a:gd name="connsiteY4" fmla="*/ 187549 h 5153942"/>
              <a:gd name="connisteX5" fmla="*/ 1152014 w 7959214"/>
              <a:gd name="connsiteY5" fmla="*/ 85949 h 515394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7959214" h="5153943">
                <a:moveTo>
                  <a:pt x="7959214" y="3601309"/>
                </a:moveTo>
                <a:cubicBezTo>
                  <a:pt x="7849994" y="3812764"/>
                  <a:pt x="8257664" y="4438239"/>
                  <a:pt x="6800974" y="4668109"/>
                </a:cubicBezTo>
                <a:cubicBezTo>
                  <a:pt x="5344284" y="4897979"/>
                  <a:pt x="1956559" y="5588859"/>
                  <a:pt x="674494" y="4749389"/>
                </a:cubicBezTo>
                <a:cubicBezTo>
                  <a:pt x="-607571" y="3909919"/>
                  <a:pt x="318894" y="1384524"/>
                  <a:pt x="390014" y="472029"/>
                </a:cubicBezTo>
                <a:cubicBezTo>
                  <a:pt x="461134" y="-440466"/>
                  <a:pt x="877694" y="265019"/>
                  <a:pt x="1030094" y="187549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6734810" y="1920875"/>
            <a:ext cx="26670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1575" y="7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/>
              <a:t>Cross knowledge extraction</a:t>
            </a:r>
            <a:endParaRPr lang="en-US" altLang="zh-CN" sz="2400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7340" y="1569720"/>
            <a:ext cx="2593975" cy="47485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78100" y="566420"/>
            <a:ext cx="8817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 idea:we would like to exploit the inter-information between semantic words and structural entities.Our goal is to minimize the difference between entities set and positive words, and maximize that between entities set and negative words.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03005" y="4660900"/>
            <a:ext cx="3119755" cy="412115"/>
          </a:xfrm>
          <a:prstGeom prst="rect">
            <a:avLst/>
          </a:prstGeom>
        </p:spPr>
      </p:pic>
      <p:pic>
        <p:nvPicPr>
          <p:cNvPr id="575650478" name="圖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26805" y="4996815"/>
            <a:ext cx="3094990" cy="449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161030" y="4584700"/>
            <a:ext cx="4564380" cy="731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643120" y="5553075"/>
            <a:ext cx="1600200" cy="6096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106420" y="4001770"/>
            <a:ext cx="6376670" cy="2667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8695690" y="4584700"/>
            <a:ext cx="3334385" cy="861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cxnSp>
        <p:nvCxnSpPr>
          <p:cNvPr id="16" name="直接箭头连接符 15"/>
          <p:cNvCxnSpPr>
            <a:stCxn id="15" idx="1"/>
            <a:endCxn id="9" idx="3"/>
          </p:cNvCxnSpPr>
          <p:nvPr/>
        </p:nvCxnSpPr>
        <p:spPr>
          <a:xfrm flipH="1" flipV="1">
            <a:off x="7725410" y="4950460"/>
            <a:ext cx="970280" cy="65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1" idx="0"/>
          </p:cNvCxnSpPr>
          <p:nvPr/>
        </p:nvCxnSpPr>
        <p:spPr>
          <a:xfrm>
            <a:off x="5443220" y="5316220"/>
            <a:ext cx="0" cy="236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1955165" y="5359400"/>
            <a:ext cx="2687955" cy="49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161030" y="1830705"/>
            <a:ext cx="2476500" cy="6553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106420" y="3076575"/>
            <a:ext cx="4518660" cy="3352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7" name="直接箭头连接符 26"/>
          <p:cNvCxnSpPr>
            <a:stCxn id="31" idx="3"/>
            <a:endCxn id="26" idx="1"/>
          </p:cNvCxnSpPr>
          <p:nvPr>
            <p:custDataLst>
              <p:tags r:id="rId18"/>
            </p:custDataLst>
          </p:nvPr>
        </p:nvCxnSpPr>
        <p:spPr>
          <a:xfrm flipV="1">
            <a:off x="2376170" y="3244215"/>
            <a:ext cx="730250" cy="73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>
            <p:custDataLst>
              <p:tags r:id="rId19"/>
            </p:custDataLst>
          </p:nvPr>
        </p:nvCxnSpPr>
        <p:spPr>
          <a:xfrm flipV="1">
            <a:off x="2328545" y="4135120"/>
            <a:ext cx="777875" cy="284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2" idx="1"/>
          </p:cNvCxnSpPr>
          <p:nvPr>
            <p:custDataLst>
              <p:tags r:id="rId20"/>
            </p:custDataLst>
          </p:nvPr>
        </p:nvCxnSpPr>
        <p:spPr>
          <a:xfrm flipV="1">
            <a:off x="2809875" y="2158365"/>
            <a:ext cx="351155" cy="68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52170" y="2742565"/>
            <a:ext cx="1524000" cy="1149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920865" y="6105525"/>
            <a:ext cx="3486150" cy="621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8258518" name="圖片 1" descr="一張含有 文字, 螢幕擷取畫面, 圖表 的圖片&#10;&#10;自動產生的描述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86475" cy="685736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98255" y="1764030"/>
            <a:ext cx="2196465" cy="7118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62065" y="5499100"/>
            <a:ext cx="1912620" cy="3124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接箭头连接符 5"/>
          <p:cNvCxnSpPr>
            <a:endCxn id="11" idx="1"/>
          </p:cNvCxnSpPr>
          <p:nvPr/>
        </p:nvCxnSpPr>
        <p:spPr>
          <a:xfrm flipV="1">
            <a:off x="5486400" y="5655310"/>
            <a:ext cx="875665" cy="31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86475" y="5006340"/>
            <a:ext cx="2407920" cy="350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50255" y="1440180"/>
            <a:ext cx="1905000" cy="205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50255" y="1764030"/>
            <a:ext cx="1844040" cy="32004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直接箭头连接符 11"/>
          <p:cNvCxnSpPr>
            <a:endCxn id="9" idx="1"/>
          </p:cNvCxnSpPr>
          <p:nvPr/>
        </p:nvCxnSpPr>
        <p:spPr>
          <a:xfrm flipV="1">
            <a:off x="1852295" y="1924050"/>
            <a:ext cx="3997960" cy="66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  <a:endCxn id="4" idx="1"/>
          </p:cNvCxnSpPr>
          <p:nvPr/>
        </p:nvCxnSpPr>
        <p:spPr>
          <a:xfrm>
            <a:off x="7694295" y="1924050"/>
            <a:ext cx="1203960" cy="19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3"/>
            <a:endCxn id="4" idx="1"/>
          </p:cNvCxnSpPr>
          <p:nvPr>
            <p:custDataLst>
              <p:tags r:id="rId13"/>
            </p:custDataLst>
          </p:nvPr>
        </p:nvCxnSpPr>
        <p:spPr>
          <a:xfrm flipV="1">
            <a:off x="8274685" y="2120265"/>
            <a:ext cx="623570" cy="3535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193530" y="1376680"/>
            <a:ext cx="1477010" cy="3321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898255" y="3009900"/>
            <a:ext cx="2244090" cy="3619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6191250" y="6446520"/>
            <a:ext cx="5838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 </a:t>
            </a:r>
            <a:r>
              <a:rPr lang="en-US" altLang="zh-CN" sz="1200"/>
              <a:t>(</a:t>
            </a:r>
            <a:r>
              <a:rPr lang="zh-CN" altLang="en-US" sz="1200" b="1"/>
              <a:t>T</a:t>
            </a:r>
            <a:r>
              <a:rPr lang="zh-CN" altLang="en-US" sz="1200"/>
              <a:t> denotes the structural matrix that includes the representations of all entities</a:t>
            </a:r>
            <a:r>
              <a:rPr lang="en-US" altLang="zh-CN" sz="1200"/>
              <a:t>.)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8801100" y="795020"/>
            <a:ext cx="3476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leverage the </a:t>
            </a:r>
            <a:r>
              <a:rPr lang="zh-CN" altLang="en-US" b="1"/>
              <a:t>gate mechanism</a:t>
            </a:r>
            <a:r>
              <a:rPr lang="zh-CN" altLang="en-US"/>
              <a:t> to fuse the two parts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2"/>
            <a:endCxn id="16" idx="0"/>
          </p:cNvCxnSpPr>
          <p:nvPr/>
        </p:nvCxnSpPr>
        <p:spPr>
          <a:xfrm>
            <a:off x="9996805" y="2475865"/>
            <a:ext cx="23495" cy="534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8738235" y="3905885"/>
            <a:ext cx="2564765" cy="76581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1" name="直接箭头连接符 20"/>
          <p:cNvCxnSpPr>
            <a:stCxn id="16" idx="2"/>
            <a:endCxn id="20" idx="0"/>
          </p:cNvCxnSpPr>
          <p:nvPr/>
        </p:nvCxnSpPr>
        <p:spPr>
          <a:xfrm>
            <a:off x="10020300" y="3371850"/>
            <a:ext cx="635" cy="534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801100" y="5499100"/>
            <a:ext cx="2390140" cy="54864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3" name="直接箭头连接符 22"/>
          <p:cNvCxnSpPr>
            <a:stCxn id="20" idx="2"/>
            <a:endCxn id="22" idx="0"/>
          </p:cNvCxnSpPr>
          <p:nvPr/>
        </p:nvCxnSpPr>
        <p:spPr>
          <a:xfrm flipH="1">
            <a:off x="9996170" y="4671695"/>
            <a:ext cx="24765" cy="82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52770" y="125095"/>
            <a:ext cx="8401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ym typeface="+mn-ea"/>
              </a:rPr>
              <a:t>R</a:t>
            </a:r>
            <a:r>
              <a:rPr lang="zh-CN" altLang="en-US" sz="2400" b="1">
                <a:sym typeface="+mn-ea"/>
              </a:rPr>
              <a:t>ecommender </a:t>
            </a:r>
            <a:r>
              <a:rPr lang="en-US" altLang="zh-CN" sz="2400" b="1">
                <a:sym typeface="+mn-ea"/>
              </a:rPr>
              <a:t>M</a:t>
            </a:r>
            <a:r>
              <a:rPr lang="zh-CN" altLang="en-US" sz="2400" b="1">
                <a:sym typeface="+mn-ea"/>
              </a:rPr>
              <a:t>odule</a:t>
            </a:r>
            <a:r>
              <a:rPr lang="en-US" altLang="zh-CN" sz="2400" b="1">
                <a:sym typeface="+mn-ea"/>
              </a:rPr>
              <a:t> : </a:t>
            </a:r>
            <a:r>
              <a:rPr lang="zh-CN" altLang="en-US" sz="2400" b="1"/>
              <a:t>fine-tuning stage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8258518" name="圖片 1" descr="一張含有 文字, 螢幕擷取畫面, 圖表 的圖片&#10;&#10;自動產生的描述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43205" y="635"/>
            <a:ext cx="6042660" cy="6807200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219825" y="67945"/>
            <a:ext cx="90106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b="1">
                <a:sym typeface="+mn-ea"/>
              </a:rPr>
              <a:t>Dialogue generation</a:t>
            </a:r>
            <a:r>
              <a:rPr lang="zh-CN" altLang="en-US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M</a:t>
            </a:r>
            <a:r>
              <a:rPr lang="zh-CN" altLang="en-US" sz="2400" b="1">
                <a:sym typeface="+mn-ea"/>
              </a:rPr>
              <a:t>odule</a:t>
            </a:r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: </a:t>
            </a:r>
            <a:endParaRPr lang="en-US" altLang="zh-CN" sz="2400" b="1">
              <a:sym typeface="+mn-ea"/>
            </a:endParaRPr>
          </a:p>
          <a:p>
            <a:r>
              <a:rPr sz="2400">
                <a:sym typeface="+mn-ea"/>
              </a:rPr>
              <a:t>Knowledge-aware Generator </a:t>
            </a:r>
            <a:endParaRPr lang="zh-CN" altLang="en-US" sz="2400"/>
          </a:p>
          <a:p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8585835" y="1757045"/>
            <a:ext cx="271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 Decoder: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85835" y="2616200"/>
            <a:ext cx="3135630" cy="11804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99455" y="4876800"/>
            <a:ext cx="3178810" cy="2635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5390515" y="4924425"/>
            <a:ext cx="408940" cy="8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81625" y="1247775"/>
            <a:ext cx="2861310" cy="2362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直接箭头连接符 11"/>
          <p:cNvCxnSpPr>
            <a:endCxn id="11" idx="1"/>
          </p:cNvCxnSpPr>
          <p:nvPr/>
        </p:nvCxnSpPr>
        <p:spPr>
          <a:xfrm>
            <a:off x="1932940" y="1228725"/>
            <a:ext cx="3448685" cy="137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2"/>
            <a:endCxn id="7" idx="1"/>
          </p:cNvCxnSpPr>
          <p:nvPr/>
        </p:nvCxnSpPr>
        <p:spPr>
          <a:xfrm>
            <a:off x="6812280" y="1483995"/>
            <a:ext cx="1773555" cy="172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7" idx="1"/>
          </p:cNvCxnSpPr>
          <p:nvPr>
            <p:custDataLst>
              <p:tags r:id="rId10"/>
            </p:custDataLst>
          </p:nvPr>
        </p:nvCxnSpPr>
        <p:spPr>
          <a:xfrm flipV="1">
            <a:off x="7388860" y="3206750"/>
            <a:ext cx="1196975" cy="167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6" name="内容占位符 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812405" y="5999480"/>
            <a:ext cx="2196465" cy="711835"/>
          </a:xfrm>
          <a:prstGeom prst="rect">
            <a:avLst/>
          </a:prstGeom>
          <a:ln>
            <a:noFill/>
          </a:ln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16930" y="6209030"/>
            <a:ext cx="1790700" cy="274320"/>
          </a:xfrm>
          <a:prstGeom prst="rect">
            <a:avLst/>
          </a:prstGeom>
        </p:spPr>
      </p:pic>
      <p:pic>
        <p:nvPicPr>
          <p:cNvPr id="1577088241" name="圖片 1" descr="一張含有 文字, 字型, 白色, 行 的圖片&#10;&#10;自動產生的描述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630603" y="4055110"/>
            <a:ext cx="3090545" cy="614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直接箭头连接符 17"/>
          <p:cNvCxnSpPr>
            <a:stCxn id="7" idx="2"/>
            <a:endCxn id="1577088241" idx="0"/>
          </p:cNvCxnSpPr>
          <p:nvPr/>
        </p:nvCxnSpPr>
        <p:spPr>
          <a:xfrm>
            <a:off x="10153650" y="3796665"/>
            <a:ext cx="22860" cy="258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COMMONDATA" val="eyJoZGlkIjoiNGE0YTNjN2YxMzAxM2NjNDgyMjI2MzI5YjBlYzM3ZWU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WPS 演示</Application>
  <PresentationFormat>宽屏</PresentationFormat>
  <Paragraphs>70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Times New Roman</vt:lpstr>
      <vt:lpstr>BatangChe</vt:lpstr>
      <vt:lpstr>Segoe Print</vt:lpstr>
      <vt:lpstr>WPS</vt:lpstr>
      <vt:lpstr>PowerPoint 演示文稿</vt:lpstr>
      <vt:lpstr>PowerPoint 演示文稿</vt:lpstr>
      <vt:lpstr>Semantic Knowledge Extraction</vt:lpstr>
      <vt:lpstr>PowerPoint 演示文稿</vt:lpstr>
      <vt:lpstr>Semantic Knowledge Extraction</vt:lpstr>
      <vt:lpstr>Semantic Knowledge Extraction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iatinleong</cp:lastModifiedBy>
  <cp:revision>155</cp:revision>
  <dcterms:created xsi:type="dcterms:W3CDTF">2019-06-19T02:08:00Z</dcterms:created>
  <dcterms:modified xsi:type="dcterms:W3CDTF">2023-08-06T11:23:16Z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535FACAE7422424D8CCA5C2E1A3B0C76_11</vt:lpwstr>
  </property>
</Properties>
</file>