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5"/>
  </p:notesMasterIdLst>
  <p:sldIdLst>
    <p:sldId id="256" r:id="rId2"/>
    <p:sldId id="270" r:id="rId3"/>
    <p:sldId id="278" r:id="rId4"/>
    <p:sldId id="272" r:id="rId5"/>
    <p:sldId id="268" r:id="rId6"/>
    <p:sldId id="260" r:id="rId7"/>
    <p:sldId id="273" r:id="rId8"/>
    <p:sldId id="269" r:id="rId9"/>
    <p:sldId id="258" r:id="rId10"/>
    <p:sldId id="275" r:id="rId11"/>
    <p:sldId id="277" r:id="rId12"/>
    <p:sldId id="267"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1" autoAdjust="0"/>
    <p:restoredTop sz="79263" autoAdjust="0"/>
  </p:normalViewPr>
  <p:slideViewPr>
    <p:cSldViewPr snapToGrid="0">
      <p:cViewPr varScale="1">
        <p:scale>
          <a:sx n="120" d="100"/>
          <a:sy n="120" d="100"/>
        </p:scale>
        <p:origin x="208" y="304"/>
      </p:cViewPr>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69871-548C-49A8-AA53-A5B5FC0960A0}" type="datetimeFigureOut">
              <a:rPr lang="en-US" smtClean="0"/>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B90D6-3287-4CEA-9568-32A5778EDEBC}" type="slidenum">
              <a:rPr lang="en-US" smtClean="0"/>
              <a:t>‹#›</a:t>
            </a:fld>
            <a:endParaRPr lang="en-US"/>
          </a:p>
        </p:txBody>
      </p:sp>
    </p:spTree>
    <p:extLst>
      <p:ext uri="{BB962C8B-B14F-4D97-AF65-F5344CB8AC3E}">
        <p14:creationId xmlns:p14="http://schemas.microsoft.com/office/powerpoint/2010/main" val="387000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9B90D6-3287-4CEA-9568-32A5778EDEBC}" type="slidenum">
              <a:rPr lang="en-US" smtClean="0"/>
              <a:t>1</a:t>
            </a:fld>
            <a:endParaRPr lang="en-US"/>
          </a:p>
        </p:txBody>
      </p:sp>
    </p:spTree>
    <p:extLst>
      <p:ext uri="{BB962C8B-B14F-4D97-AF65-F5344CB8AC3E}">
        <p14:creationId xmlns:p14="http://schemas.microsoft.com/office/powerpoint/2010/main" val="2422085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9B90D6-3287-4CEA-9568-32A5778EDEBC}" type="slidenum">
              <a:rPr lang="en-US" smtClean="0"/>
              <a:t>11</a:t>
            </a:fld>
            <a:endParaRPr lang="en-US"/>
          </a:p>
        </p:txBody>
      </p:sp>
    </p:spTree>
    <p:extLst>
      <p:ext uri="{BB962C8B-B14F-4D97-AF65-F5344CB8AC3E}">
        <p14:creationId xmlns:p14="http://schemas.microsoft.com/office/powerpoint/2010/main" val="2013965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9B90D6-3287-4CEA-9568-32A5778EDEBC}" type="slidenum">
              <a:rPr lang="en-US" smtClean="0"/>
              <a:t>2</a:t>
            </a:fld>
            <a:endParaRPr lang="en-US"/>
          </a:p>
        </p:txBody>
      </p:sp>
    </p:spTree>
    <p:extLst>
      <p:ext uri="{BB962C8B-B14F-4D97-AF65-F5344CB8AC3E}">
        <p14:creationId xmlns:p14="http://schemas.microsoft.com/office/powerpoint/2010/main" val="259762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579AA-68B4-A3BB-0F74-5E813025A1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AE1B2E-E7AB-836E-246D-4659A2AF6D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53977D-15FA-6779-C5F0-E9CF9D114979}"/>
              </a:ext>
            </a:extLst>
          </p:cNvPr>
          <p:cNvSpPr>
            <a:spLocks noGrp="1"/>
          </p:cNvSpPr>
          <p:nvPr>
            <p:ph type="body" idx="1"/>
          </p:nvPr>
        </p:nvSpPr>
        <p:spPr/>
        <p:txBody>
          <a:bodyPr/>
          <a:lstStyle/>
          <a:p>
            <a:pPr algn="l">
              <a:spcAft>
                <a:spcPts val="1200"/>
              </a:spcAft>
            </a:pPr>
            <a:r>
              <a:rPr lang="en-CA" b="0" i="0" dirty="0">
                <a:effectLst/>
                <a:latin typeface="-apple-system"/>
              </a:rPr>
              <a:t>As your infrastructure grows, managing Terraform configurations becomes increasingly complex. Stacks are a powerful configuration layer in HCP Terraform that simplifies managing your infrastructure modules and then repeating that infrastructure.</a:t>
            </a:r>
            <a:br>
              <a:rPr lang="en-CA" b="0" i="0" dirty="0">
                <a:effectLst/>
                <a:latin typeface="-apple-system"/>
              </a:rPr>
            </a:br>
            <a:endParaRPr lang="en-CA" b="0" i="0" dirty="0">
              <a:effectLst/>
              <a:latin typeface="-apple-system"/>
            </a:endParaRPr>
          </a:p>
          <a:p>
            <a:pPr algn="l">
              <a:spcBef>
                <a:spcPts val="1200"/>
              </a:spcBef>
              <a:spcAft>
                <a:spcPts val="1200"/>
              </a:spcAft>
            </a:pPr>
            <a:r>
              <a:rPr lang="en-CA" b="0" i="0" dirty="0">
                <a:effectLst/>
                <a:latin typeface="-apple-system"/>
              </a:rPr>
              <a:t>Stacks replace </a:t>
            </a:r>
            <a:r>
              <a:rPr lang="en-CA" b="0" i="0" dirty="0" err="1">
                <a:effectLst/>
                <a:latin typeface="-apple-system"/>
              </a:rPr>
              <a:t>Terraform's</a:t>
            </a:r>
            <a:r>
              <a:rPr lang="en-CA" b="0" i="0" dirty="0">
                <a:effectLst/>
                <a:latin typeface="-apple-system"/>
              </a:rPr>
              <a:t> traditional root module structure with a new configuration layer of modular components built on top of your Terraform child and shared modules. Stacks enable you to provision and coordinate your infrastructure lifecycle at scale, offering an organized and reusable approach that expands upon infrastructure as code (IaC).</a:t>
            </a:r>
          </a:p>
          <a:p>
            <a:endParaRPr lang="en-US" dirty="0"/>
          </a:p>
        </p:txBody>
      </p:sp>
      <p:sp>
        <p:nvSpPr>
          <p:cNvPr id="4" name="Slide Number Placeholder 3">
            <a:extLst>
              <a:ext uri="{FF2B5EF4-FFF2-40B4-BE49-F238E27FC236}">
                <a16:creationId xmlns:a16="http://schemas.microsoft.com/office/drawing/2014/main" id="{72BD02A9-6FC5-EA8F-F9EE-0F56B5180BB2}"/>
              </a:ext>
            </a:extLst>
          </p:cNvPr>
          <p:cNvSpPr>
            <a:spLocks noGrp="1"/>
          </p:cNvSpPr>
          <p:nvPr>
            <p:ph type="sldNum" sz="quarter" idx="5"/>
          </p:nvPr>
        </p:nvSpPr>
        <p:spPr/>
        <p:txBody>
          <a:bodyPr/>
          <a:lstStyle/>
          <a:p>
            <a:fld id="{299B90D6-3287-4CEA-9568-32A5778EDEBC}" type="slidenum">
              <a:rPr lang="en-US" smtClean="0"/>
              <a:t>4</a:t>
            </a:fld>
            <a:endParaRPr lang="en-US"/>
          </a:p>
        </p:txBody>
      </p:sp>
    </p:spTree>
    <p:extLst>
      <p:ext uri="{BB962C8B-B14F-4D97-AF65-F5344CB8AC3E}">
        <p14:creationId xmlns:p14="http://schemas.microsoft.com/office/powerpoint/2010/main" val="3305828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b="1" dirty="0"/>
              <a:t>What Challenges Do Terraform Stacks Solve?</a:t>
            </a:r>
          </a:p>
          <a:p>
            <a:pPr>
              <a:buFont typeface="Arial" panose="020B0604020202020204" pitchFamily="34" charset="0"/>
              <a:buChar char="•"/>
            </a:pPr>
            <a:r>
              <a:rPr lang="en-CA" dirty="0"/>
              <a:t>Simplifies managing infrastructure by splitting Terraform code into smaller, manageable modules.</a:t>
            </a:r>
            <a:br>
              <a:rPr lang="en-CA" dirty="0"/>
            </a:br>
            <a:endParaRPr lang="en-CA" dirty="0"/>
          </a:p>
          <a:p>
            <a:pPr>
              <a:buFont typeface="Arial" panose="020B0604020202020204" pitchFamily="34" charset="0"/>
              <a:buChar char="•"/>
            </a:pPr>
            <a:r>
              <a:rPr lang="en-CA" dirty="0"/>
              <a:t>Challenges before Stacks:</a:t>
            </a:r>
          </a:p>
          <a:p>
            <a:pPr marL="742950" lvl="1" indent="-285750">
              <a:buFont typeface="Arial" panose="020B0604020202020204" pitchFamily="34" charset="0"/>
              <a:buChar char="•"/>
            </a:pPr>
            <a:r>
              <a:rPr lang="en-CA" dirty="0"/>
              <a:t>Isolated states meant managing dependencies manually across multiple configurations.</a:t>
            </a:r>
          </a:p>
          <a:p>
            <a:pPr marL="742950" lvl="1" indent="-285750">
              <a:buFont typeface="Arial" panose="020B0604020202020204" pitchFamily="34" charset="0"/>
              <a:buChar char="•"/>
            </a:pPr>
            <a:r>
              <a:rPr lang="en-CA" dirty="0"/>
              <a:t>No built-in way to manage repeated infrastructure deployments across:</a:t>
            </a:r>
          </a:p>
          <a:p>
            <a:pPr marL="1143000" lvl="2" indent="-228600">
              <a:buFont typeface="Arial" panose="020B0604020202020204" pitchFamily="34" charset="0"/>
              <a:buChar char="•"/>
            </a:pPr>
            <a:r>
              <a:rPr lang="en-CA" b="1" dirty="0"/>
              <a:t>Accounts</a:t>
            </a:r>
            <a:r>
              <a:rPr lang="en-CA" dirty="0"/>
              <a:t>, </a:t>
            </a:r>
            <a:r>
              <a:rPr lang="en-CA" b="1" dirty="0"/>
              <a:t>environments</a:t>
            </a:r>
            <a:r>
              <a:rPr lang="en-CA" dirty="0"/>
              <a:t>, </a:t>
            </a:r>
            <a:r>
              <a:rPr lang="en-CA" b="1" dirty="0"/>
              <a:t>regions</a:t>
            </a:r>
            <a:r>
              <a:rPr lang="en-CA" dirty="0"/>
              <a:t>, or </a:t>
            </a:r>
            <a:r>
              <a:rPr lang="en-CA" b="1" dirty="0"/>
              <a:t>landing zones</a:t>
            </a:r>
            <a:r>
              <a:rPr lang="en-CA" dirty="0"/>
              <a:t>.</a:t>
            </a:r>
          </a:p>
          <a:p>
            <a:pPr marL="742950" lvl="1" indent="-285750">
              <a:buFont typeface="Arial" panose="020B0604020202020204" pitchFamily="34" charset="0"/>
              <a:buChar char="•"/>
            </a:pPr>
            <a:r>
              <a:rPr lang="en-CA" dirty="0"/>
              <a:t>Teams relied on custom scripts and external tools, which were error-prone and difficult to maintain.</a:t>
            </a:r>
            <a:br>
              <a:rPr lang="en-CA" dirty="0"/>
            </a:br>
            <a:endParaRPr lang="en-CA" dirty="0"/>
          </a:p>
          <a:p>
            <a:pPr>
              <a:buFont typeface="Arial" panose="020B0604020202020204" pitchFamily="34" charset="0"/>
              <a:buChar char="•"/>
            </a:pPr>
            <a:r>
              <a:rPr lang="en-CA" b="1" dirty="0"/>
              <a:t>Terraform Stacks</a:t>
            </a:r>
            <a:r>
              <a:rPr lang="en-CA" dirty="0"/>
              <a:t> solve these issues by providing a unified way to provision and manage infrastructure lifecycle at scale.</a:t>
            </a:r>
          </a:p>
          <a:p>
            <a:pPr>
              <a:buFont typeface="Arial" panose="020B0604020202020204" pitchFamily="34" charset="0"/>
              <a:buChar char="•"/>
            </a:pPr>
            <a:endParaRPr lang="en-CA" dirty="0"/>
          </a:p>
          <a:p>
            <a:pPr>
              <a:buFont typeface="Arial" panose="020B0604020202020204" pitchFamily="34" charset="0"/>
              <a:buChar char="•"/>
            </a:pPr>
            <a:endParaRPr lang="en-CA" dirty="0"/>
          </a:p>
          <a:p>
            <a:endParaRPr lang="en-US" dirty="0"/>
          </a:p>
        </p:txBody>
      </p:sp>
      <p:sp>
        <p:nvSpPr>
          <p:cNvPr id="4" name="Slide Number Placeholder 3"/>
          <p:cNvSpPr>
            <a:spLocks noGrp="1"/>
          </p:cNvSpPr>
          <p:nvPr>
            <p:ph type="sldNum" sz="quarter" idx="5"/>
          </p:nvPr>
        </p:nvSpPr>
        <p:spPr/>
        <p:txBody>
          <a:bodyPr/>
          <a:lstStyle/>
          <a:p>
            <a:fld id="{299B90D6-3287-4CEA-9568-32A5778EDEBC}" type="slidenum">
              <a:rPr lang="en-US" smtClean="0"/>
              <a:t>5</a:t>
            </a:fld>
            <a:endParaRPr lang="en-US"/>
          </a:p>
        </p:txBody>
      </p:sp>
    </p:spTree>
    <p:extLst>
      <p:ext uri="{BB962C8B-B14F-4D97-AF65-F5344CB8AC3E}">
        <p14:creationId xmlns:p14="http://schemas.microsoft.com/office/powerpoint/2010/main" val="3174036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Key Benefits</a:t>
            </a:r>
          </a:p>
          <a:p>
            <a:pPr>
              <a:buFont typeface="+mj-lt"/>
              <a:buAutoNum type="arabicPeriod"/>
            </a:pPr>
            <a:r>
              <a:rPr lang="en-CA" b="1" dirty="0"/>
              <a:t>Simplified Management</a:t>
            </a:r>
            <a:r>
              <a:rPr lang="en-CA" dirty="0"/>
              <a:t>:</a:t>
            </a:r>
          </a:p>
          <a:p>
            <a:pPr marL="742950" lvl="1" indent="-285750">
              <a:buFont typeface="+mj-lt"/>
              <a:buAutoNum type="arabicPeriod"/>
            </a:pPr>
            <a:r>
              <a:rPr lang="en-CA" dirty="0"/>
              <a:t>Automatically handle dependencies between configurations.</a:t>
            </a:r>
          </a:p>
          <a:p>
            <a:pPr marL="742950" lvl="1" indent="-285750">
              <a:buFont typeface="+mj-lt"/>
              <a:buAutoNum type="arabicPeriod"/>
            </a:pPr>
            <a:r>
              <a:rPr lang="en-CA" dirty="0"/>
              <a:t>Organize and deploy multiple modules sharing the same lifecycle as a single unit.</a:t>
            </a:r>
          </a:p>
          <a:p>
            <a:pPr marL="742950" lvl="1" indent="-285750">
              <a:buFont typeface="+mj-lt"/>
              <a:buAutoNum type="arabicPeriod"/>
            </a:pPr>
            <a:endParaRPr lang="en-CA" dirty="0"/>
          </a:p>
          <a:p>
            <a:pPr>
              <a:buFont typeface="+mj-lt"/>
              <a:buAutoNum type="arabicPeriod"/>
            </a:pPr>
            <a:r>
              <a:rPr lang="en-CA" b="1" dirty="0"/>
              <a:t>Improved Productivity</a:t>
            </a:r>
            <a:r>
              <a:rPr lang="en-CA" dirty="0"/>
              <a:t>:</a:t>
            </a:r>
          </a:p>
          <a:p>
            <a:pPr marL="742950" lvl="1" indent="-285750">
              <a:buFont typeface="+mj-lt"/>
              <a:buAutoNum type="arabicPeriod"/>
            </a:pPr>
            <a:r>
              <a:rPr lang="en-CA" dirty="0"/>
              <a:t>Quickly create and modify consistent setups with different inputs.</a:t>
            </a:r>
          </a:p>
          <a:p>
            <a:pPr marL="742950" lvl="1" indent="-285750">
              <a:buFont typeface="+mj-lt"/>
              <a:buAutoNum type="arabicPeriod"/>
            </a:pPr>
            <a:r>
              <a:rPr lang="en-CA" dirty="0"/>
              <a:t>Automate rollouts across environments using orchestration rules.</a:t>
            </a:r>
          </a:p>
          <a:p>
            <a:pPr marL="742950" lvl="1" indent="-285750">
              <a:buFont typeface="+mj-lt"/>
              <a:buAutoNum type="arabicPeriod"/>
            </a:pPr>
            <a:endParaRPr lang="en-CA" dirty="0"/>
          </a:p>
          <a:p>
            <a:pPr marL="742950" lvl="1" indent="-285750">
              <a:buFont typeface="+mj-lt"/>
              <a:buAutoNum type="arabicPeriod"/>
            </a:pPr>
            <a:endParaRPr lang="en-CA" dirty="0"/>
          </a:p>
          <a:p>
            <a:pPr>
              <a:buFont typeface="Arial" panose="020B0604020202020204" pitchFamily="34" charset="0"/>
              <a:buChar char="•"/>
            </a:pPr>
            <a:r>
              <a:rPr lang="en-CA" dirty="0"/>
              <a:t>Benefits include:</a:t>
            </a:r>
          </a:p>
          <a:p>
            <a:pPr marL="742950" lvl="1" indent="-285750">
              <a:buFont typeface="Arial" panose="020B0604020202020204" pitchFamily="34" charset="0"/>
              <a:buChar char="•"/>
            </a:pPr>
            <a:r>
              <a:rPr lang="en-CA" dirty="0"/>
              <a:t>Limiting the </a:t>
            </a:r>
            <a:r>
              <a:rPr lang="en-CA" b="1" dirty="0"/>
              <a:t>blast radius</a:t>
            </a:r>
            <a:r>
              <a:rPr lang="en-CA" dirty="0"/>
              <a:t> of resource changes.</a:t>
            </a:r>
          </a:p>
          <a:p>
            <a:pPr marL="742950" lvl="1" indent="-285750">
              <a:buFont typeface="Arial" panose="020B0604020202020204" pitchFamily="34" charset="0"/>
              <a:buChar char="•"/>
            </a:pPr>
            <a:r>
              <a:rPr lang="en-CA" dirty="0"/>
              <a:t>Reducing </a:t>
            </a:r>
            <a:r>
              <a:rPr lang="en-CA" b="1" dirty="0"/>
              <a:t>run time</a:t>
            </a:r>
            <a:r>
              <a:rPr lang="en-CA" dirty="0"/>
              <a:t> for deployments.</a:t>
            </a:r>
          </a:p>
          <a:p>
            <a:pPr marL="742950" lvl="1" indent="-285750">
              <a:buFont typeface="Arial" panose="020B0604020202020204" pitchFamily="34" charset="0"/>
              <a:buChar char="•"/>
            </a:pPr>
            <a:r>
              <a:rPr lang="en-CA" dirty="0"/>
              <a:t>Separating management across team boundaries.</a:t>
            </a:r>
          </a:p>
          <a:p>
            <a:pPr marL="742950" lvl="1" indent="-285750">
              <a:buFont typeface="Arial" panose="020B0604020202020204" pitchFamily="34" charset="0"/>
              <a:buChar char="•"/>
            </a:pPr>
            <a:r>
              <a:rPr lang="en-CA" dirty="0"/>
              <a:t>Handling multi-step setups, like provisioning Kubernetes clusters.</a:t>
            </a:r>
            <a:br>
              <a:rPr lang="en-CA" dirty="0"/>
            </a:br>
            <a:endParaRPr lang="en-CA" dirty="0"/>
          </a:p>
          <a:p>
            <a:pPr marL="742950" lvl="1" indent="-285750">
              <a:buFont typeface="+mj-lt"/>
              <a:buAutoNum type="arabicPeriod"/>
            </a:pPr>
            <a:endParaRPr lang="en-CA" dirty="0"/>
          </a:p>
          <a:p>
            <a:pPr>
              <a:buFont typeface="Arial" panose="020B0604020202020204" pitchFamily="34" charset="0"/>
              <a:buChar char="•"/>
            </a:pPr>
            <a:r>
              <a:rPr lang="en-CA" b="1" dirty="0"/>
              <a:t>Purpose</a:t>
            </a:r>
            <a:r>
              <a:rPr lang="en-CA" dirty="0"/>
              <a:t>: Stacks extend infrastructure as code (IaC) to a higher level while continuing to use familiar Terraform shared modules.</a:t>
            </a:r>
          </a:p>
          <a:p>
            <a:endParaRPr lang="en-US" dirty="0"/>
          </a:p>
        </p:txBody>
      </p:sp>
      <p:sp>
        <p:nvSpPr>
          <p:cNvPr id="4" name="Slide Number Placeholder 3"/>
          <p:cNvSpPr>
            <a:spLocks noGrp="1"/>
          </p:cNvSpPr>
          <p:nvPr>
            <p:ph type="sldNum" sz="quarter" idx="5"/>
          </p:nvPr>
        </p:nvSpPr>
        <p:spPr/>
        <p:txBody>
          <a:bodyPr/>
          <a:lstStyle/>
          <a:p>
            <a:fld id="{299B90D6-3287-4CEA-9568-32A5778EDEBC}" type="slidenum">
              <a:rPr lang="en-US" smtClean="0"/>
              <a:t>6</a:t>
            </a:fld>
            <a:endParaRPr lang="en-US"/>
          </a:p>
        </p:txBody>
      </p:sp>
    </p:spTree>
    <p:extLst>
      <p:ext uri="{BB962C8B-B14F-4D97-AF65-F5344CB8AC3E}">
        <p14:creationId xmlns:p14="http://schemas.microsoft.com/office/powerpoint/2010/main" val="5309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Common Use Cases for Terraform Stacks</a:t>
            </a:r>
          </a:p>
          <a:p>
            <a:r>
              <a:rPr lang="en-CA" b="1" dirty="0"/>
              <a:t>1. Deploy Complete Applications</a:t>
            </a:r>
          </a:p>
          <a:p>
            <a:pPr lvl="1">
              <a:buFont typeface="Arial" panose="020B0604020202020204" pitchFamily="34" charset="0"/>
              <a:buChar char="•"/>
            </a:pPr>
            <a:r>
              <a:rPr lang="en-CA" dirty="0"/>
              <a:t>Deploy components like networking, storage, and compute </a:t>
            </a:r>
            <a:r>
              <a:rPr lang="en-CA" b="1" dirty="0"/>
              <a:t>as a single unit</a:t>
            </a:r>
            <a:r>
              <a:rPr lang="en-CA" dirty="0"/>
              <a:t>.</a:t>
            </a:r>
          </a:p>
          <a:p>
            <a:pPr lvl="1">
              <a:buFont typeface="Arial" panose="020B0604020202020204" pitchFamily="34" charset="0"/>
              <a:buChar char="•"/>
            </a:pPr>
            <a:r>
              <a:rPr lang="en-CA" dirty="0"/>
              <a:t>Simplify complex infrastructure deployments for users with minimal Terraform expertise.</a:t>
            </a:r>
          </a:p>
          <a:p>
            <a:pPr lvl="1">
              <a:buFont typeface="Arial" panose="020B0604020202020204" pitchFamily="34" charset="0"/>
              <a:buChar char="•"/>
            </a:pPr>
            <a:r>
              <a:rPr lang="en-CA" dirty="0"/>
              <a:t>A single Stack configuration can manage the entire application lifecycle.</a:t>
            </a:r>
          </a:p>
          <a:p>
            <a:pPr>
              <a:buFont typeface="Arial" panose="020B0604020202020204" pitchFamily="34" charset="0"/>
              <a:buChar char="•"/>
            </a:pPr>
            <a:endParaRPr lang="en-CA" dirty="0"/>
          </a:p>
          <a:p>
            <a:r>
              <a:rPr lang="en-CA" b="1" dirty="0"/>
              <a:t>2. Multi-Region and Multi-Account Deployments</a:t>
            </a:r>
          </a:p>
          <a:p>
            <a:pPr lvl="1">
              <a:buFont typeface="Arial" panose="020B0604020202020204" pitchFamily="34" charset="0"/>
              <a:buChar char="•"/>
            </a:pPr>
            <a:r>
              <a:rPr lang="en-CA" dirty="0"/>
              <a:t>Deploy infrastructure across </a:t>
            </a:r>
            <a:r>
              <a:rPr lang="en-CA" b="1" dirty="0"/>
              <a:t>regions, availability zones, and accounts</a:t>
            </a:r>
            <a:r>
              <a:rPr lang="en-CA" dirty="0"/>
              <a:t> without duplicating effort.</a:t>
            </a:r>
          </a:p>
          <a:p>
            <a:pPr lvl="1">
              <a:buFont typeface="Arial" panose="020B0604020202020204" pitchFamily="34" charset="0"/>
              <a:buChar char="•"/>
            </a:pPr>
            <a:r>
              <a:rPr lang="en-CA" dirty="0"/>
              <a:t>Define multiple instances of the same configuration in a single Stack.</a:t>
            </a:r>
          </a:p>
          <a:p>
            <a:pPr lvl="1">
              <a:buFont typeface="Arial" panose="020B0604020202020204" pitchFamily="34" charset="0"/>
              <a:buChar char="•"/>
            </a:pPr>
            <a:r>
              <a:rPr lang="en-CA" dirty="0"/>
              <a:t>Roll out changes across all deployments with a single update to the Stack configuration.</a:t>
            </a:r>
          </a:p>
          <a:p>
            <a:pPr>
              <a:buFont typeface="Arial" panose="020B0604020202020204" pitchFamily="34" charset="0"/>
              <a:buChar char="•"/>
            </a:pPr>
            <a:endParaRPr lang="en-CA" dirty="0"/>
          </a:p>
          <a:p>
            <a:r>
              <a:rPr lang="en-CA" b="1" dirty="0"/>
              <a:t>3. Manage Kubernetes Workloads</a:t>
            </a:r>
          </a:p>
          <a:p>
            <a:pPr lvl="1">
              <a:buFont typeface="Arial" panose="020B0604020202020204" pitchFamily="34" charset="0"/>
              <a:buChar char="•"/>
            </a:pPr>
            <a:r>
              <a:rPr lang="en-CA" dirty="0"/>
              <a:t>Streamline Kubernetes workload deployments with a </a:t>
            </a:r>
            <a:r>
              <a:rPr lang="en-CA" b="1" dirty="0"/>
              <a:t>single configuration</a:t>
            </a:r>
            <a:r>
              <a:rPr lang="en-CA" dirty="0"/>
              <a:t>.</a:t>
            </a:r>
          </a:p>
          <a:p>
            <a:pPr lvl="1">
              <a:buFont typeface="Arial" panose="020B0604020202020204" pitchFamily="34" charset="0"/>
              <a:buChar char="•"/>
            </a:pPr>
            <a:r>
              <a:rPr lang="en-CA" dirty="0"/>
              <a:t>Avoid challenges caused by unknown variables in Kubernetes setups.</a:t>
            </a:r>
          </a:p>
          <a:p>
            <a:pPr lvl="1">
              <a:buFont typeface="Arial" panose="020B0604020202020204" pitchFamily="34" charset="0"/>
              <a:buChar char="•"/>
            </a:pPr>
            <a:r>
              <a:rPr lang="en-CA" dirty="0"/>
              <a:t>Accelerate time-to-market for Kubernetes deployments at scale without complex layered approaches.</a:t>
            </a:r>
          </a:p>
          <a:p>
            <a:endParaRPr lang="en-US" dirty="0"/>
          </a:p>
        </p:txBody>
      </p:sp>
      <p:sp>
        <p:nvSpPr>
          <p:cNvPr id="4" name="Slide Number Placeholder 3"/>
          <p:cNvSpPr>
            <a:spLocks noGrp="1"/>
          </p:cNvSpPr>
          <p:nvPr>
            <p:ph type="sldNum" sz="quarter" idx="5"/>
          </p:nvPr>
        </p:nvSpPr>
        <p:spPr/>
        <p:txBody>
          <a:bodyPr/>
          <a:lstStyle/>
          <a:p>
            <a:fld id="{299B90D6-3287-4CEA-9568-32A5778EDEBC}" type="slidenum">
              <a:rPr lang="en-US" smtClean="0"/>
              <a:t>7</a:t>
            </a:fld>
            <a:endParaRPr lang="en-US"/>
          </a:p>
        </p:txBody>
      </p:sp>
    </p:spTree>
    <p:extLst>
      <p:ext uri="{BB962C8B-B14F-4D97-AF65-F5344CB8AC3E}">
        <p14:creationId xmlns:p14="http://schemas.microsoft.com/office/powerpoint/2010/main" val="415916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Terraform Workspace vs Terraform Stacks</a:t>
            </a:r>
            <a:endParaRPr lang="en-US" dirty="0"/>
          </a:p>
          <a:p>
            <a:pPr>
              <a:buFont typeface="Arial" panose="020B0604020202020204" pitchFamily="34" charset="0"/>
              <a:buChar char="•"/>
            </a:pPr>
            <a:endParaRPr lang="en-US" b="1" dirty="0"/>
          </a:p>
          <a:p>
            <a:pPr>
              <a:buFont typeface="Arial" panose="020B0604020202020204" pitchFamily="34" charset="0"/>
              <a:buChar char="•"/>
            </a:pPr>
            <a:r>
              <a:rPr lang="en-US" b="1" dirty="0"/>
              <a:t> Workspaces:</a:t>
            </a:r>
            <a:r>
              <a:rPr lang="en-US" dirty="0"/>
              <a:t> Workspaces are great for isolating state files in small or single-environment configurations but become cumbersome for large-scale, multi-environment setups.</a:t>
            </a:r>
          </a:p>
          <a:p>
            <a:pPr>
              <a:buFont typeface="Arial" panose="020B0604020202020204" pitchFamily="34" charset="0"/>
              <a:buChar char="•"/>
            </a:pPr>
            <a:r>
              <a:rPr lang="en-US" b="1" dirty="0"/>
              <a:t> Stacks:</a:t>
            </a:r>
            <a:r>
              <a:rPr lang="en-US" dirty="0"/>
              <a:t> Stacks address the challenges of scalability, reusability, and coordination by introducing a modular approach that works seamlessly across environments and regions.</a:t>
            </a:r>
          </a:p>
          <a:p>
            <a:endParaRPr lang="en-US" b="1" dirty="0"/>
          </a:p>
          <a:p>
            <a:r>
              <a:rPr lang="en-US" b="1" dirty="0"/>
              <a:t>Key Points to Highlight While Presenting:</a:t>
            </a:r>
            <a:endParaRPr lang="en-US" dirty="0"/>
          </a:p>
          <a:p>
            <a:pPr>
              <a:buFont typeface="+mj-lt"/>
              <a:buAutoNum type="arabicPeriod"/>
            </a:pPr>
            <a:endParaRPr lang="en-US" b="1" dirty="0"/>
          </a:p>
          <a:p>
            <a:pPr>
              <a:buFont typeface="+mj-lt"/>
              <a:buAutoNum type="arabicPeriod"/>
            </a:pPr>
            <a:r>
              <a:rPr lang="en-US" b="1" dirty="0"/>
              <a:t>Purpose and Structure:</a:t>
            </a:r>
            <a:endParaRPr lang="en-US" dirty="0"/>
          </a:p>
          <a:p>
            <a:pPr marL="742950" lvl="1" indent="-285750">
              <a:buFont typeface="+mj-lt"/>
              <a:buAutoNum type="arabicPeriod"/>
            </a:pPr>
            <a:r>
              <a:rPr lang="en-US" dirty="0"/>
              <a:t>Workspaces focus on separating state files but are tied to a single root module.</a:t>
            </a:r>
          </a:p>
          <a:p>
            <a:pPr marL="742950" lvl="1" indent="-285750">
              <a:buFont typeface="+mj-lt"/>
              <a:buAutoNum type="arabicPeriod"/>
            </a:pPr>
            <a:r>
              <a:rPr lang="en-US" dirty="0"/>
              <a:t>Stacks use modular components, enabling more flexibility in large-scale setups.</a:t>
            </a:r>
          </a:p>
          <a:p>
            <a:pPr>
              <a:buFont typeface="+mj-lt"/>
              <a:buAutoNum type="arabicPeriod"/>
            </a:pPr>
            <a:endParaRPr lang="en-US" b="1" dirty="0"/>
          </a:p>
          <a:p>
            <a:pPr>
              <a:buFont typeface="+mj-lt"/>
              <a:buAutoNum type="arabicPeriod"/>
            </a:pPr>
            <a:r>
              <a:rPr lang="en-US" b="1" dirty="0"/>
              <a:t>Reusability and Coordination:</a:t>
            </a:r>
            <a:endParaRPr lang="en-US" dirty="0"/>
          </a:p>
          <a:p>
            <a:pPr marL="742950" lvl="1" indent="-285750">
              <a:buFont typeface="+mj-lt"/>
              <a:buAutoNum type="arabicPeriod"/>
            </a:pPr>
            <a:r>
              <a:rPr lang="en-US" dirty="0"/>
              <a:t>Workspaces require manual duplication for multi-region setups, while Stacks offer high reusability.</a:t>
            </a:r>
          </a:p>
          <a:p>
            <a:pPr marL="742950" lvl="1" indent="-285750">
              <a:buFont typeface="+mj-lt"/>
              <a:buAutoNum type="arabicPeriod"/>
            </a:pPr>
            <a:r>
              <a:rPr lang="en-US" dirty="0"/>
              <a:t>Stacks provide orchestration rules to automate deployments, unlike workspaces that depend on external triggers.</a:t>
            </a:r>
          </a:p>
          <a:p>
            <a:pPr>
              <a:buFont typeface="+mj-lt"/>
              <a:buAutoNum type="arabicPeriod"/>
            </a:pPr>
            <a:endParaRPr lang="en-US" b="1" dirty="0"/>
          </a:p>
          <a:p>
            <a:pPr>
              <a:buFont typeface="+mj-lt"/>
              <a:buAutoNum type="arabicPeriod"/>
            </a:pPr>
            <a:r>
              <a:rPr lang="en-US" b="1" dirty="0"/>
              <a:t>Scalability and Lifecycle Management:</a:t>
            </a:r>
            <a:endParaRPr lang="en-US" dirty="0"/>
          </a:p>
          <a:p>
            <a:pPr marL="742950" lvl="1" indent="-285750">
              <a:buFont typeface="+mj-lt"/>
              <a:buAutoNum type="arabicPeriod"/>
            </a:pPr>
            <a:r>
              <a:rPr lang="en-US" dirty="0"/>
              <a:t>Workspaces are best for small-scale environments, but Stacks shine in complex multi-region or multi-environment infrastructures with built-in lifecycle orchestration.</a:t>
            </a:r>
          </a:p>
          <a:p>
            <a:pPr>
              <a:buFont typeface="+mj-lt"/>
              <a:buAutoNum type="arabicPeriod"/>
            </a:pPr>
            <a:endParaRPr lang="en-US" b="1" dirty="0"/>
          </a:p>
          <a:p>
            <a:pPr>
              <a:buFont typeface="+mj-lt"/>
              <a:buAutoNum type="arabicPeriod"/>
            </a:pPr>
            <a:r>
              <a:rPr lang="en-US" b="1" dirty="0"/>
              <a:t>Integration:</a:t>
            </a:r>
            <a:endParaRPr lang="en-US" dirty="0"/>
          </a:p>
          <a:p>
            <a:pPr marL="742950" lvl="1" indent="-285750">
              <a:buFont typeface="+mj-lt"/>
              <a:buAutoNum type="arabicPeriod"/>
            </a:pPr>
            <a:r>
              <a:rPr lang="en-US" dirty="0"/>
              <a:t>Stacks operate independently of HCP Terraform workspaces, offering more flexibility in managing deployments.</a:t>
            </a:r>
          </a:p>
          <a:p>
            <a:pPr marL="742950" lvl="1" indent="-285750">
              <a:buFont typeface="+mj-lt"/>
              <a:buAutoNum type="arabicPeriod"/>
            </a:pPr>
            <a:endParaRPr lang="en-US" dirty="0"/>
          </a:p>
          <a:p>
            <a:r>
              <a:rPr lang="en-US" dirty="0"/>
              <a:t>Encourage the audience to think about their infrastructure needs—if they face challenges scaling or reusing configurations, Stacks are likely the better choice.</a:t>
            </a:r>
          </a:p>
          <a:p>
            <a:endParaRPr lang="en-US" dirty="0"/>
          </a:p>
        </p:txBody>
      </p:sp>
      <p:sp>
        <p:nvSpPr>
          <p:cNvPr id="4" name="Slide Number Placeholder 3"/>
          <p:cNvSpPr>
            <a:spLocks noGrp="1"/>
          </p:cNvSpPr>
          <p:nvPr>
            <p:ph type="sldNum" sz="quarter" idx="5"/>
          </p:nvPr>
        </p:nvSpPr>
        <p:spPr/>
        <p:txBody>
          <a:bodyPr/>
          <a:lstStyle/>
          <a:p>
            <a:fld id="{299B90D6-3287-4CEA-9568-32A5778EDEBC}" type="slidenum">
              <a:rPr lang="en-US" smtClean="0"/>
              <a:t>8</a:t>
            </a:fld>
            <a:endParaRPr lang="en-US"/>
          </a:p>
        </p:txBody>
      </p:sp>
    </p:spTree>
    <p:extLst>
      <p:ext uri="{BB962C8B-B14F-4D97-AF65-F5344CB8AC3E}">
        <p14:creationId xmlns:p14="http://schemas.microsoft.com/office/powerpoint/2010/main" val="81896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lnSpc>
                <a:spcPct val="100000"/>
              </a:lnSpc>
              <a:buFont typeface="Arial" panose="020B0604020202020204" pitchFamily="34" charset="0"/>
              <a:buChar char="•"/>
            </a:pPr>
            <a:r>
              <a:rPr lang="en-CA" b="1" dirty="0"/>
              <a:t>Components Configuration</a:t>
            </a:r>
          </a:p>
          <a:p>
            <a:pPr marL="171450" indent="-171450" algn="l">
              <a:lnSpc>
                <a:spcPct val="100000"/>
              </a:lnSpc>
              <a:buFont typeface="Arial" panose="020B0604020202020204" pitchFamily="34" charset="0"/>
              <a:buChar char="•"/>
            </a:pPr>
            <a:r>
              <a:rPr lang="en-CA" dirty="0"/>
              <a:t>Defined in </a:t>
            </a:r>
            <a:r>
              <a:rPr lang="en-CA" b="1" dirty="0"/>
              <a:t>.</a:t>
            </a:r>
            <a:r>
              <a:rPr lang="en-CA" b="1" dirty="0" err="1"/>
              <a:t>tfstack.hcl</a:t>
            </a:r>
            <a:r>
              <a:rPr lang="en-CA" dirty="0"/>
              <a:t> files.</a:t>
            </a:r>
          </a:p>
          <a:p>
            <a:pPr marL="171450" indent="-171450" algn="l">
              <a:lnSpc>
                <a:spcPct val="100000"/>
              </a:lnSpc>
              <a:buFont typeface="Arial" panose="020B0604020202020204" pitchFamily="34" charset="0"/>
              <a:buChar char="•"/>
            </a:pPr>
            <a:r>
              <a:rPr lang="en-CA" dirty="0"/>
              <a:t>Specifies </a:t>
            </a:r>
            <a:r>
              <a:rPr lang="en-CA" b="1" dirty="0"/>
              <a:t>what infrastructure</a:t>
            </a:r>
            <a:r>
              <a:rPr lang="en-CA" dirty="0"/>
              <a:t> (components) is in the Stack.</a:t>
            </a:r>
          </a:p>
          <a:p>
            <a:pPr marL="171450" indent="-171450" algn="l">
              <a:lnSpc>
                <a:spcPct val="100000"/>
              </a:lnSpc>
              <a:buFont typeface="Arial" panose="020B0604020202020204" pitchFamily="34" charset="0"/>
              <a:buChar char="•"/>
            </a:pPr>
            <a:r>
              <a:rPr lang="en-CA" dirty="0"/>
              <a:t>Includes:</a:t>
            </a:r>
          </a:p>
          <a:p>
            <a:pPr marL="628650" lvl="1" indent="-171450" algn="l">
              <a:lnSpc>
                <a:spcPct val="100000"/>
              </a:lnSpc>
              <a:buFont typeface="Arial" panose="020B0604020202020204" pitchFamily="34" charset="0"/>
              <a:buChar char="•"/>
            </a:pPr>
            <a:r>
              <a:rPr lang="en-CA" b="1" dirty="0"/>
              <a:t>Source Module</a:t>
            </a:r>
            <a:r>
              <a:rPr lang="en-CA" dirty="0"/>
              <a:t>: Points to existing modules.</a:t>
            </a:r>
          </a:p>
          <a:p>
            <a:pPr marL="628650" lvl="1" indent="-171450" algn="l">
              <a:lnSpc>
                <a:spcPct val="100000"/>
              </a:lnSpc>
              <a:buFont typeface="Arial" panose="020B0604020202020204" pitchFamily="34" charset="0"/>
              <a:buChar char="•"/>
            </a:pPr>
            <a:r>
              <a:rPr lang="en-CA" b="1" dirty="0"/>
              <a:t>Inputs &amp; Providers</a:t>
            </a:r>
            <a:r>
              <a:rPr lang="en-CA" dirty="0"/>
              <a:t>: Pass variables and define providers.</a:t>
            </a:r>
          </a:p>
          <a:p>
            <a:pPr marL="171450" indent="-171450" algn="l">
              <a:lnSpc>
                <a:spcPct val="100000"/>
              </a:lnSpc>
              <a:buFont typeface="Arial" panose="020B0604020202020204" pitchFamily="34" charset="0"/>
              <a:buChar char="•"/>
            </a:pPr>
            <a:r>
              <a:rPr lang="en-CA" b="1" dirty="0"/>
              <a:t>Benefit</a:t>
            </a:r>
            <a:r>
              <a:rPr lang="en-CA" dirty="0"/>
              <a:t>: Reuses existing modules without rewriting.</a:t>
            </a:r>
          </a:p>
          <a:p>
            <a:pPr marL="171450" indent="-171450" algn="l">
              <a:lnSpc>
                <a:spcPct val="100000"/>
              </a:lnSpc>
              <a:buFont typeface="Arial" panose="020B0604020202020204" pitchFamily="34" charset="0"/>
              <a:buChar char="•"/>
            </a:pPr>
            <a:endParaRPr lang="en-CA" dirty="0"/>
          </a:p>
          <a:p>
            <a:pPr marL="171450" indent="-171450" algn="l">
              <a:lnSpc>
                <a:spcPct val="100000"/>
              </a:lnSpc>
              <a:buFont typeface="Arial" panose="020B0604020202020204" pitchFamily="34" charset="0"/>
              <a:buChar char="•"/>
            </a:pPr>
            <a:r>
              <a:rPr lang="en-CA" b="1" dirty="0"/>
              <a:t>2. Deployments Configuration</a:t>
            </a:r>
          </a:p>
          <a:p>
            <a:pPr marL="628650" lvl="1" indent="-171450" algn="l">
              <a:lnSpc>
                <a:spcPct val="100000"/>
              </a:lnSpc>
              <a:buFont typeface="Arial" panose="020B0604020202020204" pitchFamily="34" charset="0"/>
              <a:buChar char="•"/>
            </a:pPr>
            <a:r>
              <a:rPr lang="en-CA" dirty="0"/>
              <a:t>Defined in </a:t>
            </a:r>
            <a:r>
              <a:rPr lang="en-CA" b="1" dirty="0"/>
              <a:t>.</a:t>
            </a:r>
            <a:r>
              <a:rPr lang="en-CA" b="1" dirty="0" err="1"/>
              <a:t>tfdeploy.hcl</a:t>
            </a:r>
            <a:r>
              <a:rPr lang="en-CA" dirty="0"/>
              <a:t> files.</a:t>
            </a:r>
          </a:p>
          <a:p>
            <a:pPr marL="628650" lvl="1" indent="-171450" algn="l">
              <a:lnSpc>
                <a:spcPct val="100000"/>
              </a:lnSpc>
              <a:buFont typeface="Arial" panose="020B0604020202020204" pitchFamily="34" charset="0"/>
              <a:buChar char="•"/>
            </a:pPr>
            <a:r>
              <a:rPr lang="en-CA" dirty="0"/>
              <a:t>Specifies </a:t>
            </a:r>
            <a:r>
              <a:rPr lang="en-CA" b="1" dirty="0"/>
              <a:t>where and how many times</a:t>
            </a:r>
            <a:r>
              <a:rPr lang="en-CA" dirty="0"/>
              <a:t> to deploy.</a:t>
            </a:r>
          </a:p>
          <a:p>
            <a:pPr marL="628650" lvl="1" indent="-171450" algn="l">
              <a:lnSpc>
                <a:spcPct val="100000"/>
              </a:lnSpc>
              <a:buFont typeface="Arial" panose="020B0604020202020204" pitchFamily="34" charset="0"/>
              <a:buChar char="•"/>
            </a:pPr>
            <a:r>
              <a:rPr lang="en-CA" dirty="0"/>
              <a:t>Each deployment includes inputs like region and instance count.</a:t>
            </a:r>
          </a:p>
          <a:p>
            <a:pPr marL="171450" indent="-171450" algn="l">
              <a:lnSpc>
                <a:spcPct val="100000"/>
              </a:lnSpc>
              <a:buFont typeface="Arial" panose="020B0604020202020204" pitchFamily="34" charset="0"/>
              <a:buChar char="•"/>
            </a:pPr>
            <a:r>
              <a:rPr lang="en-CA" b="1" dirty="0"/>
              <a:t>Benefit</a:t>
            </a:r>
            <a:r>
              <a:rPr lang="en-CA" dirty="0"/>
              <a:t>: Automates repeated infrastructure setup across environments.</a:t>
            </a:r>
          </a:p>
          <a:p>
            <a:pPr marL="171450" indent="-171450" algn="l">
              <a:lnSpc>
                <a:spcPct val="100000"/>
              </a:lnSpc>
              <a:buFont typeface="Arial" panose="020B0604020202020204" pitchFamily="34" charset="0"/>
              <a:buChar char="•"/>
            </a:pPr>
            <a:endParaRPr lang="en-CA" dirty="0"/>
          </a:p>
          <a:p>
            <a:pPr marL="171450" indent="-171450" algn="l">
              <a:lnSpc>
                <a:spcPct val="100000"/>
              </a:lnSpc>
              <a:buFont typeface="Arial" panose="020B0604020202020204" pitchFamily="34" charset="0"/>
              <a:buChar char="•"/>
            </a:pPr>
            <a:r>
              <a:rPr lang="en-CA" b="1" dirty="0"/>
              <a:t>3. Lifecycle Management</a:t>
            </a:r>
          </a:p>
          <a:p>
            <a:pPr marL="628650" lvl="1" indent="-171450" algn="l">
              <a:lnSpc>
                <a:spcPct val="100000"/>
              </a:lnSpc>
              <a:buFont typeface="Arial" panose="020B0604020202020204" pitchFamily="34" charset="0"/>
              <a:buChar char="•"/>
            </a:pPr>
            <a:r>
              <a:rPr lang="en-CA" dirty="0"/>
              <a:t>Plans changes for all deployments when a Stack is updated.</a:t>
            </a:r>
          </a:p>
          <a:p>
            <a:pPr marL="628650" lvl="1" indent="-171450" algn="l">
              <a:lnSpc>
                <a:spcPct val="100000"/>
              </a:lnSpc>
              <a:buFont typeface="Arial" panose="020B0604020202020204" pitchFamily="34" charset="0"/>
              <a:buChar char="•"/>
            </a:pPr>
            <a:r>
              <a:rPr lang="en-CA" dirty="0"/>
              <a:t>Approve changes for </a:t>
            </a:r>
            <a:r>
              <a:rPr lang="en-CA" b="1" dirty="0"/>
              <a:t>all, some, or none</a:t>
            </a:r>
            <a:r>
              <a:rPr lang="en-CA" dirty="0"/>
              <a:t> of the deployments.</a:t>
            </a:r>
          </a:p>
          <a:p>
            <a:pPr marL="628650" lvl="1" indent="-171450" algn="l">
              <a:lnSpc>
                <a:spcPct val="100000"/>
              </a:lnSpc>
              <a:buFont typeface="Arial" panose="020B0604020202020204" pitchFamily="34" charset="0"/>
              <a:buChar char="•"/>
            </a:pPr>
            <a:r>
              <a:rPr lang="en-CA" dirty="0"/>
              <a:t>Ensures consistent updates across the infrastructure.</a:t>
            </a:r>
          </a:p>
          <a:p>
            <a:pPr marL="628650" lvl="1" indent="-171450" algn="l">
              <a:lnSpc>
                <a:spcPct val="100000"/>
              </a:lnSpc>
              <a:buFont typeface="Arial" panose="020B0604020202020204" pitchFamily="34" charset="0"/>
              <a:buChar char="•"/>
            </a:pPr>
            <a:endParaRPr lang="en-CA" dirty="0"/>
          </a:p>
          <a:p>
            <a:pPr marL="171450" indent="-171450" algn="l">
              <a:lnSpc>
                <a:spcPct val="100000"/>
              </a:lnSpc>
              <a:buFont typeface="Arial" panose="020B0604020202020204" pitchFamily="34" charset="0"/>
              <a:buChar char="•"/>
            </a:pPr>
            <a:r>
              <a:rPr lang="en-CA" b="1" dirty="0"/>
              <a:t>Key Takeaways</a:t>
            </a:r>
          </a:p>
          <a:p>
            <a:pPr marL="628650" lvl="1" indent="-171450" algn="l">
              <a:lnSpc>
                <a:spcPct val="100000"/>
              </a:lnSpc>
              <a:buFont typeface="Arial" panose="020B0604020202020204" pitchFamily="34" charset="0"/>
              <a:buChar char="•"/>
            </a:pPr>
            <a:r>
              <a:rPr lang="en-CA" b="1" dirty="0"/>
              <a:t>Components</a:t>
            </a:r>
            <a:r>
              <a:rPr lang="en-CA" dirty="0"/>
              <a:t>: Define the “what.”</a:t>
            </a:r>
          </a:p>
          <a:p>
            <a:pPr marL="628650" lvl="1" indent="-171450" algn="l">
              <a:lnSpc>
                <a:spcPct val="100000"/>
              </a:lnSpc>
              <a:buFont typeface="Arial" panose="020B0604020202020204" pitchFamily="34" charset="0"/>
              <a:buChar char="•"/>
            </a:pPr>
            <a:r>
              <a:rPr lang="en-CA" b="1" dirty="0"/>
              <a:t>Deployments</a:t>
            </a:r>
            <a:r>
              <a:rPr lang="en-CA" dirty="0"/>
              <a:t>: Define the “where and how.”</a:t>
            </a:r>
          </a:p>
          <a:p>
            <a:pPr marL="628650" lvl="1" indent="-171450" algn="l">
              <a:lnSpc>
                <a:spcPct val="100000"/>
              </a:lnSpc>
              <a:buFont typeface="Arial" panose="020B0604020202020204" pitchFamily="34" charset="0"/>
              <a:buChar char="•"/>
            </a:pPr>
            <a:r>
              <a:rPr lang="en-CA" b="1" dirty="0"/>
              <a:t>Lifecycle</a:t>
            </a:r>
            <a:r>
              <a:rPr lang="en-CA" dirty="0"/>
              <a:t>: Automates and simplifies updates.</a:t>
            </a:r>
          </a:p>
          <a:p>
            <a:pPr marL="171450" indent="-171450" algn="l">
              <a:lnSpc>
                <a:spcPct val="100000"/>
              </a:lnSpc>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9B90D6-3287-4CEA-9568-32A5778EDEBC}" type="slidenum">
              <a:rPr lang="en-US" smtClean="0"/>
              <a:t>9</a:t>
            </a:fld>
            <a:endParaRPr lang="en-US"/>
          </a:p>
        </p:txBody>
      </p:sp>
    </p:spTree>
    <p:extLst>
      <p:ext uri="{BB962C8B-B14F-4D97-AF65-F5344CB8AC3E}">
        <p14:creationId xmlns:p14="http://schemas.microsoft.com/office/powerpoint/2010/main" val="393987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B118A-181E-F648-13E9-D2E01213ED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D20903-0852-5A4A-E662-856CB58507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E177A1-1A6B-561B-03E9-B3D0BA70F6CC}"/>
              </a:ext>
            </a:extLst>
          </p:cNvPr>
          <p:cNvSpPr>
            <a:spLocks noGrp="1"/>
          </p:cNvSpPr>
          <p:nvPr>
            <p:ph type="body" idx="1"/>
          </p:nvPr>
        </p:nvSpPr>
        <p:spPr/>
        <p:txBody>
          <a:bodyPr/>
          <a:lstStyle/>
          <a:p>
            <a:r>
              <a:rPr lang="en-CA" dirty="0"/>
              <a:t>This orchestration block automates the approval process for Terraform plans in your Stack, ensuring plans meet specific safety and applicability criteria before proceeding without manual intervention.</a:t>
            </a:r>
          </a:p>
          <a:p>
            <a:r>
              <a:rPr lang="en-CA" b="1" dirty="0"/>
              <a:t>Key Components</a:t>
            </a:r>
          </a:p>
          <a:p>
            <a:pPr>
              <a:buFont typeface="+mj-lt"/>
              <a:buAutoNum type="arabicPeriod"/>
            </a:pPr>
            <a:r>
              <a:rPr lang="en-CA" b="1" dirty="0"/>
              <a:t>Orchestration Block</a:t>
            </a:r>
            <a:r>
              <a:rPr lang="en-CA" dirty="0"/>
              <a:t>:</a:t>
            </a:r>
          </a:p>
          <a:p>
            <a:pPr marL="742950" lvl="1" indent="-285750">
              <a:buFont typeface="+mj-lt"/>
              <a:buAutoNum type="arabicPeriod"/>
            </a:pPr>
            <a:r>
              <a:rPr lang="en-CA" dirty="0"/>
              <a:t>Name: "</a:t>
            </a:r>
            <a:r>
              <a:rPr lang="en-CA" dirty="0" err="1"/>
              <a:t>auto_approve</a:t>
            </a:r>
            <a:r>
              <a:rPr lang="en-CA" dirty="0"/>
              <a:t>"</a:t>
            </a:r>
          </a:p>
          <a:p>
            <a:pPr marL="742950" lvl="1" indent="-285750">
              <a:buFont typeface="+mj-lt"/>
              <a:buAutoNum type="arabicPeriod"/>
            </a:pPr>
            <a:r>
              <a:rPr lang="en-CA" dirty="0"/>
              <a:t>Identifier: "</a:t>
            </a:r>
            <a:r>
              <a:rPr lang="en-CA" dirty="0" err="1"/>
              <a:t>safe_plans</a:t>
            </a:r>
            <a:r>
              <a:rPr lang="en-CA" dirty="0"/>
              <a:t>"</a:t>
            </a:r>
          </a:p>
          <a:p>
            <a:pPr marL="742950" lvl="1" indent="-285750">
              <a:buFont typeface="+mj-lt"/>
              <a:buAutoNum type="arabicPeriod"/>
            </a:pPr>
            <a:r>
              <a:rPr lang="en-CA" dirty="0"/>
              <a:t>Automates approval based on defined checks.</a:t>
            </a:r>
          </a:p>
          <a:p>
            <a:pPr>
              <a:buFont typeface="+mj-lt"/>
              <a:buAutoNum type="arabicPeriod" startAt="2"/>
            </a:pPr>
            <a:r>
              <a:rPr lang="en-CA" b="1" dirty="0"/>
              <a:t>Check 1: No Resource Removal</a:t>
            </a:r>
            <a:endParaRPr lang="en-CA" dirty="0"/>
          </a:p>
          <a:p>
            <a:pPr marL="742950" lvl="1" indent="-285750">
              <a:buFont typeface="+mj-lt"/>
              <a:buAutoNum type="arabicPeriod" startAt="2"/>
            </a:pPr>
            <a:r>
              <a:rPr lang="en-CA" b="1" dirty="0"/>
              <a:t>Condition</a:t>
            </a:r>
            <a:r>
              <a:rPr lang="en-CA" dirty="0"/>
              <a:t>: </a:t>
            </a:r>
            <a:r>
              <a:rPr lang="en-CA" dirty="0" err="1"/>
              <a:t>context.plan.changes.remove</a:t>
            </a:r>
            <a:r>
              <a:rPr lang="en-CA" dirty="0"/>
              <a:t> == 0</a:t>
            </a:r>
          </a:p>
          <a:p>
            <a:pPr marL="1143000" lvl="2" indent="-228600">
              <a:buFont typeface="+mj-lt"/>
              <a:buAutoNum type="arabicPeriod" startAt="2"/>
            </a:pPr>
            <a:r>
              <a:rPr lang="en-CA" dirty="0"/>
              <a:t>Ensures no resources are being removed in the plan.</a:t>
            </a:r>
          </a:p>
          <a:p>
            <a:pPr marL="742950" lvl="1" indent="-285750">
              <a:buFont typeface="+mj-lt"/>
              <a:buAutoNum type="arabicPeriod" startAt="2"/>
            </a:pPr>
            <a:r>
              <a:rPr lang="en-CA" b="1" dirty="0"/>
              <a:t>Reason</a:t>
            </a:r>
            <a:r>
              <a:rPr lang="en-CA" dirty="0"/>
              <a:t>: "Plan has ${</a:t>
            </a:r>
            <a:r>
              <a:rPr lang="en-CA" dirty="0" err="1"/>
              <a:t>context.plan.changes.remove</a:t>
            </a:r>
            <a:r>
              <a:rPr lang="en-CA" dirty="0"/>
              <a:t>} resources to be removed."</a:t>
            </a:r>
          </a:p>
          <a:p>
            <a:pPr marL="1143000" lvl="2" indent="-228600">
              <a:buFont typeface="+mj-lt"/>
              <a:buAutoNum type="arabicPeriod" startAt="2"/>
            </a:pPr>
            <a:r>
              <a:rPr lang="en-CA" dirty="0"/>
              <a:t>Provides context on why the condition fails if removal is detected.</a:t>
            </a:r>
          </a:p>
          <a:p>
            <a:pPr>
              <a:buFont typeface="+mj-lt"/>
              <a:buAutoNum type="arabicPeriod" startAt="3"/>
            </a:pPr>
            <a:r>
              <a:rPr lang="en-CA" b="1" dirty="0"/>
              <a:t>Check 2: </a:t>
            </a:r>
            <a:r>
              <a:rPr lang="en-CA" b="1" dirty="0" err="1"/>
              <a:t>Applyable</a:t>
            </a:r>
            <a:r>
              <a:rPr lang="en-CA" b="1" dirty="0"/>
              <a:t> Changes</a:t>
            </a:r>
            <a:endParaRPr lang="en-CA" dirty="0"/>
          </a:p>
          <a:p>
            <a:pPr marL="742950" lvl="1" indent="-285750">
              <a:buFont typeface="+mj-lt"/>
              <a:buAutoNum type="arabicPeriod" startAt="3"/>
            </a:pPr>
            <a:r>
              <a:rPr lang="en-CA" b="1" dirty="0"/>
              <a:t>Condition</a:t>
            </a:r>
            <a:r>
              <a:rPr lang="en-CA" dirty="0"/>
              <a:t>: </a:t>
            </a:r>
            <a:r>
              <a:rPr lang="en-CA" dirty="0" err="1"/>
              <a:t>context.plan.applyable</a:t>
            </a:r>
            <a:endParaRPr lang="en-CA" dirty="0"/>
          </a:p>
          <a:p>
            <a:pPr marL="1143000" lvl="2" indent="-228600">
              <a:buFont typeface="+mj-lt"/>
              <a:buAutoNum type="arabicPeriod" startAt="3"/>
            </a:pPr>
            <a:r>
              <a:rPr lang="en-CA" dirty="0"/>
              <a:t>Confirms that the proposed changes can actually be applied.</a:t>
            </a:r>
          </a:p>
          <a:p>
            <a:pPr marL="742950" lvl="1" indent="-285750">
              <a:buFont typeface="+mj-lt"/>
              <a:buAutoNum type="arabicPeriod" startAt="3"/>
            </a:pPr>
            <a:r>
              <a:rPr lang="en-CA" b="1" dirty="0"/>
              <a:t>Reason</a:t>
            </a:r>
            <a:r>
              <a:rPr lang="en-CA" dirty="0"/>
              <a:t>: "Changes are not </a:t>
            </a:r>
            <a:r>
              <a:rPr lang="en-CA" dirty="0" err="1"/>
              <a:t>applyable</a:t>
            </a:r>
            <a:r>
              <a:rPr lang="en-CA" dirty="0"/>
              <a:t>"</a:t>
            </a:r>
          </a:p>
          <a:p>
            <a:pPr marL="1143000" lvl="2" indent="-228600">
              <a:buFont typeface="+mj-lt"/>
              <a:buAutoNum type="arabicPeriod" startAt="3"/>
            </a:pPr>
            <a:r>
              <a:rPr lang="en-CA" dirty="0"/>
              <a:t>Explains why the plan cannot be approved if this condition is false.</a:t>
            </a:r>
          </a:p>
          <a:p>
            <a:r>
              <a:rPr lang="en-CA" b="1" dirty="0"/>
              <a:t>How It Works</a:t>
            </a:r>
          </a:p>
          <a:p>
            <a:pPr>
              <a:buFont typeface="Arial" panose="020B0604020202020204" pitchFamily="34" charset="0"/>
              <a:buChar char="•"/>
            </a:pPr>
            <a:r>
              <a:rPr lang="en-CA" b="1" dirty="0"/>
              <a:t>Evaluation</a:t>
            </a:r>
            <a:r>
              <a:rPr lang="en-CA" dirty="0"/>
              <a:t>:</a:t>
            </a:r>
          </a:p>
          <a:p>
            <a:pPr marL="742950" lvl="1" indent="-285750">
              <a:buFont typeface="Arial" panose="020B0604020202020204" pitchFamily="34" charset="0"/>
              <a:buChar char="•"/>
            </a:pPr>
            <a:r>
              <a:rPr lang="en-CA" dirty="0"/>
              <a:t>HCP Terraform checks each condition sequentially.</a:t>
            </a:r>
          </a:p>
          <a:p>
            <a:pPr marL="742950" lvl="1" indent="-285750">
              <a:buFont typeface="Arial" panose="020B0604020202020204" pitchFamily="34" charset="0"/>
              <a:buChar char="•"/>
            </a:pPr>
            <a:r>
              <a:rPr lang="en-CA" dirty="0"/>
              <a:t>If all conditions pass, the plan is auto-approved.</a:t>
            </a:r>
          </a:p>
          <a:p>
            <a:pPr marL="742950" lvl="1" indent="-285750">
              <a:buFont typeface="Arial" panose="020B0604020202020204" pitchFamily="34" charset="0"/>
              <a:buChar char="•"/>
            </a:pPr>
            <a:r>
              <a:rPr lang="en-CA" dirty="0"/>
              <a:t>If any condition fails, Terraform displays the associated reason, requiring manual intervention.</a:t>
            </a:r>
          </a:p>
          <a:p>
            <a:pPr>
              <a:buFont typeface="Arial" panose="020B0604020202020204" pitchFamily="34" charset="0"/>
              <a:buChar char="•"/>
            </a:pPr>
            <a:r>
              <a:rPr lang="en-CA" b="1" dirty="0"/>
              <a:t>Automation</a:t>
            </a:r>
            <a:r>
              <a:rPr lang="en-CA" dirty="0"/>
              <a:t>:</a:t>
            </a:r>
          </a:p>
          <a:p>
            <a:pPr marL="742950" lvl="1" indent="-285750">
              <a:buFont typeface="Arial" panose="020B0604020202020204" pitchFamily="34" charset="0"/>
              <a:buChar char="•"/>
            </a:pPr>
            <a:r>
              <a:rPr lang="en-CA" dirty="0"/>
              <a:t>Ensures safety (no resource removal).</a:t>
            </a:r>
          </a:p>
          <a:p>
            <a:pPr marL="742950" lvl="1" indent="-285750">
              <a:buFont typeface="Arial" panose="020B0604020202020204" pitchFamily="34" charset="0"/>
              <a:buChar char="•"/>
            </a:pPr>
            <a:r>
              <a:rPr lang="en-CA" dirty="0"/>
              <a:t>Validates the readiness of changes for application.</a:t>
            </a:r>
          </a:p>
          <a:p>
            <a:r>
              <a:rPr lang="en-CA" b="1" dirty="0"/>
              <a:t>Benefits</a:t>
            </a:r>
          </a:p>
          <a:p>
            <a:pPr>
              <a:buFont typeface="Arial" panose="020B0604020202020204" pitchFamily="34" charset="0"/>
              <a:buChar char="•"/>
            </a:pPr>
            <a:r>
              <a:rPr lang="en-CA" b="1" dirty="0"/>
              <a:t>Safety</a:t>
            </a:r>
            <a:r>
              <a:rPr lang="en-CA" dirty="0"/>
              <a:t>: Prevents unintentional deletion of resources.</a:t>
            </a:r>
          </a:p>
          <a:p>
            <a:pPr>
              <a:buFont typeface="Arial" panose="020B0604020202020204" pitchFamily="34" charset="0"/>
              <a:buChar char="•"/>
            </a:pPr>
            <a:r>
              <a:rPr lang="en-CA" b="1" dirty="0"/>
              <a:t>Efficiency</a:t>
            </a:r>
            <a:r>
              <a:rPr lang="en-CA" dirty="0"/>
              <a:t>: Automates routine checks, reducing manual effort.</a:t>
            </a:r>
          </a:p>
          <a:p>
            <a:pPr>
              <a:buFont typeface="Arial" panose="020B0604020202020204" pitchFamily="34" charset="0"/>
              <a:buChar char="•"/>
            </a:pPr>
            <a:r>
              <a:rPr lang="en-CA" b="1" dirty="0"/>
              <a:t>Reliability</a:t>
            </a:r>
            <a:r>
              <a:rPr lang="en-CA" dirty="0"/>
              <a:t>: Ensures only valid and safe plans are executed.</a:t>
            </a:r>
          </a:p>
          <a:p>
            <a:pPr marL="171450" indent="-171450" algn="l">
              <a:lnSpc>
                <a:spcPct val="100000"/>
              </a:lnSpc>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F6A3FE5-A985-E5E6-A69F-EF9553875F9F}"/>
              </a:ext>
            </a:extLst>
          </p:cNvPr>
          <p:cNvSpPr>
            <a:spLocks noGrp="1"/>
          </p:cNvSpPr>
          <p:nvPr>
            <p:ph type="sldNum" sz="quarter" idx="5"/>
          </p:nvPr>
        </p:nvSpPr>
        <p:spPr/>
        <p:txBody>
          <a:bodyPr/>
          <a:lstStyle/>
          <a:p>
            <a:fld id="{299B90D6-3287-4CEA-9568-32A5778EDEBC}" type="slidenum">
              <a:rPr lang="en-US" smtClean="0"/>
              <a:t>10</a:t>
            </a:fld>
            <a:endParaRPr lang="en-US"/>
          </a:p>
        </p:txBody>
      </p:sp>
    </p:spTree>
    <p:extLst>
      <p:ext uri="{BB962C8B-B14F-4D97-AF65-F5344CB8AC3E}">
        <p14:creationId xmlns:p14="http://schemas.microsoft.com/office/powerpoint/2010/main" val="206309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4356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7075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5564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24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4001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339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687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426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7880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90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99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89792687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KaanintheClou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5" name="Rectangle 3094">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97" name="Rectangle 309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E387D-FCD9-4255-3332-033F68997680}"/>
              </a:ext>
            </a:extLst>
          </p:cNvPr>
          <p:cNvSpPr>
            <a:spLocks noGrp="1"/>
          </p:cNvSpPr>
          <p:nvPr>
            <p:ph type="ctrTitle"/>
          </p:nvPr>
        </p:nvSpPr>
        <p:spPr>
          <a:xfrm>
            <a:off x="640080" y="325369"/>
            <a:ext cx="4368602" cy="1956841"/>
          </a:xfrm>
        </p:spPr>
        <p:txBody>
          <a:bodyPr vert="horz" lIns="91440" tIns="45720" rIns="91440" bIns="45720" rtlCol="0" anchor="b">
            <a:normAutofit/>
          </a:bodyPr>
          <a:lstStyle/>
          <a:p>
            <a:pPr>
              <a:lnSpc>
                <a:spcPct val="90000"/>
              </a:lnSpc>
            </a:pPr>
            <a:r>
              <a:rPr lang="en-US" sz="3600" dirty="0">
                <a:latin typeface="Calibri" panose="020F0502020204030204" pitchFamily="34" charset="0"/>
                <a:cs typeface="Calibri" panose="020F0502020204030204" pitchFamily="34" charset="0"/>
              </a:rPr>
              <a:t>Welcome to the Toronto HashiCorp User Group</a:t>
            </a:r>
          </a:p>
        </p:txBody>
      </p:sp>
      <p:sp>
        <p:nvSpPr>
          <p:cNvPr id="309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B848FF"/>
          </a:solidFill>
          <a:ln w="38100" cap="rnd">
            <a:solidFill>
              <a:srgbClr val="B848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5DF9970-1B98-DE90-C4E0-92444D11CA30}"/>
              </a:ext>
            </a:extLst>
          </p:cNvPr>
          <p:cNvSpPr txBox="1"/>
          <p:nvPr/>
        </p:nvSpPr>
        <p:spPr>
          <a:xfrm>
            <a:off x="640080" y="2872899"/>
            <a:ext cx="4243589" cy="1119229"/>
          </a:xfrm>
          <a:prstGeom prst="rect">
            <a:avLst/>
          </a:prstGeom>
        </p:spPr>
        <p:txBody>
          <a:bodyPr vert="horz" lIns="91440" tIns="45720" rIns="91440" bIns="45720" rtlCol="0">
            <a:normAutofit/>
          </a:bodyPr>
          <a:lstStyle/>
          <a:p>
            <a:pPr>
              <a:lnSpc>
                <a:spcPct val="110000"/>
              </a:lnSpc>
              <a:spcBef>
                <a:spcPts val="1000"/>
              </a:spcBef>
            </a:pPr>
            <a:r>
              <a:rPr lang="en-US" sz="2800" dirty="0">
                <a:latin typeface="Calibri" panose="020F0502020204030204" pitchFamily="34" charset="0"/>
                <a:cs typeface="Calibri" panose="020F0502020204030204" pitchFamily="34" charset="0"/>
              </a:rPr>
              <a:t>Terraform Stacks with CI/CD</a:t>
            </a:r>
          </a:p>
          <a:p>
            <a:pPr>
              <a:lnSpc>
                <a:spcPct val="110000"/>
              </a:lnSpc>
              <a:spcBef>
                <a:spcPts val="1000"/>
              </a:spcBef>
            </a:pPr>
            <a:r>
              <a:rPr lang="en-US" dirty="0">
                <a:latin typeface="Calibri" panose="020F0502020204030204" pitchFamily="34" charset="0"/>
                <a:cs typeface="Calibri" panose="020F0502020204030204" pitchFamily="34" charset="0"/>
              </a:rPr>
              <a:t>By: Kaan Turgut</a:t>
            </a:r>
          </a:p>
        </p:txBody>
      </p:sp>
      <p:pic>
        <p:nvPicPr>
          <p:cNvPr id="3076" name="Picture 4" descr="HashiCorp debuts new Terraform Stacks and Vault updates at HashiConf 2024 -  SiliconANGLE">
            <a:extLst>
              <a:ext uri="{FF2B5EF4-FFF2-40B4-BE49-F238E27FC236}">
                <a16:creationId xmlns:a16="http://schemas.microsoft.com/office/drawing/2014/main" id="{60B75D21-8EC7-A5D4-DB5C-745048C82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922" r="22658"/>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09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299F1-44A2-445A-A84A-CAAB909E63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2CEACAC-874D-4AF1-3D04-FB572EFED5E3}"/>
              </a:ext>
            </a:extLst>
          </p:cNvPr>
          <p:cNvSpPr txBox="1"/>
          <p:nvPr/>
        </p:nvSpPr>
        <p:spPr>
          <a:xfrm>
            <a:off x="3814863" y="301557"/>
            <a:ext cx="4562273" cy="584775"/>
          </a:xfrm>
          <a:prstGeom prst="rect">
            <a:avLst/>
          </a:prstGeom>
          <a:noFill/>
        </p:spPr>
        <p:txBody>
          <a:bodyPr wrap="square" rtlCol="0">
            <a:spAutoFit/>
          </a:bodyPr>
          <a:lstStyle/>
          <a:p>
            <a:pPr algn="ctr"/>
            <a:r>
              <a:rPr lang="en-US" sz="3200" dirty="0">
                <a:solidFill>
                  <a:srgbClr val="666699"/>
                </a:solidFill>
                <a:latin typeface="Calibri" panose="020F0502020204030204" pitchFamily="34" charset="0"/>
                <a:ea typeface="Lato Regular" panose="020F0502020204030203" pitchFamily="34" charset="0"/>
                <a:cs typeface="Calibri" panose="020F0502020204030204" pitchFamily="34" charset="0"/>
              </a:rPr>
              <a:t>Orchestration Rules</a:t>
            </a:r>
          </a:p>
        </p:txBody>
      </p:sp>
      <p:sp>
        <p:nvSpPr>
          <p:cNvPr id="5" name="Rectangle 4">
            <a:extLst>
              <a:ext uri="{FF2B5EF4-FFF2-40B4-BE49-F238E27FC236}">
                <a16:creationId xmlns:a16="http://schemas.microsoft.com/office/drawing/2014/main" id="{D06903FE-401D-D3C2-7214-B5EE2471E65E}"/>
              </a:ext>
            </a:extLst>
          </p:cNvPr>
          <p:cNvSpPr/>
          <p:nvPr/>
        </p:nvSpPr>
        <p:spPr>
          <a:xfrm>
            <a:off x="5707739" y="1160676"/>
            <a:ext cx="776519" cy="3116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a:solidFill>
                <a:srgbClr val="9BBB5C"/>
              </a:solidFill>
              <a:latin typeface="Open Sans Light"/>
            </a:endParaRPr>
          </a:p>
        </p:txBody>
      </p:sp>
      <p:pic>
        <p:nvPicPr>
          <p:cNvPr id="3" name="Picture 2">
            <a:extLst>
              <a:ext uri="{FF2B5EF4-FFF2-40B4-BE49-F238E27FC236}">
                <a16:creationId xmlns:a16="http://schemas.microsoft.com/office/drawing/2014/main" id="{199149EB-2A29-A37C-6755-01AE45730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351" y="2052225"/>
            <a:ext cx="8845298" cy="3881749"/>
          </a:xfrm>
          <a:prstGeom prst="rect">
            <a:avLst/>
          </a:prstGeom>
        </p:spPr>
      </p:pic>
    </p:spTree>
    <p:extLst>
      <p:ext uri="{BB962C8B-B14F-4D97-AF65-F5344CB8AC3E}">
        <p14:creationId xmlns:p14="http://schemas.microsoft.com/office/powerpoint/2010/main" val="145854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tan Kubovsky on LinkedIn: It's Demo (Mentality) Time ! I've been working  recently with a few…">
            <a:extLst>
              <a:ext uri="{FF2B5EF4-FFF2-40B4-BE49-F238E27FC236}">
                <a16:creationId xmlns:a16="http://schemas.microsoft.com/office/drawing/2014/main" id="{FBE37CD8-C419-F1A1-6C61-B6794C8D1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 r="1" b="1751"/>
          <a:stretch/>
        </p:blipFill>
        <p:spPr bwMode="auto">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93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EE0B6E2-7CE8-4D86-87FC-4B58A7D8E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background with white text&#10;&#10;Description automatically generated">
            <a:extLst>
              <a:ext uri="{FF2B5EF4-FFF2-40B4-BE49-F238E27FC236}">
                <a16:creationId xmlns:a16="http://schemas.microsoft.com/office/drawing/2014/main" id="{8583A9FC-57EF-CE69-5DAE-C51C5D573DD0}"/>
              </a:ext>
            </a:extLst>
          </p:cNvPr>
          <p:cNvPicPr>
            <a:picLocks noChangeAspect="1"/>
          </p:cNvPicPr>
          <p:nvPr/>
        </p:nvPicPr>
        <p:blipFill>
          <a:blip r:embed="rId2">
            <a:extLst>
              <a:ext uri="{28A0092B-C50C-407E-A947-70E740481C1C}">
                <a14:useLocalDpi xmlns:a14="http://schemas.microsoft.com/office/drawing/2010/main" val="0"/>
              </a:ext>
            </a:extLst>
          </a:blip>
          <a:srcRect r="1" b="4608"/>
          <a:stretch/>
        </p:blipFill>
        <p:spPr>
          <a:xfrm>
            <a:off x="577637" y="424330"/>
            <a:ext cx="11036726" cy="5869478"/>
          </a:xfrm>
          <a:custGeom>
            <a:avLst/>
            <a:gdLst/>
            <a:ahLst/>
            <a:cxnLst/>
            <a:rect l="l" t="t" r="r" b="b"/>
            <a:pathLst>
              <a:path w="10630858" h="5869478">
                <a:moveTo>
                  <a:pt x="5791061" y="218"/>
                </a:moveTo>
                <a:cubicBezTo>
                  <a:pt x="5877327" y="-560"/>
                  <a:pt x="5971399" y="626"/>
                  <a:pt x="6073275" y="5793"/>
                </a:cubicBezTo>
                <a:cubicBezTo>
                  <a:pt x="6098744" y="7086"/>
                  <a:pt x="6121786" y="8165"/>
                  <a:pt x="6142651" y="9057"/>
                </a:cubicBezTo>
                <a:lnTo>
                  <a:pt x="6164185" y="9874"/>
                </a:lnTo>
                <a:lnTo>
                  <a:pt x="6258731" y="5793"/>
                </a:lnTo>
                <a:lnTo>
                  <a:pt x="6319194" y="2002"/>
                </a:lnTo>
                <a:lnTo>
                  <a:pt x="6413049" y="11772"/>
                </a:lnTo>
                <a:cubicBezTo>
                  <a:pt x="6592720" y="42783"/>
                  <a:pt x="6774188" y="66100"/>
                  <a:pt x="6956654" y="46745"/>
                </a:cubicBezTo>
                <a:cubicBezTo>
                  <a:pt x="7082424" y="33223"/>
                  <a:pt x="7207994" y="25294"/>
                  <a:pt x="7334364" y="25763"/>
                </a:cubicBezTo>
                <a:cubicBezTo>
                  <a:pt x="7624835" y="25763"/>
                  <a:pt x="7915502" y="28559"/>
                  <a:pt x="8205974" y="22730"/>
                </a:cubicBezTo>
                <a:cubicBezTo>
                  <a:pt x="8464499" y="17601"/>
                  <a:pt x="8722029" y="6412"/>
                  <a:pt x="8980756" y="34620"/>
                </a:cubicBezTo>
                <a:cubicBezTo>
                  <a:pt x="9362658" y="76124"/>
                  <a:pt x="9746556" y="62832"/>
                  <a:pt x="10129655" y="57937"/>
                </a:cubicBezTo>
                <a:lnTo>
                  <a:pt x="10163726" y="56766"/>
                </a:lnTo>
                <a:lnTo>
                  <a:pt x="10254950" y="73131"/>
                </a:lnTo>
                <a:lnTo>
                  <a:pt x="10311819" y="101928"/>
                </a:lnTo>
                <a:cubicBezTo>
                  <a:pt x="10479504" y="200737"/>
                  <a:pt x="10591476" y="367254"/>
                  <a:pt x="10625532" y="561669"/>
                </a:cubicBezTo>
                <a:lnTo>
                  <a:pt x="10626834" y="578090"/>
                </a:lnTo>
                <a:lnTo>
                  <a:pt x="10611964" y="734537"/>
                </a:lnTo>
                <a:cubicBezTo>
                  <a:pt x="10602387" y="823467"/>
                  <a:pt x="10587763" y="913306"/>
                  <a:pt x="10611964" y="1001326"/>
                </a:cubicBezTo>
                <a:cubicBezTo>
                  <a:pt x="10628543" y="1062669"/>
                  <a:pt x="10632231" y="1127783"/>
                  <a:pt x="10622705" y="1191154"/>
                </a:cubicBezTo>
                <a:cubicBezTo>
                  <a:pt x="10606645" y="1303627"/>
                  <a:pt x="10603293" y="1418084"/>
                  <a:pt x="10612740" y="1531572"/>
                </a:cubicBezTo>
                <a:cubicBezTo>
                  <a:pt x="10618978" y="1606398"/>
                  <a:pt x="10618020" y="1681815"/>
                  <a:pt x="10609893" y="1756397"/>
                </a:cubicBezTo>
                <a:cubicBezTo>
                  <a:pt x="10599152" y="1856690"/>
                  <a:pt x="10582457" y="1958800"/>
                  <a:pt x="10602776" y="2059394"/>
                </a:cubicBezTo>
                <a:cubicBezTo>
                  <a:pt x="10635130" y="2219226"/>
                  <a:pt x="10628659" y="2378906"/>
                  <a:pt x="10615717" y="2539949"/>
                </a:cubicBezTo>
                <a:cubicBezTo>
                  <a:pt x="10606011" y="2659785"/>
                  <a:pt x="10595269" y="2780984"/>
                  <a:pt x="10614682" y="2902183"/>
                </a:cubicBezTo>
                <a:cubicBezTo>
                  <a:pt x="10623029" y="2958418"/>
                  <a:pt x="10623029" y="3015928"/>
                  <a:pt x="10614682" y="3072165"/>
                </a:cubicBezTo>
                <a:cubicBezTo>
                  <a:pt x="10604587" y="3147914"/>
                  <a:pt x="10595010" y="3222907"/>
                  <a:pt x="10607952" y="3299413"/>
                </a:cubicBezTo>
                <a:cubicBezTo>
                  <a:pt x="10613646" y="3332743"/>
                  <a:pt x="10617917" y="3366376"/>
                  <a:pt x="10620894" y="3400009"/>
                </a:cubicBezTo>
                <a:cubicBezTo>
                  <a:pt x="10626822" y="3485877"/>
                  <a:pt x="10624699" y="3572233"/>
                  <a:pt x="10614553" y="3657556"/>
                </a:cubicBezTo>
                <a:cubicBezTo>
                  <a:pt x="10604846" y="3756637"/>
                  <a:pt x="10620635" y="3856323"/>
                  <a:pt x="10607694" y="3955100"/>
                </a:cubicBezTo>
                <a:cubicBezTo>
                  <a:pt x="10598504" y="4034653"/>
                  <a:pt x="10598155" y="4115265"/>
                  <a:pt x="10606658" y="4194923"/>
                </a:cubicBezTo>
                <a:cubicBezTo>
                  <a:pt x="10621954" y="4345512"/>
                  <a:pt x="10620998" y="4497755"/>
                  <a:pt x="10603811" y="4648057"/>
                </a:cubicBezTo>
                <a:cubicBezTo>
                  <a:pt x="10593198" y="4735775"/>
                  <a:pt x="10587116" y="4826067"/>
                  <a:pt x="10606140" y="4912119"/>
                </a:cubicBezTo>
                <a:cubicBezTo>
                  <a:pt x="10628530" y="5013245"/>
                  <a:pt x="10633189" y="5114446"/>
                  <a:pt x="10629921" y="5215515"/>
                </a:cubicBezTo>
                <a:lnTo>
                  <a:pt x="10625356" y="5273604"/>
                </a:lnTo>
                <a:lnTo>
                  <a:pt x="10624284" y="5284086"/>
                </a:lnTo>
                <a:cubicBezTo>
                  <a:pt x="10601148" y="5404993"/>
                  <a:pt x="10545219" y="5529874"/>
                  <a:pt x="10458692" y="5632218"/>
                </a:cubicBezTo>
                <a:lnTo>
                  <a:pt x="10418904" y="5670857"/>
                </a:lnTo>
                <a:lnTo>
                  <a:pt x="10417064" y="5673484"/>
                </a:lnTo>
                <a:cubicBezTo>
                  <a:pt x="10307992" y="5802550"/>
                  <a:pt x="10158402" y="5877799"/>
                  <a:pt x="9954609" y="5858572"/>
                </a:cubicBezTo>
                <a:cubicBezTo>
                  <a:pt x="9860355" y="5870096"/>
                  <a:pt x="9750551" y="5855439"/>
                  <a:pt x="9657171" y="5854061"/>
                </a:cubicBezTo>
                <a:lnTo>
                  <a:pt x="9612467" y="5856387"/>
                </a:lnTo>
                <a:lnTo>
                  <a:pt x="9279984" y="5838331"/>
                </a:lnTo>
                <a:cubicBezTo>
                  <a:pt x="9153141" y="5834280"/>
                  <a:pt x="9026273" y="5834164"/>
                  <a:pt x="8899305" y="5841275"/>
                </a:cubicBezTo>
                <a:cubicBezTo>
                  <a:pt x="8761407" y="5850940"/>
                  <a:pt x="8623304" y="5854733"/>
                  <a:pt x="8485266" y="5852671"/>
                </a:cubicBezTo>
                <a:lnTo>
                  <a:pt x="8314842" y="5842884"/>
                </a:lnTo>
                <a:lnTo>
                  <a:pt x="8193631" y="5825368"/>
                </a:lnTo>
                <a:lnTo>
                  <a:pt x="8029897" y="5818284"/>
                </a:lnTo>
                <a:lnTo>
                  <a:pt x="8028296" y="5817260"/>
                </a:lnTo>
                <a:lnTo>
                  <a:pt x="8008332" y="5817260"/>
                </a:lnTo>
                <a:lnTo>
                  <a:pt x="8006732" y="5818114"/>
                </a:lnTo>
                <a:lnTo>
                  <a:pt x="7839115" y="5825368"/>
                </a:lnTo>
                <a:lnTo>
                  <a:pt x="7801585" y="5830791"/>
                </a:lnTo>
                <a:lnTo>
                  <a:pt x="7734233" y="5834980"/>
                </a:lnTo>
                <a:lnTo>
                  <a:pt x="7482820" y="5855530"/>
                </a:lnTo>
                <a:lnTo>
                  <a:pt x="7445741" y="5854102"/>
                </a:lnTo>
                <a:lnTo>
                  <a:pt x="7403701" y="5858035"/>
                </a:lnTo>
                <a:lnTo>
                  <a:pt x="7155292" y="5854564"/>
                </a:lnTo>
                <a:cubicBezTo>
                  <a:pt x="6874805" y="5835913"/>
                  <a:pt x="6593917" y="5824488"/>
                  <a:pt x="6312830" y="5849900"/>
                </a:cubicBezTo>
                <a:lnTo>
                  <a:pt x="6232577" y="5855788"/>
                </a:lnTo>
                <a:lnTo>
                  <a:pt x="6231985" y="5855764"/>
                </a:lnTo>
                <a:lnTo>
                  <a:pt x="6166003" y="5858572"/>
                </a:lnTo>
                <a:cubicBezTo>
                  <a:pt x="6100624" y="5861901"/>
                  <a:pt x="6043822" y="5864887"/>
                  <a:pt x="5993271" y="5866513"/>
                </a:cubicBezTo>
                <a:lnTo>
                  <a:pt x="5925657" y="5866398"/>
                </a:lnTo>
                <a:lnTo>
                  <a:pt x="5833706" y="5859695"/>
                </a:lnTo>
                <a:cubicBezTo>
                  <a:pt x="5697214" y="5841788"/>
                  <a:pt x="5559607" y="5838897"/>
                  <a:pt x="5422657" y="5851067"/>
                </a:cubicBezTo>
                <a:lnTo>
                  <a:pt x="5250035" y="5858044"/>
                </a:lnTo>
                <a:lnTo>
                  <a:pt x="5151093" y="5858278"/>
                </a:lnTo>
                <a:lnTo>
                  <a:pt x="4972680" y="5851067"/>
                </a:lnTo>
                <a:cubicBezTo>
                  <a:pt x="4829141" y="5841741"/>
                  <a:pt x="4685204" y="5826120"/>
                  <a:pt x="4542066" y="5842905"/>
                </a:cubicBezTo>
                <a:cubicBezTo>
                  <a:pt x="4491758" y="5848734"/>
                  <a:pt x="4441488" y="5852626"/>
                  <a:pt x="4391242" y="5854962"/>
                </a:cubicBezTo>
                <a:lnTo>
                  <a:pt x="4246482" y="5857576"/>
                </a:lnTo>
                <a:lnTo>
                  <a:pt x="4221030" y="5856572"/>
                </a:lnTo>
                <a:lnTo>
                  <a:pt x="4218005" y="5856681"/>
                </a:lnTo>
                <a:lnTo>
                  <a:pt x="3939367" y="5844305"/>
                </a:lnTo>
                <a:cubicBezTo>
                  <a:pt x="3773470" y="5832648"/>
                  <a:pt x="3606974" y="5815626"/>
                  <a:pt x="3441875" y="5843140"/>
                </a:cubicBezTo>
                <a:cubicBezTo>
                  <a:pt x="3386806" y="5851400"/>
                  <a:pt x="3331601" y="5858126"/>
                  <a:pt x="3276306" y="5863318"/>
                </a:cubicBezTo>
                <a:lnTo>
                  <a:pt x="3225006" y="5866706"/>
                </a:lnTo>
                <a:lnTo>
                  <a:pt x="3194056" y="5866407"/>
                </a:lnTo>
                <a:lnTo>
                  <a:pt x="3082891" y="5863061"/>
                </a:lnTo>
                <a:lnTo>
                  <a:pt x="3013959" y="5869302"/>
                </a:lnTo>
                <a:cubicBezTo>
                  <a:pt x="2910698" y="5871464"/>
                  <a:pt x="2845426" y="5852913"/>
                  <a:pt x="2748311" y="5858572"/>
                </a:cubicBezTo>
                <a:cubicBezTo>
                  <a:pt x="2736171" y="5859279"/>
                  <a:pt x="2721419" y="5860082"/>
                  <a:pt x="2704411" y="5860936"/>
                </a:cubicBezTo>
                <a:lnTo>
                  <a:pt x="2650475" y="5863440"/>
                </a:lnTo>
                <a:lnTo>
                  <a:pt x="2436349" y="5854816"/>
                </a:lnTo>
                <a:cubicBezTo>
                  <a:pt x="2095150" y="5845165"/>
                  <a:pt x="1753811" y="5845122"/>
                  <a:pt x="1412584" y="5830782"/>
                </a:cubicBezTo>
                <a:cubicBezTo>
                  <a:pt x="1262458" y="5824256"/>
                  <a:pt x="1113131" y="5859227"/>
                  <a:pt x="963404" y="5861093"/>
                </a:cubicBezTo>
                <a:cubicBezTo>
                  <a:pt x="896140" y="5861967"/>
                  <a:pt x="828812" y="5861342"/>
                  <a:pt x="761431" y="5859896"/>
                </a:cubicBezTo>
                <a:lnTo>
                  <a:pt x="637698" y="5856158"/>
                </a:lnTo>
                <a:lnTo>
                  <a:pt x="592997" y="5853711"/>
                </a:lnTo>
                <a:cubicBezTo>
                  <a:pt x="391136" y="5830428"/>
                  <a:pt x="227663" y="5724844"/>
                  <a:pt x="123577" y="5564333"/>
                </a:cubicBezTo>
                <a:lnTo>
                  <a:pt x="99502" y="5518240"/>
                </a:lnTo>
                <a:lnTo>
                  <a:pt x="95609" y="5512764"/>
                </a:lnTo>
                <a:lnTo>
                  <a:pt x="86221" y="5492812"/>
                </a:lnTo>
                <a:lnTo>
                  <a:pt x="61763" y="5445986"/>
                </a:lnTo>
                <a:lnTo>
                  <a:pt x="56991" y="5430695"/>
                </a:lnTo>
                <a:lnTo>
                  <a:pt x="41922" y="5398673"/>
                </a:lnTo>
                <a:lnTo>
                  <a:pt x="25760" y="5339273"/>
                </a:lnTo>
                <a:lnTo>
                  <a:pt x="16811" y="5271956"/>
                </a:lnTo>
                <a:cubicBezTo>
                  <a:pt x="9305" y="5238090"/>
                  <a:pt x="4710" y="5203585"/>
                  <a:pt x="3092" y="5168860"/>
                </a:cubicBezTo>
                <a:cubicBezTo>
                  <a:pt x="-7132" y="5042101"/>
                  <a:pt x="10081" y="4917108"/>
                  <a:pt x="24446" y="4791844"/>
                </a:cubicBezTo>
                <a:cubicBezTo>
                  <a:pt x="34023" y="4712006"/>
                  <a:pt x="48647" y="4631352"/>
                  <a:pt x="24446" y="4552331"/>
                </a:cubicBezTo>
                <a:cubicBezTo>
                  <a:pt x="7867" y="4497261"/>
                  <a:pt x="4180" y="4438805"/>
                  <a:pt x="13705" y="4381912"/>
                </a:cubicBezTo>
                <a:cubicBezTo>
                  <a:pt x="29766" y="4280940"/>
                  <a:pt x="33117" y="4178184"/>
                  <a:pt x="23670" y="4076300"/>
                </a:cubicBezTo>
                <a:cubicBezTo>
                  <a:pt x="17432" y="4009125"/>
                  <a:pt x="18390" y="3941419"/>
                  <a:pt x="26517" y="3874462"/>
                </a:cubicBezTo>
                <a:cubicBezTo>
                  <a:pt x="37258" y="3784423"/>
                  <a:pt x="53954" y="3692752"/>
                  <a:pt x="33635" y="3602444"/>
                </a:cubicBezTo>
                <a:cubicBezTo>
                  <a:pt x="1280" y="3458954"/>
                  <a:pt x="7751" y="3315599"/>
                  <a:pt x="20694" y="3171022"/>
                </a:cubicBezTo>
                <a:cubicBezTo>
                  <a:pt x="30400" y="3063439"/>
                  <a:pt x="41141" y="2954632"/>
                  <a:pt x="21728" y="2845824"/>
                </a:cubicBezTo>
                <a:cubicBezTo>
                  <a:pt x="13381" y="2795337"/>
                  <a:pt x="13381" y="2743709"/>
                  <a:pt x="21728" y="2693221"/>
                </a:cubicBezTo>
                <a:cubicBezTo>
                  <a:pt x="31823" y="2625218"/>
                  <a:pt x="41400" y="2557892"/>
                  <a:pt x="28458" y="2489208"/>
                </a:cubicBezTo>
                <a:cubicBezTo>
                  <a:pt x="22764" y="2459285"/>
                  <a:pt x="18493" y="2429092"/>
                  <a:pt x="15516" y="2398898"/>
                </a:cubicBezTo>
                <a:cubicBezTo>
                  <a:pt x="9589" y="2321809"/>
                  <a:pt x="11711" y="2244283"/>
                  <a:pt x="21857" y="2167683"/>
                </a:cubicBezTo>
                <a:cubicBezTo>
                  <a:pt x="31564" y="2078733"/>
                  <a:pt x="15776" y="1989238"/>
                  <a:pt x="28717" y="1900560"/>
                </a:cubicBezTo>
                <a:cubicBezTo>
                  <a:pt x="37907" y="1829142"/>
                  <a:pt x="38255" y="1756772"/>
                  <a:pt x="29752" y="1685258"/>
                </a:cubicBezTo>
                <a:cubicBezTo>
                  <a:pt x="14456" y="1550065"/>
                  <a:pt x="15412" y="1413389"/>
                  <a:pt x="32599" y="1278454"/>
                </a:cubicBezTo>
                <a:cubicBezTo>
                  <a:pt x="43212" y="1199704"/>
                  <a:pt x="49294" y="1118644"/>
                  <a:pt x="30270" y="1041390"/>
                </a:cubicBezTo>
                <a:cubicBezTo>
                  <a:pt x="-14509" y="859818"/>
                  <a:pt x="11634" y="677973"/>
                  <a:pt x="30270" y="497354"/>
                </a:cubicBezTo>
                <a:lnTo>
                  <a:pt x="31725" y="472895"/>
                </a:lnTo>
                <a:lnTo>
                  <a:pt x="43781" y="427827"/>
                </a:lnTo>
                <a:lnTo>
                  <a:pt x="50994" y="413476"/>
                </a:lnTo>
                <a:lnTo>
                  <a:pt x="58372" y="387895"/>
                </a:lnTo>
                <a:cubicBezTo>
                  <a:pt x="111660" y="254431"/>
                  <a:pt x="198390" y="154469"/>
                  <a:pt x="306361" y="90092"/>
                </a:cubicBezTo>
                <a:lnTo>
                  <a:pt x="343340" y="71955"/>
                </a:lnTo>
                <a:lnTo>
                  <a:pt x="451947" y="55771"/>
                </a:lnTo>
                <a:lnTo>
                  <a:pt x="480681" y="50638"/>
                </a:lnTo>
                <a:lnTo>
                  <a:pt x="500476" y="51097"/>
                </a:lnTo>
                <a:cubicBezTo>
                  <a:pt x="614729" y="49684"/>
                  <a:pt x="728933" y="43772"/>
                  <a:pt x="843024" y="32056"/>
                </a:cubicBezTo>
                <a:cubicBezTo>
                  <a:pt x="1123212" y="7156"/>
                  <a:pt x="1404499" y="3566"/>
                  <a:pt x="1685086" y="21332"/>
                </a:cubicBezTo>
                <a:cubicBezTo>
                  <a:pt x="1938623" y="33688"/>
                  <a:pt x="2191759" y="64000"/>
                  <a:pt x="2445896" y="38121"/>
                </a:cubicBezTo>
                <a:cubicBezTo>
                  <a:pt x="2489616" y="33690"/>
                  <a:pt x="2532937" y="26111"/>
                  <a:pt x="2576333" y="19030"/>
                </a:cubicBezTo>
                <a:lnTo>
                  <a:pt x="2696353" y="4251"/>
                </a:lnTo>
                <a:lnTo>
                  <a:pt x="2745536" y="5232"/>
                </a:lnTo>
                <a:cubicBezTo>
                  <a:pt x="2818993" y="6452"/>
                  <a:pt x="2887864" y="7004"/>
                  <a:pt x="2947014" y="5793"/>
                </a:cubicBezTo>
                <a:cubicBezTo>
                  <a:pt x="3006163" y="4584"/>
                  <a:pt x="3060036" y="3178"/>
                  <a:pt x="3110399" y="1949"/>
                </a:cubicBezTo>
                <a:lnTo>
                  <a:pt x="3199002" y="221"/>
                </a:lnTo>
                <a:lnTo>
                  <a:pt x="3325015" y="3583"/>
                </a:lnTo>
                <a:cubicBezTo>
                  <a:pt x="3530714" y="12997"/>
                  <a:pt x="3736239" y="28910"/>
                  <a:pt x="3941762" y="43248"/>
                </a:cubicBezTo>
                <a:cubicBezTo>
                  <a:pt x="4091489" y="53739"/>
                  <a:pt x="4241215" y="66563"/>
                  <a:pt x="4390942" y="37886"/>
                </a:cubicBezTo>
                <a:cubicBezTo>
                  <a:pt x="4517292" y="15154"/>
                  <a:pt x="4645537" y="10467"/>
                  <a:pt x="4772844" y="23896"/>
                </a:cubicBezTo>
                <a:cubicBezTo>
                  <a:pt x="4885597" y="37327"/>
                  <a:pt x="4999052" y="40520"/>
                  <a:pt x="5112224" y="33456"/>
                </a:cubicBezTo>
                <a:lnTo>
                  <a:pt x="5477482" y="6922"/>
                </a:lnTo>
                <a:lnTo>
                  <a:pt x="5517883" y="7607"/>
                </a:lnTo>
                <a:lnTo>
                  <a:pt x="5555683" y="6426"/>
                </a:lnTo>
                <a:cubicBezTo>
                  <a:pt x="5626335" y="3737"/>
                  <a:pt x="5704795" y="995"/>
                  <a:pt x="5791061" y="218"/>
                </a:cubicBezTo>
                <a:close/>
              </a:path>
            </a:pathLst>
          </a:custGeom>
        </p:spPr>
      </p:pic>
    </p:spTree>
    <p:extLst>
      <p:ext uri="{BB962C8B-B14F-4D97-AF65-F5344CB8AC3E}">
        <p14:creationId xmlns:p14="http://schemas.microsoft.com/office/powerpoint/2010/main" val="336600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6EE0B6E2-7CE8-4D86-87FC-4B58A7D8E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Q&amp;A for Business Presentation | Google Slides &amp; PowerPoint">
            <a:extLst>
              <a:ext uri="{FF2B5EF4-FFF2-40B4-BE49-F238E27FC236}">
                <a16:creationId xmlns:a16="http://schemas.microsoft.com/office/drawing/2014/main" id="{AB6997A6-97D1-ABFB-E41F-4E9899979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18" r="1" b="4338"/>
          <a:stretch/>
        </p:blipFill>
        <p:spPr bwMode="auto">
          <a:xfrm>
            <a:off x="577637" y="424330"/>
            <a:ext cx="11036726" cy="5869478"/>
          </a:xfrm>
          <a:custGeom>
            <a:avLst/>
            <a:gdLst/>
            <a:ahLst/>
            <a:cxnLst/>
            <a:rect l="l" t="t" r="r" b="b"/>
            <a:pathLst>
              <a:path w="10630858" h="5869478">
                <a:moveTo>
                  <a:pt x="5791061" y="218"/>
                </a:moveTo>
                <a:cubicBezTo>
                  <a:pt x="5877327" y="-560"/>
                  <a:pt x="5971399" y="626"/>
                  <a:pt x="6073275" y="5793"/>
                </a:cubicBezTo>
                <a:cubicBezTo>
                  <a:pt x="6098744" y="7086"/>
                  <a:pt x="6121786" y="8165"/>
                  <a:pt x="6142651" y="9057"/>
                </a:cubicBezTo>
                <a:lnTo>
                  <a:pt x="6164185" y="9874"/>
                </a:lnTo>
                <a:lnTo>
                  <a:pt x="6258731" y="5793"/>
                </a:lnTo>
                <a:lnTo>
                  <a:pt x="6319194" y="2002"/>
                </a:lnTo>
                <a:lnTo>
                  <a:pt x="6413049" y="11772"/>
                </a:lnTo>
                <a:cubicBezTo>
                  <a:pt x="6592720" y="42783"/>
                  <a:pt x="6774188" y="66100"/>
                  <a:pt x="6956654" y="46745"/>
                </a:cubicBezTo>
                <a:cubicBezTo>
                  <a:pt x="7082424" y="33223"/>
                  <a:pt x="7207994" y="25294"/>
                  <a:pt x="7334364" y="25763"/>
                </a:cubicBezTo>
                <a:cubicBezTo>
                  <a:pt x="7624835" y="25763"/>
                  <a:pt x="7915502" y="28559"/>
                  <a:pt x="8205974" y="22730"/>
                </a:cubicBezTo>
                <a:cubicBezTo>
                  <a:pt x="8464499" y="17601"/>
                  <a:pt x="8722029" y="6412"/>
                  <a:pt x="8980756" y="34620"/>
                </a:cubicBezTo>
                <a:cubicBezTo>
                  <a:pt x="9362658" y="76124"/>
                  <a:pt x="9746556" y="62832"/>
                  <a:pt x="10129655" y="57937"/>
                </a:cubicBezTo>
                <a:lnTo>
                  <a:pt x="10163726" y="56766"/>
                </a:lnTo>
                <a:lnTo>
                  <a:pt x="10254950" y="73131"/>
                </a:lnTo>
                <a:lnTo>
                  <a:pt x="10311819" y="101928"/>
                </a:lnTo>
                <a:cubicBezTo>
                  <a:pt x="10479504" y="200737"/>
                  <a:pt x="10591476" y="367254"/>
                  <a:pt x="10625532" y="561669"/>
                </a:cubicBezTo>
                <a:lnTo>
                  <a:pt x="10626834" y="578090"/>
                </a:lnTo>
                <a:lnTo>
                  <a:pt x="10611964" y="734537"/>
                </a:lnTo>
                <a:cubicBezTo>
                  <a:pt x="10602387" y="823467"/>
                  <a:pt x="10587763" y="913306"/>
                  <a:pt x="10611964" y="1001326"/>
                </a:cubicBezTo>
                <a:cubicBezTo>
                  <a:pt x="10628543" y="1062669"/>
                  <a:pt x="10632231" y="1127783"/>
                  <a:pt x="10622705" y="1191154"/>
                </a:cubicBezTo>
                <a:cubicBezTo>
                  <a:pt x="10606645" y="1303627"/>
                  <a:pt x="10603293" y="1418084"/>
                  <a:pt x="10612740" y="1531572"/>
                </a:cubicBezTo>
                <a:cubicBezTo>
                  <a:pt x="10618978" y="1606398"/>
                  <a:pt x="10618020" y="1681815"/>
                  <a:pt x="10609893" y="1756397"/>
                </a:cubicBezTo>
                <a:cubicBezTo>
                  <a:pt x="10599152" y="1856690"/>
                  <a:pt x="10582457" y="1958800"/>
                  <a:pt x="10602776" y="2059394"/>
                </a:cubicBezTo>
                <a:cubicBezTo>
                  <a:pt x="10635130" y="2219226"/>
                  <a:pt x="10628659" y="2378906"/>
                  <a:pt x="10615717" y="2539949"/>
                </a:cubicBezTo>
                <a:cubicBezTo>
                  <a:pt x="10606011" y="2659785"/>
                  <a:pt x="10595269" y="2780984"/>
                  <a:pt x="10614682" y="2902183"/>
                </a:cubicBezTo>
                <a:cubicBezTo>
                  <a:pt x="10623029" y="2958418"/>
                  <a:pt x="10623029" y="3015928"/>
                  <a:pt x="10614682" y="3072165"/>
                </a:cubicBezTo>
                <a:cubicBezTo>
                  <a:pt x="10604587" y="3147914"/>
                  <a:pt x="10595010" y="3222907"/>
                  <a:pt x="10607952" y="3299413"/>
                </a:cubicBezTo>
                <a:cubicBezTo>
                  <a:pt x="10613646" y="3332743"/>
                  <a:pt x="10617917" y="3366376"/>
                  <a:pt x="10620894" y="3400009"/>
                </a:cubicBezTo>
                <a:cubicBezTo>
                  <a:pt x="10626822" y="3485877"/>
                  <a:pt x="10624699" y="3572233"/>
                  <a:pt x="10614553" y="3657556"/>
                </a:cubicBezTo>
                <a:cubicBezTo>
                  <a:pt x="10604846" y="3756637"/>
                  <a:pt x="10620635" y="3856323"/>
                  <a:pt x="10607694" y="3955100"/>
                </a:cubicBezTo>
                <a:cubicBezTo>
                  <a:pt x="10598504" y="4034653"/>
                  <a:pt x="10598155" y="4115265"/>
                  <a:pt x="10606658" y="4194923"/>
                </a:cubicBezTo>
                <a:cubicBezTo>
                  <a:pt x="10621954" y="4345512"/>
                  <a:pt x="10620998" y="4497755"/>
                  <a:pt x="10603811" y="4648057"/>
                </a:cubicBezTo>
                <a:cubicBezTo>
                  <a:pt x="10593198" y="4735775"/>
                  <a:pt x="10587116" y="4826067"/>
                  <a:pt x="10606140" y="4912119"/>
                </a:cubicBezTo>
                <a:cubicBezTo>
                  <a:pt x="10628530" y="5013245"/>
                  <a:pt x="10633189" y="5114446"/>
                  <a:pt x="10629921" y="5215515"/>
                </a:cubicBezTo>
                <a:lnTo>
                  <a:pt x="10625356" y="5273604"/>
                </a:lnTo>
                <a:lnTo>
                  <a:pt x="10624284" y="5284086"/>
                </a:lnTo>
                <a:cubicBezTo>
                  <a:pt x="10601148" y="5404993"/>
                  <a:pt x="10545219" y="5529874"/>
                  <a:pt x="10458692" y="5632218"/>
                </a:cubicBezTo>
                <a:lnTo>
                  <a:pt x="10418904" y="5670857"/>
                </a:lnTo>
                <a:lnTo>
                  <a:pt x="10417064" y="5673484"/>
                </a:lnTo>
                <a:cubicBezTo>
                  <a:pt x="10307992" y="5802550"/>
                  <a:pt x="10158402" y="5877799"/>
                  <a:pt x="9954609" y="5858572"/>
                </a:cubicBezTo>
                <a:cubicBezTo>
                  <a:pt x="9860355" y="5870096"/>
                  <a:pt x="9750551" y="5855439"/>
                  <a:pt x="9657171" y="5854061"/>
                </a:cubicBezTo>
                <a:lnTo>
                  <a:pt x="9612467" y="5856387"/>
                </a:lnTo>
                <a:lnTo>
                  <a:pt x="9279984" y="5838331"/>
                </a:lnTo>
                <a:cubicBezTo>
                  <a:pt x="9153141" y="5834280"/>
                  <a:pt x="9026273" y="5834164"/>
                  <a:pt x="8899305" y="5841275"/>
                </a:cubicBezTo>
                <a:cubicBezTo>
                  <a:pt x="8761407" y="5850940"/>
                  <a:pt x="8623304" y="5854733"/>
                  <a:pt x="8485266" y="5852671"/>
                </a:cubicBezTo>
                <a:lnTo>
                  <a:pt x="8314842" y="5842884"/>
                </a:lnTo>
                <a:lnTo>
                  <a:pt x="8193631" y="5825368"/>
                </a:lnTo>
                <a:lnTo>
                  <a:pt x="8029897" y="5818284"/>
                </a:lnTo>
                <a:lnTo>
                  <a:pt x="8028296" y="5817260"/>
                </a:lnTo>
                <a:lnTo>
                  <a:pt x="8008332" y="5817260"/>
                </a:lnTo>
                <a:lnTo>
                  <a:pt x="8006732" y="5818114"/>
                </a:lnTo>
                <a:lnTo>
                  <a:pt x="7839115" y="5825368"/>
                </a:lnTo>
                <a:lnTo>
                  <a:pt x="7801585" y="5830791"/>
                </a:lnTo>
                <a:lnTo>
                  <a:pt x="7734233" y="5834980"/>
                </a:lnTo>
                <a:lnTo>
                  <a:pt x="7482820" y="5855530"/>
                </a:lnTo>
                <a:lnTo>
                  <a:pt x="7445741" y="5854102"/>
                </a:lnTo>
                <a:lnTo>
                  <a:pt x="7403701" y="5858035"/>
                </a:lnTo>
                <a:lnTo>
                  <a:pt x="7155292" y="5854564"/>
                </a:lnTo>
                <a:cubicBezTo>
                  <a:pt x="6874805" y="5835913"/>
                  <a:pt x="6593917" y="5824488"/>
                  <a:pt x="6312830" y="5849900"/>
                </a:cubicBezTo>
                <a:lnTo>
                  <a:pt x="6232577" y="5855788"/>
                </a:lnTo>
                <a:lnTo>
                  <a:pt x="6231985" y="5855764"/>
                </a:lnTo>
                <a:lnTo>
                  <a:pt x="6166003" y="5858572"/>
                </a:lnTo>
                <a:cubicBezTo>
                  <a:pt x="6100624" y="5861901"/>
                  <a:pt x="6043822" y="5864887"/>
                  <a:pt x="5993271" y="5866513"/>
                </a:cubicBezTo>
                <a:lnTo>
                  <a:pt x="5925657" y="5866398"/>
                </a:lnTo>
                <a:lnTo>
                  <a:pt x="5833706" y="5859695"/>
                </a:lnTo>
                <a:cubicBezTo>
                  <a:pt x="5697214" y="5841788"/>
                  <a:pt x="5559607" y="5838897"/>
                  <a:pt x="5422657" y="5851067"/>
                </a:cubicBezTo>
                <a:lnTo>
                  <a:pt x="5250035" y="5858044"/>
                </a:lnTo>
                <a:lnTo>
                  <a:pt x="5151093" y="5858278"/>
                </a:lnTo>
                <a:lnTo>
                  <a:pt x="4972680" y="5851067"/>
                </a:lnTo>
                <a:cubicBezTo>
                  <a:pt x="4829141" y="5841741"/>
                  <a:pt x="4685204" y="5826120"/>
                  <a:pt x="4542066" y="5842905"/>
                </a:cubicBezTo>
                <a:cubicBezTo>
                  <a:pt x="4491758" y="5848734"/>
                  <a:pt x="4441488" y="5852626"/>
                  <a:pt x="4391242" y="5854962"/>
                </a:cubicBezTo>
                <a:lnTo>
                  <a:pt x="4246482" y="5857576"/>
                </a:lnTo>
                <a:lnTo>
                  <a:pt x="4221030" y="5856572"/>
                </a:lnTo>
                <a:lnTo>
                  <a:pt x="4218005" y="5856681"/>
                </a:lnTo>
                <a:lnTo>
                  <a:pt x="3939367" y="5844305"/>
                </a:lnTo>
                <a:cubicBezTo>
                  <a:pt x="3773470" y="5832648"/>
                  <a:pt x="3606974" y="5815626"/>
                  <a:pt x="3441875" y="5843140"/>
                </a:cubicBezTo>
                <a:cubicBezTo>
                  <a:pt x="3386806" y="5851400"/>
                  <a:pt x="3331601" y="5858126"/>
                  <a:pt x="3276306" y="5863318"/>
                </a:cubicBezTo>
                <a:lnTo>
                  <a:pt x="3225006" y="5866706"/>
                </a:lnTo>
                <a:lnTo>
                  <a:pt x="3194056" y="5866407"/>
                </a:lnTo>
                <a:lnTo>
                  <a:pt x="3082891" y="5863061"/>
                </a:lnTo>
                <a:lnTo>
                  <a:pt x="3013959" y="5869302"/>
                </a:lnTo>
                <a:cubicBezTo>
                  <a:pt x="2910698" y="5871464"/>
                  <a:pt x="2845426" y="5852913"/>
                  <a:pt x="2748311" y="5858572"/>
                </a:cubicBezTo>
                <a:cubicBezTo>
                  <a:pt x="2736171" y="5859279"/>
                  <a:pt x="2721419" y="5860082"/>
                  <a:pt x="2704411" y="5860936"/>
                </a:cubicBezTo>
                <a:lnTo>
                  <a:pt x="2650475" y="5863440"/>
                </a:lnTo>
                <a:lnTo>
                  <a:pt x="2436349" y="5854816"/>
                </a:lnTo>
                <a:cubicBezTo>
                  <a:pt x="2095150" y="5845165"/>
                  <a:pt x="1753811" y="5845122"/>
                  <a:pt x="1412584" y="5830782"/>
                </a:cubicBezTo>
                <a:cubicBezTo>
                  <a:pt x="1262458" y="5824256"/>
                  <a:pt x="1113131" y="5859227"/>
                  <a:pt x="963404" y="5861093"/>
                </a:cubicBezTo>
                <a:cubicBezTo>
                  <a:pt x="896140" y="5861967"/>
                  <a:pt x="828812" y="5861342"/>
                  <a:pt x="761431" y="5859896"/>
                </a:cubicBezTo>
                <a:lnTo>
                  <a:pt x="637698" y="5856158"/>
                </a:lnTo>
                <a:lnTo>
                  <a:pt x="592997" y="5853711"/>
                </a:lnTo>
                <a:cubicBezTo>
                  <a:pt x="391136" y="5830428"/>
                  <a:pt x="227663" y="5724844"/>
                  <a:pt x="123577" y="5564333"/>
                </a:cubicBezTo>
                <a:lnTo>
                  <a:pt x="99502" y="5518240"/>
                </a:lnTo>
                <a:lnTo>
                  <a:pt x="95609" y="5512764"/>
                </a:lnTo>
                <a:lnTo>
                  <a:pt x="86221" y="5492812"/>
                </a:lnTo>
                <a:lnTo>
                  <a:pt x="61763" y="5445986"/>
                </a:lnTo>
                <a:lnTo>
                  <a:pt x="56991" y="5430695"/>
                </a:lnTo>
                <a:lnTo>
                  <a:pt x="41922" y="5398673"/>
                </a:lnTo>
                <a:lnTo>
                  <a:pt x="25760" y="5339273"/>
                </a:lnTo>
                <a:lnTo>
                  <a:pt x="16811" y="5271956"/>
                </a:lnTo>
                <a:cubicBezTo>
                  <a:pt x="9305" y="5238090"/>
                  <a:pt x="4710" y="5203585"/>
                  <a:pt x="3092" y="5168860"/>
                </a:cubicBezTo>
                <a:cubicBezTo>
                  <a:pt x="-7132" y="5042101"/>
                  <a:pt x="10081" y="4917108"/>
                  <a:pt x="24446" y="4791844"/>
                </a:cubicBezTo>
                <a:cubicBezTo>
                  <a:pt x="34023" y="4712006"/>
                  <a:pt x="48647" y="4631352"/>
                  <a:pt x="24446" y="4552331"/>
                </a:cubicBezTo>
                <a:cubicBezTo>
                  <a:pt x="7867" y="4497261"/>
                  <a:pt x="4180" y="4438805"/>
                  <a:pt x="13705" y="4381912"/>
                </a:cubicBezTo>
                <a:cubicBezTo>
                  <a:pt x="29766" y="4280940"/>
                  <a:pt x="33117" y="4178184"/>
                  <a:pt x="23670" y="4076300"/>
                </a:cubicBezTo>
                <a:cubicBezTo>
                  <a:pt x="17432" y="4009125"/>
                  <a:pt x="18390" y="3941419"/>
                  <a:pt x="26517" y="3874462"/>
                </a:cubicBezTo>
                <a:cubicBezTo>
                  <a:pt x="37258" y="3784423"/>
                  <a:pt x="53954" y="3692752"/>
                  <a:pt x="33635" y="3602444"/>
                </a:cubicBezTo>
                <a:cubicBezTo>
                  <a:pt x="1280" y="3458954"/>
                  <a:pt x="7751" y="3315599"/>
                  <a:pt x="20694" y="3171022"/>
                </a:cubicBezTo>
                <a:cubicBezTo>
                  <a:pt x="30400" y="3063439"/>
                  <a:pt x="41141" y="2954632"/>
                  <a:pt x="21728" y="2845824"/>
                </a:cubicBezTo>
                <a:cubicBezTo>
                  <a:pt x="13381" y="2795337"/>
                  <a:pt x="13381" y="2743709"/>
                  <a:pt x="21728" y="2693221"/>
                </a:cubicBezTo>
                <a:cubicBezTo>
                  <a:pt x="31823" y="2625218"/>
                  <a:pt x="41400" y="2557892"/>
                  <a:pt x="28458" y="2489208"/>
                </a:cubicBezTo>
                <a:cubicBezTo>
                  <a:pt x="22764" y="2459285"/>
                  <a:pt x="18493" y="2429092"/>
                  <a:pt x="15516" y="2398898"/>
                </a:cubicBezTo>
                <a:cubicBezTo>
                  <a:pt x="9589" y="2321809"/>
                  <a:pt x="11711" y="2244283"/>
                  <a:pt x="21857" y="2167683"/>
                </a:cubicBezTo>
                <a:cubicBezTo>
                  <a:pt x="31564" y="2078733"/>
                  <a:pt x="15776" y="1989238"/>
                  <a:pt x="28717" y="1900560"/>
                </a:cubicBezTo>
                <a:cubicBezTo>
                  <a:pt x="37907" y="1829142"/>
                  <a:pt x="38255" y="1756772"/>
                  <a:pt x="29752" y="1685258"/>
                </a:cubicBezTo>
                <a:cubicBezTo>
                  <a:pt x="14456" y="1550065"/>
                  <a:pt x="15412" y="1413389"/>
                  <a:pt x="32599" y="1278454"/>
                </a:cubicBezTo>
                <a:cubicBezTo>
                  <a:pt x="43212" y="1199704"/>
                  <a:pt x="49294" y="1118644"/>
                  <a:pt x="30270" y="1041390"/>
                </a:cubicBezTo>
                <a:cubicBezTo>
                  <a:pt x="-14509" y="859818"/>
                  <a:pt x="11634" y="677973"/>
                  <a:pt x="30270" y="497354"/>
                </a:cubicBezTo>
                <a:lnTo>
                  <a:pt x="31725" y="472895"/>
                </a:lnTo>
                <a:lnTo>
                  <a:pt x="43781" y="427827"/>
                </a:lnTo>
                <a:lnTo>
                  <a:pt x="50994" y="413476"/>
                </a:lnTo>
                <a:lnTo>
                  <a:pt x="58372" y="387895"/>
                </a:lnTo>
                <a:cubicBezTo>
                  <a:pt x="111660" y="254431"/>
                  <a:pt x="198390" y="154469"/>
                  <a:pt x="306361" y="90092"/>
                </a:cubicBezTo>
                <a:lnTo>
                  <a:pt x="343340" y="71955"/>
                </a:lnTo>
                <a:lnTo>
                  <a:pt x="451947" y="55771"/>
                </a:lnTo>
                <a:lnTo>
                  <a:pt x="480681" y="50638"/>
                </a:lnTo>
                <a:lnTo>
                  <a:pt x="500476" y="51097"/>
                </a:lnTo>
                <a:cubicBezTo>
                  <a:pt x="614729" y="49684"/>
                  <a:pt x="728933" y="43772"/>
                  <a:pt x="843024" y="32056"/>
                </a:cubicBezTo>
                <a:cubicBezTo>
                  <a:pt x="1123212" y="7156"/>
                  <a:pt x="1404499" y="3566"/>
                  <a:pt x="1685086" y="21332"/>
                </a:cubicBezTo>
                <a:cubicBezTo>
                  <a:pt x="1938623" y="33688"/>
                  <a:pt x="2191759" y="64000"/>
                  <a:pt x="2445896" y="38121"/>
                </a:cubicBezTo>
                <a:cubicBezTo>
                  <a:pt x="2489616" y="33690"/>
                  <a:pt x="2532937" y="26111"/>
                  <a:pt x="2576333" y="19030"/>
                </a:cubicBezTo>
                <a:lnTo>
                  <a:pt x="2696353" y="4251"/>
                </a:lnTo>
                <a:lnTo>
                  <a:pt x="2745536" y="5232"/>
                </a:lnTo>
                <a:cubicBezTo>
                  <a:pt x="2818993" y="6452"/>
                  <a:pt x="2887864" y="7004"/>
                  <a:pt x="2947014" y="5793"/>
                </a:cubicBezTo>
                <a:cubicBezTo>
                  <a:pt x="3006163" y="4584"/>
                  <a:pt x="3060036" y="3178"/>
                  <a:pt x="3110399" y="1949"/>
                </a:cubicBezTo>
                <a:lnTo>
                  <a:pt x="3199002" y="221"/>
                </a:lnTo>
                <a:lnTo>
                  <a:pt x="3325015" y="3583"/>
                </a:lnTo>
                <a:cubicBezTo>
                  <a:pt x="3530714" y="12997"/>
                  <a:pt x="3736239" y="28910"/>
                  <a:pt x="3941762" y="43248"/>
                </a:cubicBezTo>
                <a:cubicBezTo>
                  <a:pt x="4091489" y="53739"/>
                  <a:pt x="4241215" y="66563"/>
                  <a:pt x="4390942" y="37886"/>
                </a:cubicBezTo>
                <a:cubicBezTo>
                  <a:pt x="4517292" y="15154"/>
                  <a:pt x="4645537" y="10467"/>
                  <a:pt x="4772844" y="23896"/>
                </a:cubicBezTo>
                <a:cubicBezTo>
                  <a:pt x="4885597" y="37327"/>
                  <a:pt x="4999052" y="40520"/>
                  <a:pt x="5112224" y="33456"/>
                </a:cubicBezTo>
                <a:lnTo>
                  <a:pt x="5477482" y="6922"/>
                </a:lnTo>
                <a:lnTo>
                  <a:pt x="5517883" y="7607"/>
                </a:lnTo>
                <a:lnTo>
                  <a:pt x="5555683" y="6426"/>
                </a:lnTo>
                <a:cubicBezTo>
                  <a:pt x="5626335" y="3737"/>
                  <a:pt x="5704795" y="995"/>
                  <a:pt x="5791061" y="21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11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1521B-0C14-07EC-B15E-A50763F42AA0}"/>
              </a:ext>
            </a:extLst>
          </p:cNvPr>
          <p:cNvSpPr>
            <a:spLocks noGrp="1"/>
          </p:cNvSpPr>
          <p:nvPr>
            <p:ph type="title"/>
          </p:nvPr>
        </p:nvSpPr>
        <p:spPr>
          <a:xfrm>
            <a:off x="640080" y="325369"/>
            <a:ext cx="4368602" cy="1956841"/>
          </a:xfrm>
        </p:spPr>
        <p:txBody>
          <a:bodyPr anchor="b">
            <a:normAutofit/>
          </a:bodyPr>
          <a:lstStyle/>
          <a:p>
            <a:pPr>
              <a:lnSpc>
                <a:spcPct val="90000"/>
              </a:lnSpc>
            </a:pPr>
            <a:r>
              <a:rPr lang="en-US" sz="6600" dirty="0"/>
              <a:t>Kaan Turgut</a:t>
            </a:r>
          </a:p>
        </p:txBody>
      </p:sp>
      <p:sp>
        <p:nvSpPr>
          <p:cNvPr id="103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B3644F"/>
          </a:solidFill>
          <a:ln w="38100" cap="rnd">
            <a:solidFill>
              <a:srgbClr val="B3644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Content Placeholder 1029">
            <a:extLst>
              <a:ext uri="{FF2B5EF4-FFF2-40B4-BE49-F238E27FC236}">
                <a16:creationId xmlns:a16="http://schemas.microsoft.com/office/drawing/2014/main" id="{3A265A4E-65C8-63E7-5EC9-8F2B94BA134C}"/>
              </a:ext>
            </a:extLst>
          </p:cNvPr>
          <p:cNvSpPr>
            <a:spLocks noGrp="1"/>
          </p:cNvSpPr>
          <p:nvPr>
            <p:ph idx="1"/>
          </p:nvPr>
        </p:nvSpPr>
        <p:spPr>
          <a:xfrm>
            <a:off x="640080" y="2872899"/>
            <a:ext cx="6864590" cy="2932058"/>
          </a:xfrm>
        </p:spPr>
        <p:txBody>
          <a:bodyPr>
            <a:normAutofit/>
          </a:bodyPr>
          <a:lstStyle/>
          <a:p>
            <a:r>
              <a:rPr lang="en-CA" sz="2000" b="1" dirty="0">
                <a:latin typeface="Calibri" panose="020F0502020204030204" pitchFamily="34" charset="0"/>
                <a:cs typeface="Calibri" panose="020F0502020204030204" pitchFamily="34" charset="0"/>
              </a:rPr>
              <a:t>Senior DevOps Engineer | Muay Thai Enthusiast</a:t>
            </a:r>
          </a:p>
          <a:p>
            <a:r>
              <a:rPr lang="en-CA" sz="2000" b="1" dirty="0">
                <a:latin typeface="Calibri" panose="020F0502020204030204" pitchFamily="34" charset="0"/>
                <a:cs typeface="Calibri" panose="020F0502020204030204" pitchFamily="34" charset="0"/>
              </a:rPr>
              <a:t>Socials:</a:t>
            </a:r>
            <a:endParaRPr lang="en-CA" sz="2000" dirty="0">
              <a:latin typeface="Calibri" panose="020F0502020204030204" pitchFamily="34" charset="0"/>
              <a:cs typeface="Calibri" panose="020F0502020204030204" pitchFamily="34" charset="0"/>
            </a:endParaRPr>
          </a:p>
          <a:p>
            <a:pPr lvl="2"/>
            <a:r>
              <a:rPr lang="en-CA" b="1" dirty="0">
                <a:latin typeface="Calibri" panose="020F0502020204030204" pitchFamily="34" charset="0"/>
                <a:cs typeface="Calibri" panose="020F0502020204030204" pitchFamily="34" charset="0"/>
              </a:rPr>
              <a:t>LinkedIn:</a:t>
            </a:r>
            <a:r>
              <a:rPr lang="en-CA" dirty="0">
                <a:latin typeface="Calibri" panose="020F0502020204030204" pitchFamily="34" charset="0"/>
                <a:cs typeface="Calibri" panose="020F0502020204030204" pitchFamily="34" charset="0"/>
              </a:rPr>
              <a:t> </a:t>
            </a:r>
            <a:r>
              <a:rPr lang="en-CA" dirty="0">
                <a:latin typeface="Calibri" panose="020F0502020204030204" pitchFamily="34" charset="0"/>
                <a:cs typeface="Calibri" panose="020F0502020204030204" pitchFamily="34" charset="0"/>
                <a:hlinkClick r:id="" action="ppaction://noaction"/>
              </a:rPr>
              <a:t>linkedin.com/in/kaanturgut</a:t>
            </a:r>
            <a:endParaRPr lang="en-CA" dirty="0">
              <a:latin typeface="Calibri" panose="020F0502020204030204" pitchFamily="34" charset="0"/>
              <a:cs typeface="Calibri" panose="020F0502020204030204" pitchFamily="34" charset="0"/>
            </a:endParaRPr>
          </a:p>
          <a:p>
            <a:pPr lvl="2"/>
            <a:r>
              <a:rPr lang="en-CA" b="1" dirty="0">
                <a:latin typeface="Calibri" panose="020F0502020204030204" pitchFamily="34" charset="0"/>
                <a:cs typeface="Calibri" panose="020F0502020204030204" pitchFamily="34" charset="0"/>
              </a:rPr>
              <a:t>GitHub:</a:t>
            </a:r>
            <a:r>
              <a:rPr lang="en-CA" dirty="0">
                <a:latin typeface="Calibri" panose="020F0502020204030204" pitchFamily="34" charset="0"/>
                <a:cs typeface="Calibri" panose="020F0502020204030204" pitchFamily="34" charset="0"/>
              </a:rPr>
              <a:t> </a:t>
            </a:r>
            <a:r>
              <a:rPr lang="en-CA" dirty="0">
                <a:latin typeface="Calibri" panose="020F0502020204030204" pitchFamily="34" charset="0"/>
                <a:cs typeface="Calibri" panose="020F0502020204030204" pitchFamily="34" charset="0"/>
                <a:hlinkClick r:id="" action="ppaction://noaction"/>
              </a:rPr>
              <a:t>github.com/kaanturgut</a:t>
            </a:r>
            <a:endParaRPr lang="en-CA" dirty="0">
              <a:latin typeface="Calibri" panose="020F0502020204030204" pitchFamily="34" charset="0"/>
              <a:cs typeface="Calibri" panose="020F0502020204030204" pitchFamily="34" charset="0"/>
            </a:endParaRPr>
          </a:p>
          <a:p>
            <a:pPr lvl="2"/>
            <a:r>
              <a:rPr lang="en-CA" b="1" dirty="0">
                <a:latin typeface="Calibri" panose="020F0502020204030204" pitchFamily="34" charset="0"/>
                <a:cs typeface="Calibri" panose="020F0502020204030204" pitchFamily="34" charset="0"/>
              </a:rPr>
              <a:t>YouTube:</a:t>
            </a:r>
            <a:r>
              <a:rPr lang="en-CA" dirty="0">
                <a:latin typeface="Calibri" panose="020F0502020204030204" pitchFamily="34" charset="0"/>
                <a:cs typeface="Calibri" panose="020F0502020204030204" pitchFamily="34" charset="0"/>
              </a:rPr>
              <a:t> </a:t>
            </a:r>
            <a:r>
              <a:rPr lang="en-CA" dirty="0">
                <a:latin typeface="Calibri" panose="020F0502020204030204" pitchFamily="34" charset="0"/>
                <a:cs typeface="Calibri" panose="020F0502020204030204" pitchFamily="34" charset="0"/>
                <a:hlinkClick r:id="rId3"/>
              </a:rPr>
              <a:t>youtube.com/@KaanintheCloud</a:t>
            </a:r>
            <a:endParaRPr lang="en-US" dirty="0">
              <a:latin typeface="Calibri" panose="020F0502020204030204" pitchFamily="34" charset="0"/>
              <a:cs typeface="Calibri" panose="020F0502020204030204" pitchFamily="34" charset="0"/>
            </a:endParaRPr>
          </a:p>
        </p:txBody>
      </p:sp>
      <p:pic>
        <p:nvPicPr>
          <p:cNvPr id="1026" name="Picture 2" descr="missing description">
            <a:extLst>
              <a:ext uri="{FF2B5EF4-FFF2-40B4-BE49-F238E27FC236}">
                <a16:creationId xmlns:a16="http://schemas.microsoft.com/office/drawing/2014/main" id="{EFC3850D-EB34-B011-11E4-810321E78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 b="301"/>
          <a:stretch/>
        </p:blipFill>
        <p:spPr bwMode="auto">
          <a:xfrm>
            <a:off x="6367926" y="1053042"/>
            <a:ext cx="5824073" cy="5806475"/>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A hand holding a computer with a qr code&#10;&#10;Description automatically generated">
            <a:extLst>
              <a:ext uri="{FF2B5EF4-FFF2-40B4-BE49-F238E27FC236}">
                <a16:creationId xmlns:a16="http://schemas.microsoft.com/office/drawing/2014/main" id="{206DBEE6-2B50-EE65-1D93-B6B23035D7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 y="4718419"/>
            <a:ext cx="1642377" cy="2139581"/>
          </a:xfrm>
          <a:prstGeom prst="rect">
            <a:avLst/>
          </a:prstGeom>
        </p:spPr>
      </p:pic>
    </p:spTree>
    <p:extLst>
      <p:ext uri="{BB962C8B-B14F-4D97-AF65-F5344CB8AC3E}">
        <p14:creationId xmlns:p14="http://schemas.microsoft.com/office/powerpoint/2010/main" val="187597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A9FC-4EED-799B-049C-44713A6B166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B902F535-B2E4-53A4-A00D-3076C96EB1B6}"/>
              </a:ext>
            </a:extLst>
          </p:cNvPr>
          <p:cNvSpPr>
            <a:spLocks noGrp="1"/>
          </p:cNvSpPr>
          <p:nvPr>
            <p:ph idx="1"/>
          </p:nvPr>
        </p:nvSpPr>
        <p:spPr/>
        <p:txBody>
          <a:bodyPr>
            <a:normAutofit lnSpcReduction="10000"/>
          </a:bodyPr>
          <a:lstStyle/>
          <a:p>
            <a:pPr marL="514350" indent="-514350">
              <a:spcBef>
                <a:spcPts val="900"/>
              </a:spcBef>
              <a:buFont typeface="+mj-lt"/>
              <a:buAutoNum type="arabicPeriod"/>
            </a:pPr>
            <a:r>
              <a:rPr lang="en-CA" b="1" dirty="0">
                <a:solidFill>
                  <a:srgbClr val="0E0E0E"/>
                </a:solidFill>
                <a:effectLst/>
                <a:latin typeface="Calibri" panose="020F0502020204030204" pitchFamily="34" charset="0"/>
                <a:cs typeface="Calibri" panose="020F0502020204030204" pitchFamily="34" charset="0"/>
              </a:rPr>
              <a:t>Understanding Stacks</a:t>
            </a:r>
            <a:r>
              <a:rPr lang="en-CA" dirty="0">
                <a:solidFill>
                  <a:srgbClr val="0E0E0E"/>
                </a:solidFill>
                <a:effectLst/>
                <a:latin typeface="Calibri" panose="020F0502020204030204" pitchFamily="34" charset="0"/>
                <a:cs typeface="Calibri" panose="020F0502020204030204" pitchFamily="34" charset="0"/>
              </a:rPr>
              <a:t>: What are Terraform Stacks and their benefits?</a:t>
            </a:r>
          </a:p>
          <a:p>
            <a:pPr marL="514350" indent="-514350">
              <a:spcBef>
                <a:spcPts val="900"/>
              </a:spcBef>
              <a:buFont typeface="+mj-lt"/>
              <a:buAutoNum type="arabicPeriod"/>
            </a:pPr>
            <a:r>
              <a:rPr lang="en-CA" b="1" dirty="0">
                <a:solidFill>
                  <a:srgbClr val="0E0E0E"/>
                </a:solidFill>
                <a:effectLst/>
                <a:latin typeface="Calibri" panose="020F0502020204030204" pitchFamily="34" charset="0"/>
                <a:cs typeface="Calibri" panose="020F0502020204030204" pitchFamily="34" charset="0"/>
              </a:rPr>
              <a:t>Challenges Solved</a:t>
            </a:r>
            <a:r>
              <a:rPr lang="en-CA" dirty="0">
                <a:solidFill>
                  <a:srgbClr val="0E0E0E"/>
                </a:solidFill>
                <a:effectLst/>
                <a:latin typeface="Calibri" panose="020F0502020204030204" pitchFamily="34" charset="0"/>
                <a:cs typeface="Calibri" panose="020F0502020204030204" pitchFamily="34" charset="0"/>
              </a:rPr>
              <a:t>: Complexity, coordination, and scalability</a:t>
            </a:r>
          </a:p>
          <a:p>
            <a:pPr marL="514350" indent="-514350">
              <a:spcBef>
                <a:spcPts val="900"/>
              </a:spcBef>
              <a:buFont typeface="+mj-lt"/>
              <a:buAutoNum type="arabicPeriod"/>
            </a:pPr>
            <a:r>
              <a:rPr lang="en-CA" b="1" dirty="0">
                <a:solidFill>
                  <a:srgbClr val="0E0E0E"/>
                </a:solidFill>
                <a:effectLst/>
                <a:latin typeface="Calibri" panose="020F0502020204030204" pitchFamily="34" charset="0"/>
                <a:cs typeface="Calibri" panose="020F0502020204030204" pitchFamily="34" charset="0"/>
              </a:rPr>
              <a:t>Use Cases</a:t>
            </a:r>
            <a:r>
              <a:rPr lang="en-CA" dirty="0">
                <a:solidFill>
                  <a:srgbClr val="0E0E0E"/>
                </a:solidFill>
                <a:effectLst/>
                <a:latin typeface="Calibri" panose="020F0502020204030204" pitchFamily="34" charset="0"/>
                <a:cs typeface="Calibri" panose="020F0502020204030204" pitchFamily="34" charset="0"/>
              </a:rPr>
              <a:t>: Applications, multi-region, and Kubernetes</a:t>
            </a:r>
          </a:p>
          <a:p>
            <a:pPr marL="514350" indent="-514350">
              <a:spcBef>
                <a:spcPts val="900"/>
              </a:spcBef>
              <a:buFont typeface="+mj-lt"/>
              <a:buAutoNum type="arabicPeriod"/>
            </a:pPr>
            <a:r>
              <a:rPr lang="en-CA" b="1" dirty="0">
                <a:solidFill>
                  <a:srgbClr val="0E0E0E"/>
                </a:solidFill>
                <a:effectLst/>
                <a:latin typeface="Calibri" panose="020F0502020204030204" pitchFamily="34" charset="0"/>
                <a:cs typeface="Calibri" panose="020F0502020204030204" pitchFamily="34" charset="0"/>
              </a:rPr>
              <a:t>Workflow</a:t>
            </a:r>
            <a:r>
              <a:rPr lang="en-CA" dirty="0">
                <a:solidFill>
                  <a:srgbClr val="0E0E0E"/>
                </a:solidFill>
                <a:effectLst/>
                <a:latin typeface="Calibri" panose="020F0502020204030204" pitchFamily="34" charset="0"/>
                <a:cs typeface="Calibri" panose="020F0502020204030204" pitchFamily="34" charset="0"/>
              </a:rPr>
              <a:t>: Components, deployments, and orchestration rules</a:t>
            </a:r>
          </a:p>
          <a:p>
            <a:pPr marL="514350" indent="-514350">
              <a:spcBef>
                <a:spcPts val="900"/>
              </a:spcBef>
              <a:buFont typeface="+mj-lt"/>
              <a:buAutoNum type="arabicPeriod"/>
            </a:pPr>
            <a:r>
              <a:rPr lang="en-CA" b="1" dirty="0">
                <a:solidFill>
                  <a:srgbClr val="0E0E0E"/>
                </a:solidFill>
                <a:effectLst/>
                <a:latin typeface="Calibri" panose="020F0502020204030204" pitchFamily="34" charset="0"/>
                <a:cs typeface="Calibri" panose="020F0502020204030204" pitchFamily="34" charset="0"/>
              </a:rPr>
              <a:t>Demo</a:t>
            </a:r>
            <a:r>
              <a:rPr lang="en-CA" dirty="0">
                <a:solidFill>
                  <a:srgbClr val="0E0E0E"/>
                </a:solidFill>
                <a:effectLst/>
                <a:latin typeface="Calibri" panose="020F0502020204030204" pitchFamily="34" charset="0"/>
                <a:cs typeface="Calibri" panose="020F0502020204030204" pitchFamily="34" charset="0"/>
              </a:rPr>
              <a:t>: Live Terraform Stacks demonstration</a:t>
            </a:r>
          </a:p>
          <a:p>
            <a:pPr marL="514350" indent="-514350">
              <a:spcBef>
                <a:spcPts val="900"/>
              </a:spcBef>
              <a:buFont typeface="+mj-lt"/>
              <a:buAutoNum type="arabicPeriod"/>
            </a:pPr>
            <a:r>
              <a:rPr lang="en-CA" dirty="0">
                <a:solidFill>
                  <a:srgbClr val="0E0E0E"/>
                </a:solidFill>
                <a:effectLst/>
                <a:latin typeface="Calibri" panose="020F0502020204030204" pitchFamily="34" charset="0"/>
                <a:cs typeface="Calibri" panose="020F0502020204030204" pitchFamily="34" charset="0"/>
              </a:rPr>
              <a:t>Quiz: Interactive quiz with Terraform book gift to TOP 3</a:t>
            </a:r>
          </a:p>
          <a:p>
            <a:pPr marL="514350" indent="-514350">
              <a:spcBef>
                <a:spcPts val="900"/>
              </a:spcBef>
              <a:buFont typeface="+mj-lt"/>
              <a:buAutoNum type="arabicPeriod"/>
            </a:pPr>
            <a:r>
              <a:rPr lang="en-CA" b="1" dirty="0">
                <a:solidFill>
                  <a:srgbClr val="0E0E0E"/>
                </a:solidFill>
                <a:effectLst/>
                <a:latin typeface="Calibri" panose="020F0502020204030204" pitchFamily="34" charset="0"/>
                <a:cs typeface="Calibri" panose="020F0502020204030204" pitchFamily="34" charset="0"/>
              </a:rPr>
              <a:t>Q&amp;A</a:t>
            </a:r>
            <a:r>
              <a:rPr lang="en-CA" dirty="0">
                <a:solidFill>
                  <a:srgbClr val="0E0E0E"/>
                </a:solidFill>
                <a:effectLst/>
                <a:latin typeface="Calibri" panose="020F0502020204030204" pitchFamily="34" charset="0"/>
                <a:cs typeface="Calibri" panose="020F0502020204030204" pitchFamily="34" charset="0"/>
              </a:rPr>
              <a:t>: Open floor for questions</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58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C251A-F566-091B-C5C1-10A82DFF107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83D2322-DE8B-3D27-A159-2E983618F3D7}"/>
              </a:ext>
            </a:extLst>
          </p:cNvPr>
          <p:cNvSpPr txBox="1"/>
          <p:nvPr/>
        </p:nvSpPr>
        <p:spPr>
          <a:xfrm>
            <a:off x="3814863" y="301557"/>
            <a:ext cx="4562273" cy="1077218"/>
          </a:xfrm>
          <a:prstGeom prst="rect">
            <a:avLst/>
          </a:prstGeom>
          <a:noFill/>
        </p:spPr>
        <p:txBody>
          <a:bodyPr wrap="square" rtlCol="0">
            <a:spAutoFit/>
          </a:bodyPr>
          <a:lstStyle/>
          <a:p>
            <a:pPr algn="ctr"/>
            <a:r>
              <a:rPr lang="en-US" sz="3200" dirty="0">
                <a:solidFill>
                  <a:srgbClr val="666699"/>
                </a:solidFill>
                <a:latin typeface="Calibri" panose="020F0502020204030204" pitchFamily="34" charset="0"/>
                <a:ea typeface="Lato Regular" panose="020F0502020204030203" pitchFamily="34" charset="0"/>
                <a:cs typeface="Calibri" panose="020F0502020204030204" pitchFamily="34" charset="0"/>
              </a:rPr>
              <a:t>Understanding Terraform Stacks</a:t>
            </a:r>
          </a:p>
        </p:txBody>
      </p:sp>
      <p:sp>
        <p:nvSpPr>
          <p:cNvPr id="5" name="Rectangle 4">
            <a:extLst>
              <a:ext uri="{FF2B5EF4-FFF2-40B4-BE49-F238E27FC236}">
                <a16:creationId xmlns:a16="http://schemas.microsoft.com/office/drawing/2014/main" id="{8EA14C5A-DA5F-63F3-9B59-B2E16A4FD287}"/>
              </a:ext>
            </a:extLst>
          </p:cNvPr>
          <p:cNvSpPr/>
          <p:nvPr/>
        </p:nvSpPr>
        <p:spPr>
          <a:xfrm>
            <a:off x="5707739" y="1526436"/>
            <a:ext cx="776519" cy="3116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a:solidFill>
                <a:srgbClr val="9BBB5C"/>
              </a:solidFill>
              <a:latin typeface="Open Sans Light"/>
            </a:endParaRPr>
          </a:p>
        </p:txBody>
      </p:sp>
      <p:sp>
        <p:nvSpPr>
          <p:cNvPr id="2" name="TextBox 1">
            <a:extLst>
              <a:ext uri="{FF2B5EF4-FFF2-40B4-BE49-F238E27FC236}">
                <a16:creationId xmlns:a16="http://schemas.microsoft.com/office/drawing/2014/main" id="{010230ED-B735-1E83-E9AB-B4678691383D}"/>
              </a:ext>
            </a:extLst>
          </p:cNvPr>
          <p:cNvSpPr txBox="1"/>
          <p:nvPr/>
        </p:nvSpPr>
        <p:spPr>
          <a:xfrm>
            <a:off x="831890" y="2274838"/>
            <a:ext cx="5264108" cy="2308324"/>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Calibri" panose="020F0502020204030204" pitchFamily="34" charset="0"/>
                <a:cs typeface="Calibri" panose="020F0502020204030204" pitchFamily="34" charset="0"/>
              </a:rPr>
              <a:t>What Are Terraform Stacks?</a:t>
            </a:r>
          </a:p>
          <a:p>
            <a:endParaRPr lang="en-CA"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CA" b="0" i="0" dirty="0">
                <a:effectLst/>
                <a:latin typeface="Calibri" panose="020F0502020204030204" pitchFamily="34" charset="0"/>
                <a:cs typeface="Calibri" panose="020F0502020204030204" pitchFamily="34" charset="0"/>
              </a:rPr>
              <a:t>As your infrastructure grows, managing Terraform configurations becomes increasingly complex. Stacks are a powerful configuration layer in HCP Terraform that simplifies managing your infrastructure modules and then repeating that infrastructure.</a:t>
            </a:r>
            <a:endParaRPr lang="en-US" dirty="0">
              <a:latin typeface="Calibri" panose="020F0502020204030204" pitchFamily="34" charset="0"/>
              <a:cs typeface="Calibri" panose="020F0502020204030204" pitchFamily="34" charset="0"/>
            </a:endParaRPr>
          </a:p>
        </p:txBody>
      </p:sp>
      <p:pic>
        <p:nvPicPr>
          <p:cNvPr id="12" name="Picture 11" descr="A blue rectangular sign with white text&#10;&#10;Description automatically generated">
            <a:extLst>
              <a:ext uri="{FF2B5EF4-FFF2-40B4-BE49-F238E27FC236}">
                <a16:creationId xmlns:a16="http://schemas.microsoft.com/office/drawing/2014/main" id="{BD99CA5D-ECC5-7543-595A-B9848FA91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332" y="5018960"/>
            <a:ext cx="7772400" cy="1740791"/>
          </a:xfrm>
          <a:prstGeom prst="rect">
            <a:avLst/>
          </a:prstGeom>
        </p:spPr>
      </p:pic>
    </p:spTree>
    <p:extLst>
      <p:ext uri="{BB962C8B-B14F-4D97-AF65-F5344CB8AC3E}">
        <p14:creationId xmlns:p14="http://schemas.microsoft.com/office/powerpoint/2010/main" val="332347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2E5A53-68E5-6A2A-9B43-EFD7826A6FF6}"/>
              </a:ext>
            </a:extLst>
          </p:cNvPr>
          <p:cNvSpPr txBox="1"/>
          <p:nvPr/>
        </p:nvSpPr>
        <p:spPr>
          <a:xfrm>
            <a:off x="4505525" y="194553"/>
            <a:ext cx="3180945" cy="1077218"/>
          </a:xfrm>
          <a:prstGeom prst="rect">
            <a:avLst/>
          </a:prstGeom>
          <a:noFill/>
        </p:spPr>
        <p:txBody>
          <a:bodyPr wrap="square" rtlCol="0">
            <a:spAutoFit/>
          </a:bodyPr>
          <a:lstStyle/>
          <a:p>
            <a:pPr algn="ctr"/>
            <a:r>
              <a:rPr lang="en-US" sz="3200" dirty="0">
                <a:solidFill>
                  <a:srgbClr val="666699"/>
                </a:solidFill>
                <a:latin typeface="Calibri" panose="020F0502020204030204" pitchFamily="34" charset="0"/>
                <a:ea typeface="Lato Regular" panose="020F0502020204030203" pitchFamily="34" charset="0"/>
                <a:cs typeface="Calibri" panose="020F0502020204030204" pitchFamily="34" charset="0"/>
              </a:rPr>
              <a:t>What Does Stacks Solve?</a:t>
            </a:r>
          </a:p>
        </p:txBody>
      </p:sp>
      <p:sp>
        <p:nvSpPr>
          <p:cNvPr id="3" name="Rectangle 2">
            <a:extLst>
              <a:ext uri="{FF2B5EF4-FFF2-40B4-BE49-F238E27FC236}">
                <a16:creationId xmlns:a16="http://schemas.microsoft.com/office/drawing/2014/main" id="{CDE7D983-ED08-6638-48D0-9446AE266119}"/>
              </a:ext>
            </a:extLst>
          </p:cNvPr>
          <p:cNvSpPr/>
          <p:nvPr/>
        </p:nvSpPr>
        <p:spPr>
          <a:xfrm>
            <a:off x="5707739" y="1526436"/>
            <a:ext cx="776519" cy="3116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a:solidFill>
                <a:srgbClr val="9BBB5C"/>
              </a:solidFill>
              <a:latin typeface="Open Sans Light"/>
            </a:endParaRPr>
          </a:p>
        </p:txBody>
      </p:sp>
      <p:pic>
        <p:nvPicPr>
          <p:cNvPr id="5" name="Picture 4" descr="A box with a crumpled paper ball next to it&#10;&#10;Description automatically generated">
            <a:extLst>
              <a:ext uri="{FF2B5EF4-FFF2-40B4-BE49-F238E27FC236}">
                <a16:creationId xmlns:a16="http://schemas.microsoft.com/office/drawing/2014/main" id="{2E148040-1C77-3BEA-BB02-94A7EA299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695" y="3773763"/>
            <a:ext cx="3472775" cy="1953436"/>
          </a:xfrm>
          <a:prstGeom prst="rect">
            <a:avLst/>
          </a:prstGeom>
        </p:spPr>
      </p:pic>
      <p:cxnSp>
        <p:nvCxnSpPr>
          <p:cNvPr id="6" name="Straight Connector 5">
            <a:extLst>
              <a:ext uri="{FF2B5EF4-FFF2-40B4-BE49-F238E27FC236}">
                <a16:creationId xmlns:a16="http://schemas.microsoft.com/office/drawing/2014/main" id="{5A2FD1E3-38DB-F059-7E4E-D015033EE74F}"/>
              </a:ext>
            </a:extLst>
          </p:cNvPr>
          <p:cNvCxnSpPr>
            <a:cxnSpLocks/>
          </p:cNvCxnSpPr>
          <p:nvPr/>
        </p:nvCxnSpPr>
        <p:spPr>
          <a:xfrm>
            <a:off x="2834151" y="5583676"/>
            <a:ext cx="933420" cy="0"/>
          </a:xfrm>
          <a:prstGeom prst="line">
            <a:avLst/>
          </a:prstGeom>
          <a:ln w="1905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7EC8932-4E3D-F230-DC4D-D99F0AB55E1A}"/>
              </a:ext>
            </a:extLst>
          </p:cNvPr>
          <p:cNvCxnSpPr>
            <a:cxnSpLocks/>
          </p:cNvCxnSpPr>
          <p:nvPr/>
        </p:nvCxnSpPr>
        <p:spPr>
          <a:xfrm>
            <a:off x="3667328" y="4036979"/>
            <a:ext cx="838197" cy="359923"/>
          </a:xfrm>
          <a:prstGeom prst="line">
            <a:avLst/>
          </a:prstGeom>
          <a:ln w="1905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F9B2D5-24B8-78ED-6D9A-965C64F42788}"/>
              </a:ext>
            </a:extLst>
          </p:cNvPr>
          <p:cNvCxnSpPr>
            <a:cxnSpLocks/>
          </p:cNvCxnSpPr>
          <p:nvPr/>
        </p:nvCxnSpPr>
        <p:spPr>
          <a:xfrm>
            <a:off x="5936838" y="3151762"/>
            <a:ext cx="0" cy="651184"/>
          </a:xfrm>
          <a:prstGeom prst="line">
            <a:avLst/>
          </a:prstGeom>
          <a:ln w="1905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146C7E-6461-ABB1-F3DC-C6DA369E5D8B}"/>
              </a:ext>
            </a:extLst>
          </p:cNvPr>
          <p:cNvCxnSpPr>
            <a:cxnSpLocks/>
          </p:cNvCxnSpPr>
          <p:nvPr/>
        </p:nvCxnSpPr>
        <p:spPr>
          <a:xfrm flipV="1">
            <a:off x="7493700" y="3968885"/>
            <a:ext cx="803994" cy="428017"/>
          </a:xfrm>
          <a:prstGeom prst="line">
            <a:avLst/>
          </a:prstGeom>
          <a:ln w="1905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03D5ED-A9CD-9629-B33A-D5497C61F948}"/>
              </a:ext>
            </a:extLst>
          </p:cNvPr>
          <p:cNvCxnSpPr>
            <a:cxnSpLocks/>
          </p:cNvCxnSpPr>
          <p:nvPr/>
        </p:nvCxnSpPr>
        <p:spPr>
          <a:xfrm>
            <a:off x="8038448" y="5583676"/>
            <a:ext cx="933420" cy="0"/>
          </a:xfrm>
          <a:prstGeom prst="line">
            <a:avLst/>
          </a:prstGeom>
          <a:ln w="1905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025DA04-8278-6F42-6974-F3CE6444FC79}"/>
              </a:ext>
            </a:extLst>
          </p:cNvPr>
          <p:cNvSpPr txBox="1"/>
          <p:nvPr/>
        </p:nvSpPr>
        <p:spPr>
          <a:xfrm>
            <a:off x="1235413" y="5306677"/>
            <a:ext cx="1439694" cy="784830"/>
          </a:xfrm>
          <a:prstGeom prst="rect">
            <a:avLst/>
          </a:prstGeom>
          <a:noFill/>
        </p:spPr>
        <p:txBody>
          <a:bodyPr wrap="square" rtlCol="0">
            <a:spAutoFit/>
          </a:bodyPr>
          <a:lstStyle/>
          <a:p>
            <a:r>
              <a:rPr lang="en-US" sz="1500" dirty="0">
                <a:solidFill>
                  <a:srgbClr val="666699"/>
                </a:solidFill>
                <a:latin typeface="Calibri" panose="020F0502020204030204" pitchFamily="34" charset="0"/>
                <a:ea typeface="Lato Regular" panose="020F0502020204030203" pitchFamily="34" charset="0"/>
                <a:cs typeface="Calibri" panose="020F0502020204030204" pitchFamily="34" charset="0"/>
              </a:rPr>
              <a:t>Configuration complexity</a:t>
            </a:r>
          </a:p>
          <a:p>
            <a:endParaRPr lang="en-US" sz="1500" dirty="0">
              <a:latin typeface="Calibri" panose="020F0502020204030204" pitchFamily="34" charset="0"/>
              <a:ea typeface="Lato Regular" panose="020F0502020204030203" pitchFamily="34" charset="0"/>
              <a:cs typeface="Calibri" panose="020F0502020204030204" pitchFamily="34" charset="0"/>
            </a:endParaRPr>
          </a:p>
        </p:txBody>
      </p:sp>
      <p:sp>
        <p:nvSpPr>
          <p:cNvPr id="15" name="TextBox 14">
            <a:extLst>
              <a:ext uri="{FF2B5EF4-FFF2-40B4-BE49-F238E27FC236}">
                <a16:creationId xmlns:a16="http://schemas.microsoft.com/office/drawing/2014/main" id="{96EEC1C3-194C-7F60-0A64-7785813A9BC7}"/>
              </a:ext>
            </a:extLst>
          </p:cNvPr>
          <p:cNvSpPr txBox="1"/>
          <p:nvPr/>
        </p:nvSpPr>
        <p:spPr>
          <a:xfrm>
            <a:off x="2073605" y="3570051"/>
            <a:ext cx="1439693" cy="784830"/>
          </a:xfrm>
          <a:prstGeom prst="rect">
            <a:avLst/>
          </a:prstGeom>
          <a:noFill/>
        </p:spPr>
        <p:txBody>
          <a:bodyPr wrap="square" rtlCol="0">
            <a:spAutoFit/>
          </a:bodyPr>
          <a:lstStyle/>
          <a:p>
            <a:r>
              <a:rPr lang="en-US" sz="1500" dirty="0">
                <a:solidFill>
                  <a:srgbClr val="666699"/>
                </a:solidFill>
                <a:latin typeface="Calibri" panose="020F0502020204030204" pitchFamily="34" charset="0"/>
                <a:ea typeface="Lato Regular" panose="020F0502020204030203" pitchFamily="34" charset="0"/>
                <a:cs typeface="Calibri" panose="020F0502020204030204" pitchFamily="34" charset="0"/>
              </a:rPr>
              <a:t>Coordination Across Environments</a:t>
            </a:r>
          </a:p>
        </p:txBody>
      </p:sp>
      <p:sp>
        <p:nvSpPr>
          <p:cNvPr id="16" name="TextBox 15">
            <a:extLst>
              <a:ext uri="{FF2B5EF4-FFF2-40B4-BE49-F238E27FC236}">
                <a16:creationId xmlns:a16="http://schemas.microsoft.com/office/drawing/2014/main" id="{763B5EBA-CF89-E67E-759A-8760D32E9947}"/>
              </a:ext>
            </a:extLst>
          </p:cNvPr>
          <p:cNvSpPr txBox="1"/>
          <p:nvPr/>
        </p:nvSpPr>
        <p:spPr>
          <a:xfrm>
            <a:off x="5176734" y="2311938"/>
            <a:ext cx="1546695" cy="553998"/>
          </a:xfrm>
          <a:prstGeom prst="rect">
            <a:avLst/>
          </a:prstGeom>
          <a:noFill/>
        </p:spPr>
        <p:txBody>
          <a:bodyPr wrap="square" rtlCol="0">
            <a:spAutoFit/>
          </a:bodyPr>
          <a:lstStyle/>
          <a:p>
            <a:r>
              <a:rPr lang="en-US" sz="1500" dirty="0">
                <a:solidFill>
                  <a:srgbClr val="666699"/>
                </a:solidFill>
                <a:latin typeface="Calibri" panose="020F0502020204030204" pitchFamily="34" charset="0"/>
                <a:ea typeface="Lato Regular" panose="020F0502020204030203" pitchFamily="34" charset="0"/>
                <a:cs typeface="Calibri" panose="020F0502020204030204" pitchFamily="34" charset="0"/>
              </a:rPr>
              <a:t>Reusability and Consistency</a:t>
            </a:r>
          </a:p>
        </p:txBody>
      </p:sp>
      <p:sp>
        <p:nvSpPr>
          <p:cNvPr id="17" name="TextBox 16">
            <a:extLst>
              <a:ext uri="{FF2B5EF4-FFF2-40B4-BE49-F238E27FC236}">
                <a16:creationId xmlns:a16="http://schemas.microsoft.com/office/drawing/2014/main" id="{C9978242-F2BB-12F4-B4E6-070CDE33349E}"/>
              </a:ext>
            </a:extLst>
          </p:cNvPr>
          <p:cNvSpPr txBox="1"/>
          <p:nvPr/>
        </p:nvSpPr>
        <p:spPr>
          <a:xfrm>
            <a:off x="8505158" y="3307404"/>
            <a:ext cx="1339232" cy="784830"/>
          </a:xfrm>
          <a:prstGeom prst="rect">
            <a:avLst/>
          </a:prstGeom>
          <a:noFill/>
        </p:spPr>
        <p:txBody>
          <a:bodyPr wrap="square" rtlCol="0">
            <a:spAutoFit/>
          </a:bodyPr>
          <a:lstStyle/>
          <a:p>
            <a:r>
              <a:rPr lang="en-US" sz="1500" dirty="0">
                <a:solidFill>
                  <a:srgbClr val="666699"/>
                </a:solidFill>
                <a:latin typeface="Calibri" panose="020F0502020204030204" pitchFamily="34" charset="0"/>
                <a:ea typeface="Lato Regular" panose="020F0502020204030203" pitchFamily="34" charset="0"/>
                <a:cs typeface="Calibri" panose="020F0502020204030204" pitchFamily="34" charset="0"/>
              </a:rPr>
              <a:t>Scalability for Multi-Region Deployments</a:t>
            </a:r>
          </a:p>
        </p:txBody>
      </p:sp>
      <p:sp>
        <p:nvSpPr>
          <p:cNvPr id="18" name="TextBox 17">
            <a:extLst>
              <a:ext uri="{FF2B5EF4-FFF2-40B4-BE49-F238E27FC236}">
                <a16:creationId xmlns:a16="http://schemas.microsoft.com/office/drawing/2014/main" id="{5641434B-EB3B-1013-8E3C-92C44CED659C}"/>
              </a:ext>
            </a:extLst>
          </p:cNvPr>
          <p:cNvSpPr txBox="1"/>
          <p:nvPr/>
        </p:nvSpPr>
        <p:spPr>
          <a:xfrm>
            <a:off x="9225058" y="5306677"/>
            <a:ext cx="1439694" cy="553998"/>
          </a:xfrm>
          <a:prstGeom prst="rect">
            <a:avLst/>
          </a:prstGeom>
          <a:noFill/>
        </p:spPr>
        <p:txBody>
          <a:bodyPr wrap="square" rtlCol="0">
            <a:spAutoFit/>
          </a:bodyPr>
          <a:lstStyle/>
          <a:p>
            <a:r>
              <a:rPr lang="en-US" sz="1500" dirty="0">
                <a:solidFill>
                  <a:srgbClr val="666699"/>
                </a:solidFill>
                <a:latin typeface="Calibri" panose="020F0502020204030204" pitchFamily="34" charset="0"/>
                <a:ea typeface="Lato Regular" panose="020F0502020204030203" pitchFamily="34" charset="0"/>
                <a:cs typeface="Calibri" panose="020F0502020204030204" pitchFamily="34" charset="0"/>
              </a:rPr>
              <a:t>Lifecycle Orchestration</a:t>
            </a:r>
          </a:p>
        </p:txBody>
      </p:sp>
    </p:spTree>
    <p:extLst>
      <p:ext uri="{BB962C8B-B14F-4D97-AF65-F5344CB8AC3E}">
        <p14:creationId xmlns:p14="http://schemas.microsoft.com/office/powerpoint/2010/main" val="33647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40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700"/>
                                        <p:tgtEl>
                                          <p:spTgt spid="6"/>
                                        </p:tgtEl>
                                      </p:cBhvr>
                                    </p:animEffect>
                                  </p:childTnLst>
                                </p:cTn>
                              </p:par>
                              <p:par>
                                <p:cTn id="8" presetID="6" presetClass="entr" presetSubtype="16" fill="hold" nodeType="withEffect">
                                  <p:stCondLst>
                                    <p:cond delay="40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700"/>
                                        <p:tgtEl>
                                          <p:spTgt spid="7"/>
                                        </p:tgtEl>
                                      </p:cBhvr>
                                    </p:animEffect>
                                  </p:childTnLst>
                                </p:cTn>
                              </p:par>
                              <p:par>
                                <p:cTn id="11" presetID="6" presetClass="entr" presetSubtype="16" fill="hold" nodeType="withEffect">
                                  <p:stCondLst>
                                    <p:cond delay="40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700"/>
                                        <p:tgtEl>
                                          <p:spTgt spid="9"/>
                                        </p:tgtEl>
                                      </p:cBhvr>
                                    </p:animEffect>
                                  </p:childTnLst>
                                </p:cTn>
                              </p:par>
                              <p:par>
                                <p:cTn id="14" presetID="6" presetClass="entr" presetSubtype="16" fill="hold" nodeType="withEffect">
                                  <p:stCondLst>
                                    <p:cond delay="40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700"/>
                                        <p:tgtEl>
                                          <p:spTgt spid="11"/>
                                        </p:tgtEl>
                                      </p:cBhvr>
                                    </p:animEffect>
                                  </p:childTnLst>
                                </p:cTn>
                              </p:par>
                              <p:par>
                                <p:cTn id="17" presetID="6" presetClass="entr" presetSubtype="16" fill="hold" nodeType="withEffect">
                                  <p:stCondLst>
                                    <p:cond delay="40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B202D-BAAA-3A63-C47C-502EFD035F5E}"/>
              </a:ext>
            </a:extLst>
          </p:cNvPr>
          <p:cNvSpPr txBox="1"/>
          <p:nvPr/>
        </p:nvSpPr>
        <p:spPr>
          <a:xfrm>
            <a:off x="3785680" y="359808"/>
            <a:ext cx="4620638" cy="1077218"/>
          </a:xfrm>
          <a:prstGeom prst="rect">
            <a:avLst/>
          </a:prstGeom>
          <a:noFill/>
        </p:spPr>
        <p:txBody>
          <a:bodyPr wrap="square" rtlCol="0">
            <a:spAutoFit/>
          </a:bodyPr>
          <a:lstStyle/>
          <a:p>
            <a:pPr algn="ctr"/>
            <a:r>
              <a:rPr lang="en-US" sz="3200" dirty="0">
                <a:solidFill>
                  <a:srgbClr val="666699"/>
                </a:solidFill>
                <a:latin typeface="Calibri" panose="020F0502020204030204" pitchFamily="34" charset="0"/>
                <a:ea typeface="Lato Regular" panose="020F0502020204030203" pitchFamily="34" charset="0"/>
                <a:cs typeface="Calibri" panose="020F0502020204030204" pitchFamily="34" charset="0"/>
              </a:rPr>
              <a:t>Benefits of Using Terraform Stacks</a:t>
            </a:r>
          </a:p>
        </p:txBody>
      </p:sp>
      <p:sp>
        <p:nvSpPr>
          <p:cNvPr id="4" name="Rectangle 3">
            <a:extLst>
              <a:ext uri="{FF2B5EF4-FFF2-40B4-BE49-F238E27FC236}">
                <a16:creationId xmlns:a16="http://schemas.microsoft.com/office/drawing/2014/main" id="{9BE2C120-EED8-6352-D80A-418E06BC9A84}"/>
              </a:ext>
            </a:extLst>
          </p:cNvPr>
          <p:cNvSpPr/>
          <p:nvPr/>
        </p:nvSpPr>
        <p:spPr>
          <a:xfrm>
            <a:off x="5707739" y="1510798"/>
            <a:ext cx="776519" cy="3116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a:solidFill>
                <a:srgbClr val="9BBB5C"/>
              </a:solidFill>
              <a:latin typeface="Open Sans Light"/>
            </a:endParaRPr>
          </a:p>
        </p:txBody>
      </p:sp>
      <p:pic>
        <p:nvPicPr>
          <p:cNvPr id="1028" name="Picture 4">
            <a:extLst>
              <a:ext uri="{FF2B5EF4-FFF2-40B4-BE49-F238E27FC236}">
                <a16:creationId xmlns:a16="http://schemas.microsoft.com/office/drawing/2014/main" id="{DC00C1F9-F24E-A516-4C33-8BAC6D8F6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747" y="1959650"/>
            <a:ext cx="9886505" cy="453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82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B5FE2-C792-D1BA-D7A3-4CE768FEB065}"/>
              </a:ext>
            </a:extLst>
          </p:cNvPr>
          <p:cNvSpPr/>
          <p:nvPr/>
        </p:nvSpPr>
        <p:spPr>
          <a:xfrm>
            <a:off x="5707739" y="1510798"/>
            <a:ext cx="776519" cy="3116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a:solidFill>
                <a:srgbClr val="9BBB5C"/>
              </a:solidFill>
              <a:latin typeface="Open Sans Light"/>
            </a:endParaRPr>
          </a:p>
        </p:txBody>
      </p:sp>
      <p:sp>
        <p:nvSpPr>
          <p:cNvPr id="3" name="TextBox 2">
            <a:extLst>
              <a:ext uri="{FF2B5EF4-FFF2-40B4-BE49-F238E27FC236}">
                <a16:creationId xmlns:a16="http://schemas.microsoft.com/office/drawing/2014/main" id="{E4A6F7E2-7D12-B9C2-D92F-9548CF1631E4}"/>
              </a:ext>
            </a:extLst>
          </p:cNvPr>
          <p:cNvSpPr txBox="1"/>
          <p:nvPr/>
        </p:nvSpPr>
        <p:spPr>
          <a:xfrm>
            <a:off x="3785680" y="359808"/>
            <a:ext cx="4620638" cy="1077218"/>
          </a:xfrm>
          <a:prstGeom prst="rect">
            <a:avLst/>
          </a:prstGeom>
          <a:noFill/>
        </p:spPr>
        <p:txBody>
          <a:bodyPr wrap="square" rtlCol="0">
            <a:spAutoFit/>
          </a:bodyPr>
          <a:lstStyle/>
          <a:p>
            <a:pPr algn="ctr"/>
            <a:r>
              <a:rPr lang="en-US" sz="3200" dirty="0">
                <a:solidFill>
                  <a:srgbClr val="666699"/>
                </a:solidFill>
                <a:latin typeface="Calibri" panose="020F0502020204030204" pitchFamily="34" charset="0"/>
                <a:ea typeface="Lato Regular" panose="020F0502020204030203" pitchFamily="34" charset="0"/>
                <a:cs typeface="Calibri" panose="020F0502020204030204" pitchFamily="34" charset="0"/>
              </a:rPr>
              <a:t>Common Use Cases for Terraform Stacks</a:t>
            </a:r>
          </a:p>
        </p:txBody>
      </p:sp>
      <p:pic>
        <p:nvPicPr>
          <p:cNvPr id="2050" name="Picture 2">
            <a:extLst>
              <a:ext uri="{FF2B5EF4-FFF2-40B4-BE49-F238E27FC236}">
                <a16:creationId xmlns:a16="http://schemas.microsoft.com/office/drawing/2014/main" id="{853804B0-FB74-EB48-CF64-709F33DD9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588" y="1903156"/>
            <a:ext cx="5700823" cy="479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24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D45652-E75C-C286-7AA9-061525DC4738}"/>
              </a:ext>
            </a:extLst>
          </p:cNvPr>
          <p:cNvSpPr txBox="1"/>
          <p:nvPr/>
        </p:nvSpPr>
        <p:spPr>
          <a:xfrm>
            <a:off x="3901127" y="254699"/>
            <a:ext cx="4389740" cy="1077218"/>
          </a:xfrm>
          <a:prstGeom prst="rect">
            <a:avLst/>
          </a:prstGeom>
          <a:noFill/>
        </p:spPr>
        <p:txBody>
          <a:bodyPr wrap="square" rtlCol="0">
            <a:spAutoFit/>
          </a:bodyPr>
          <a:lstStyle/>
          <a:p>
            <a:pPr algn="ctr"/>
            <a:r>
              <a:rPr lang="en-US" sz="3200" dirty="0">
                <a:solidFill>
                  <a:srgbClr val="666699"/>
                </a:solidFill>
                <a:latin typeface="Calibri" panose="020F0502020204030204" pitchFamily="34" charset="0"/>
                <a:ea typeface="Lato Regular" panose="020F0502020204030203" pitchFamily="34" charset="0"/>
                <a:cs typeface="Calibri" panose="020F0502020204030204" pitchFamily="34" charset="0"/>
              </a:rPr>
              <a:t>Terraform </a:t>
            </a:r>
          </a:p>
          <a:p>
            <a:pPr algn="ctr"/>
            <a:r>
              <a:rPr lang="en-US" sz="3200" dirty="0">
                <a:latin typeface="Calibri" panose="020F0502020204030204" pitchFamily="34" charset="0"/>
                <a:ea typeface="Lato Regular" panose="020F0502020204030203" pitchFamily="34" charset="0"/>
                <a:cs typeface="Calibri" panose="020F0502020204030204" pitchFamily="34" charset="0"/>
              </a:rPr>
              <a:t>Workspace</a:t>
            </a:r>
            <a:r>
              <a:rPr lang="en-US" sz="3200" dirty="0">
                <a:solidFill>
                  <a:srgbClr val="666699"/>
                </a:solidFill>
                <a:latin typeface="Calibri" panose="020F0502020204030204" pitchFamily="34" charset="0"/>
                <a:ea typeface="Lato Regular" panose="020F0502020204030203" pitchFamily="34" charset="0"/>
                <a:cs typeface="Calibri" panose="020F0502020204030204" pitchFamily="34" charset="0"/>
              </a:rPr>
              <a:t> vs </a:t>
            </a:r>
            <a:r>
              <a:rPr lang="en-US" sz="3200" dirty="0">
                <a:latin typeface="Calibri" panose="020F0502020204030204" pitchFamily="34" charset="0"/>
                <a:ea typeface="Lato Regular" panose="020F0502020204030203" pitchFamily="34" charset="0"/>
                <a:cs typeface="Calibri" panose="020F0502020204030204" pitchFamily="34" charset="0"/>
              </a:rPr>
              <a:t>Stacks</a:t>
            </a:r>
          </a:p>
        </p:txBody>
      </p:sp>
      <p:sp>
        <p:nvSpPr>
          <p:cNvPr id="3" name="Rectangle 2">
            <a:extLst>
              <a:ext uri="{FF2B5EF4-FFF2-40B4-BE49-F238E27FC236}">
                <a16:creationId xmlns:a16="http://schemas.microsoft.com/office/drawing/2014/main" id="{B37B0C6B-F199-51B6-B084-194A262C7B4C}"/>
              </a:ext>
            </a:extLst>
          </p:cNvPr>
          <p:cNvSpPr/>
          <p:nvPr/>
        </p:nvSpPr>
        <p:spPr>
          <a:xfrm>
            <a:off x="5707738" y="1569660"/>
            <a:ext cx="776519" cy="3116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a:solidFill>
                <a:srgbClr val="9BBB5C"/>
              </a:solidFill>
              <a:latin typeface="Open Sans Light"/>
            </a:endParaRPr>
          </a:p>
        </p:txBody>
      </p:sp>
      <p:pic>
        <p:nvPicPr>
          <p:cNvPr id="4098" name="Picture 2" descr="Workspaces in Terraform - Knoldus Blogs">
            <a:extLst>
              <a:ext uri="{FF2B5EF4-FFF2-40B4-BE49-F238E27FC236}">
                <a16:creationId xmlns:a16="http://schemas.microsoft.com/office/drawing/2014/main" id="{57B10D70-81CB-38FB-5EC0-5979730D7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96" y="2657284"/>
            <a:ext cx="5343795" cy="22801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stack&#10;&#10;Description automatically generated">
            <a:extLst>
              <a:ext uri="{FF2B5EF4-FFF2-40B4-BE49-F238E27FC236}">
                <a16:creationId xmlns:a16="http://schemas.microsoft.com/office/drawing/2014/main" id="{D681BC44-6CA7-0AF1-7E00-60C664CA2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7497" y="1894201"/>
            <a:ext cx="5269107" cy="3939671"/>
          </a:xfrm>
          <a:prstGeom prst="rect">
            <a:avLst/>
          </a:prstGeom>
        </p:spPr>
      </p:pic>
      <p:pic>
        <p:nvPicPr>
          <p:cNvPr id="4102" name="Picture 6" descr="Which Versus sign wins? : r ...">
            <a:extLst>
              <a:ext uri="{FF2B5EF4-FFF2-40B4-BE49-F238E27FC236}">
                <a16:creationId xmlns:a16="http://schemas.microsoft.com/office/drawing/2014/main" id="{01DD3893-2EB7-E746-BE57-D8332E3909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7975" y="3312415"/>
            <a:ext cx="1264560" cy="107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38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821466-82D5-CFEB-4C08-F1301A7D9DA1}"/>
              </a:ext>
            </a:extLst>
          </p:cNvPr>
          <p:cNvSpPr txBox="1"/>
          <p:nvPr/>
        </p:nvSpPr>
        <p:spPr>
          <a:xfrm>
            <a:off x="3814863" y="301557"/>
            <a:ext cx="4562273" cy="584775"/>
          </a:xfrm>
          <a:prstGeom prst="rect">
            <a:avLst/>
          </a:prstGeom>
          <a:noFill/>
        </p:spPr>
        <p:txBody>
          <a:bodyPr wrap="square" rtlCol="0">
            <a:spAutoFit/>
          </a:bodyPr>
          <a:lstStyle/>
          <a:p>
            <a:pPr algn="ctr"/>
            <a:r>
              <a:rPr lang="en-US" sz="3200" dirty="0">
                <a:solidFill>
                  <a:srgbClr val="666699"/>
                </a:solidFill>
                <a:latin typeface="Calibri" panose="020F0502020204030204" pitchFamily="34" charset="0"/>
                <a:ea typeface="Lato Regular" panose="020F0502020204030203" pitchFamily="34" charset="0"/>
                <a:cs typeface="Calibri" panose="020F0502020204030204" pitchFamily="34" charset="0"/>
              </a:rPr>
              <a:t>Stacks Workflow</a:t>
            </a:r>
          </a:p>
        </p:txBody>
      </p:sp>
      <p:sp>
        <p:nvSpPr>
          <p:cNvPr id="5" name="Rectangle 4">
            <a:extLst>
              <a:ext uri="{FF2B5EF4-FFF2-40B4-BE49-F238E27FC236}">
                <a16:creationId xmlns:a16="http://schemas.microsoft.com/office/drawing/2014/main" id="{72A55533-B967-E517-0F33-97EC3F4D581A}"/>
              </a:ext>
            </a:extLst>
          </p:cNvPr>
          <p:cNvSpPr/>
          <p:nvPr/>
        </p:nvSpPr>
        <p:spPr>
          <a:xfrm>
            <a:off x="5707739" y="1526436"/>
            <a:ext cx="776519" cy="3116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a:solidFill>
                <a:srgbClr val="9BBB5C"/>
              </a:solidFill>
              <a:latin typeface="Open Sans Light"/>
            </a:endParaRPr>
          </a:p>
        </p:txBody>
      </p:sp>
      <p:pic>
        <p:nvPicPr>
          <p:cNvPr id="7" name="Picture 6" descr="A screenshot of a computer&#10;&#10;Description automatically generated">
            <a:extLst>
              <a:ext uri="{FF2B5EF4-FFF2-40B4-BE49-F238E27FC236}">
                <a16:creationId xmlns:a16="http://schemas.microsoft.com/office/drawing/2014/main" id="{CD7B6A51-52E3-C9B5-278B-14DCE1A3C434}"/>
              </a:ext>
            </a:extLst>
          </p:cNvPr>
          <p:cNvPicPr>
            <a:picLocks noChangeAspect="1"/>
          </p:cNvPicPr>
          <p:nvPr/>
        </p:nvPicPr>
        <p:blipFill>
          <a:blip r:embed="rId3">
            <a:extLst>
              <a:ext uri="{28A0092B-C50C-407E-A947-70E740481C1C}">
                <a14:useLocalDpi xmlns:a14="http://schemas.microsoft.com/office/drawing/2010/main" val="0"/>
              </a:ext>
            </a:extLst>
          </a:blip>
          <a:srcRect l="9440" r="20640" b="6549"/>
          <a:stretch/>
        </p:blipFill>
        <p:spPr>
          <a:xfrm>
            <a:off x="1013544" y="1905697"/>
            <a:ext cx="5602637" cy="4215970"/>
          </a:xfrm>
          <a:prstGeom prst="rect">
            <a:avLst/>
          </a:prstGeom>
        </p:spPr>
      </p:pic>
      <p:pic>
        <p:nvPicPr>
          <p:cNvPr id="19" name="Picture 18" descr="A screen shot of a computer program&#10;&#10;Description automatically generated">
            <a:extLst>
              <a:ext uri="{FF2B5EF4-FFF2-40B4-BE49-F238E27FC236}">
                <a16:creationId xmlns:a16="http://schemas.microsoft.com/office/drawing/2014/main" id="{7FF9D00E-7DC1-DEC9-B80B-3EB23C545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823" y="3188445"/>
            <a:ext cx="3706528" cy="3182019"/>
          </a:xfrm>
          <a:prstGeom prst="rect">
            <a:avLst/>
          </a:prstGeom>
        </p:spPr>
      </p:pic>
      <p:pic>
        <p:nvPicPr>
          <p:cNvPr id="21" name="Picture 20" descr="A screen shot of a computer program&#10;&#10;Description automatically generated">
            <a:extLst>
              <a:ext uri="{FF2B5EF4-FFF2-40B4-BE49-F238E27FC236}">
                <a16:creationId xmlns:a16="http://schemas.microsoft.com/office/drawing/2014/main" id="{02DEE3DD-29F9-FC14-7BDE-6280C2DE57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7823" y="235717"/>
            <a:ext cx="3706528" cy="2899927"/>
          </a:xfrm>
          <a:prstGeom prst="rect">
            <a:avLst/>
          </a:prstGeom>
        </p:spPr>
      </p:pic>
    </p:spTree>
    <p:extLst>
      <p:ext uri="{BB962C8B-B14F-4D97-AF65-F5344CB8AC3E}">
        <p14:creationId xmlns:p14="http://schemas.microsoft.com/office/powerpoint/2010/main" val="125814388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550</TotalTime>
  <Words>1202</Words>
  <Application>Microsoft Macintosh PowerPoint</Application>
  <PresentationFormat>Widescreen</PresentationFormat>
  <Paragraphs>160</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Aptos</vt:lpstr>
      <vt:lpstr>Arial</vt:lpstr>
      <vt:lpstr>Calibri</vt:lpstr>
      <vt:lpstr>Modern Love</vt:lpstr>
      <vt:lpstr>Open Sans Light</vt:lpstr>
      <vt:lpstr>The Hand</vt:lpstr>
      <vt:lpstr>SketchyVTI</vt:lpstr>
      <vt:lpstr>Welcome to the Toronto HashiCorp User Group</vt:lpstr>
      <vt:lpstr>Kaan Turgut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URVE BALLI</dc:creator>
  <cp:lastModifiedBy>Kaan Turgut</cp:lastModifiedBy>
  <cp:revision>6</cp:revision>
  <dcterms:created xsi:type="dcterms:W3CDTF">2024-11-19T15:53:08Z</dcterms:created>
  <dcterms:modified xsi:type="dcterms:W3CDTF">2024-11-20T18:30:47Z</dcterms:modified>
</cp:coreProperties>
</file>