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6" r:id="rId1"/>
  </p:sldMasterIdLst>
  <p:notesMasterIdLst>
    <p:notesMasterId r:id="rId12"/>
  </p:notesMasterIdLst>
  <p:sldIdLst>
    <p:sldId id="277" r:id="rId2"/>
    <p:sldId id="415" r:id="rId3"/>
    <p:sldId id="417" r:id="rId4"/>
    <p:sldId id="426" r:id="rId5"/>
    <p:sldId id="428" r:id="rId6"/>
    <p:sldId id="429" r:id="rId7"/>
    <p:sldId id="430" r:id="rId8"/>
    <p:sldId id="416" r:id="rId9"/>
    <p:sldId id="431" r:id="rId10"/>
    <p:sldId id="4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5ED"/>
    <a:srgbClr val="F4C20D"/>
    <a:srgbClr val="3CBA54"/>
    <a:srgbClr val="441BF1"/>
    <a:srgbClr val="DB3236"/>
    <a:srgbClr val="4885C4"/>
    <a:srgbClr val="F6A4DF"/>
    <a:srgbClr val="1B1387"/>
    <a:srgbClr val="1E1597"/>
    <a:srgbClr val="2BF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04" autoAdjust="0"/>
    <p:restoredTop sz="85027" autoAdjust="0"/>
  </p:normalViewPr>
  <p:slideViewPr>
    <p:cSldViewPr snapToGrid="0" snapToObjects="1">
      <p:cViewPr>
        <p:scale>
          <a:sx n="112" d="100"/>
          <a:sy n="112" d="100"/>
        </p:scale>
        <p:origin x="2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4E9E-DFC3-C14F-8CBD-266555DAF91A}" type="datetimeFigureOut">
              <a:rPr lang="en-US" smtClean="0"/>
              <a:pPr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2364-D614-F943-8206-0CD7F8544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3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5C9D-2D83-FA47-828D-ACAEAD525D85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4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3A32-710C-BA4E-9AEB-E6C0223E342B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A8F-B763-E043-9B5F-4D69195F1D81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84AC-1720-FB49-B6BC-4E2DC0AA28EA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56C-BAE4-1243-8ACD-6958635CD70F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AE3-9FF1-3043-B367-544D882B6875}" type="datetime1">
              <a:rPr lang="en-SG" smtClean="0"/>
              <a:t>25/7/18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11F-5483-D345-A6B4-D63A465FF66F}" type="datetime1">
              <a:rPr lang="en-SG" smtClean="0"/>
              <a:t>25/7/18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5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6A3-090C-ED4B-92A5-5D8E32637A56}" type="datetime1">
              <a:rPr lang="en-SG" smtClean="0"/>
              <a:t>25/7/18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773-32B0-C040-93DB-CD1BF1ACF036}" type="datetime1">
              <a:rPr lang="en-SG" smtClean="0"/>
              <a:t>25/7/18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1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4469-4A61-A246-ADF6-4DA237BE44A4}" type="datetime1">
              <a:rPr lang="en-SG" smtClean="0"/>
              <a:t>25/7/18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95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1BF6-3836-DC4A-882F-6A725E9657D7}" type="datetime1">
              <a:rPr lang="en-SG" smtClean="0"/>
              <a:t>25/7/18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E3DC-849B-8D42-A15E-0F49AB604E91}" type="datetime1">
              <a:rPr lang="en-SG" smtClean="0"/>
              <a:t>25/7/18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1541C1-76A5-E149-A175-5F3FCFC3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009"/>
            <a:ext cx="9144000" cy="54842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EE2418-7BC2-D54D-9869-35B5A7405C9B}"/>
              </a:ext>
            </a:extLst>
          </p:cNvPr>
          <p:cNvSpPr txBox="1">
            <a:spLocks/>
          </p:cNvSpPr>
          <p:nvPr/>
        </p:nvSpPr>
        <p:spPr>
          <a:xfrm>
            <a:off x="1240788" y="2390196"/>
            <a:ext cx="6662424" cy="1088883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Predicting the cost of hospitalization </a:t>
            </a:r>
            <a:br>
              <a:rPr lang="en-US" sz="25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in Singapore, 2011-2015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9AD8F-3DB2-2847-B022-6175653F86FD}"/>
              </a:ext>
            </a:extLst>
          </p:cNvPr>
          <p:cNvSpPr txBox="1"/>
          <p:nvPr/>
        </p:nvSpPr>
        <p:spPr>
          <a:xfrm>
            <a:off x="2906896" y="6033185"/>
            <a:ext cx="333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 July 2018</a:t>
            </a:r>
          </a:p>
          <a:p>
            <a:r>
              <a:rPr lang="en-US" dirty="0"/>
              <a:t>(Deidentified data from </a:t>
            </a:r>
            <a:r>
              <a:rPr lang="en-US" dirty="0" err="1"/>
              <a:t>Holmusk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56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F65A-0F61-8A4C-821C-C7751A7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Only applicable</a:t>
            </a:r>
            <a:r>
              <a:rPr lang="en-US" dirty="0"/>
              <a:t> for prediction </a:t>
            </a:r>
            <a:r>
              <a:rPr lang="en-US" b="1" u="sng" dirty="0"/>
              <a:t>between 2011 and 2015</a:t>
            </a:r>
          </a:p>
          <a:p>
            <a:endParaRPr lang="en-US" dirty="0"/>
          </a:p>
          <a:p>
            <a:r>
              <a:rPr lang="en-US" b="1" dirty="0"/>
              <a:t>Not adjusted</a:t>
            </a:r>
            <a:r>
              <a:rPr lang="en-US" dirty="0"/>
              <a:t> for </a:t>
            </a:r>
            <a:r>
              <a:rPr lang="en-US" b="1" u="sng" dirty="0"/>
              <a:t>possible annual inflation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31E5-EBED-FF42-9E89-EE149417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00B52D-3E4C-A14F-8C0E-E9E286AEDE5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Caveats</a:t>
            </a:r>
            <a:endParaRPr lang="en-US" sz="16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D9D5-BB6B-6046-A4D9-16F841E9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D337E-DB9D-A141-8D7B-88D31132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" y="348236"/>
            <a:ext cx="4923335" cy="3282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B67918-C4D4-D046-A240-4357FC94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42" y="348236"/>
            <a:ext cx="3299055" cy="32822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BE7AEE-73BD-B34E-84B0-A669A839FE53}"/>
              </a:ext>
            </a:extLst>
          </p:cNvPr>
          <p:cNvSpPr txBox="1"/>
          <p:nvPr/>
        </p:nvSpPr>
        <p:spPr>
          <a:xfrm>
            <a:off x="6839258" y="1869032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2014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3FFF20-8F66-2F4A-BEEC-9DAE1D31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78" y="3730715"/>
            <a:ext cx="5478219" cy="2841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C0527B-217B-2442-894C-748D922AC8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90" r="17011"/>
          <a:stretch/>
        </p:blipFill>
        <p:spPr>
          <a:xfrm>
            <a:off x="393192" y="3730715"/>
            <a:ext cx="2799848" cy="28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9DE0-18E6-4B49-ADAF-D460415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8AF60-D1DD-174F-9259-3DF78B507483}"/>
              </a:ext>
            </a:extLst>
          </p:cNvPr>
          <p:cNvSpPr txBox="1"/>
          <p:nvPr/>
        </p:nvSpPr>
        <p:spPr>
          <a:xfrm>
            <a:off x="1179095" y="1420869"/>
            <a:ext cx="7002379" cy="387302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288000" rtlCol="0">
            <a:noAutofit/>
          </a:bodyPr>
          <a:lstStyle/>
          <a:p>
            <a:r>
              <a:rPr lang="en-AU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		Admitted patients </a:t>
            </a:r>
            <a:r>
              <a:rPr lang="en-AU" sz="2500" b="1" dirty="0">
                <a:solidFill>
                  <a:schemeClr val="bg1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(2011-2015)</a:t>
            </a:r>
          </a:p>
          <a:p>
            <a:endParaRPr lang="en-AU" sz="1100" dirty="0"/>
          </a:p>
          <a:p>
            <a:endParaRPr lang="en-SG" sz="2000" dirty="0"/>
          </a:p>
          <a:p>
            <a:r>
              <a:rPr lang="en-SG" sz="2000" dirty="0"/>
              <a:t>‘symptom_1’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‘symptom_2’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‘symptom_3’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‘symptom_4’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'symptom_5’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dirty="0"/>
              <a:t>Outcomes:</a:t>
            </a:r>
          </a:p>
          <a:p>
            <a:r>
              <a:rPr lang="en-AU" sz="2000" dirty="0"/>
              <a:t>‘Cost of per admission’ (SGD)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DBA917-2729-E342-A13C-955A81E3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04" y="2224175"/>
            <a:ext cx="3083092" cy="1740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45F333-35CB-3D47-9634-AAF14BE7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88" y="4344857"/>
            <a:ext cx="1418724" cy="798032"/>
          </a:xfrm>
          <a:prstGeom prst="rect">
            <a:avLst/>
          </a:prstGeom>
        </p:spPr>
      </p:pic>
      <p:sp>
        <p:nvSpPr>
          <p:cNvPr id="16" name="Left-Right-Up Arrow 15">
            <a:extLst>
              <a:ext uri="{FF2B5EF4-FFF2-40B4-BE49-F238E27FC236}">
                <a16:creationId xmlns:a16="http://schemas.microsoft.com/office/drawing/2014/main" id="{B49C251D-C996-DC44-B098-23E18F1FB661}"/>
              </a:ext>
            </a:extLst>
          </p:cNvPr>
          <p:cNvSpPr/>
          <p:nvPr/>
        </p:nvSpPr>
        <p:spPr>
          <a:xfrm rot="10800000">
            <a:off x="3848100" y="2878092"/>
            <a:ext cx="832184" cy="1343584"/>
          </a:xfrm>
          <a:prstGeom prst="leftRightUpArrow">
            <a:avLst/>
          </a:prstGeom>
          <a:solidFill>
            <a:schemeClr val="accent1">
              <a:alpha val="87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8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B13740-F677-3F48-96CD-053C502B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54F4F-5C3D-DB4D-B2D7-7AC8751EE263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58619E-7F97-BD42-8C69-8CDC6954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82545"/>
              </p:ext>
            </p:extLst>
          </p:nvPr>
        </p:nvGraphicFramePr>
        <p:xfrm>
          <a:off x="2939759" y="2011879"/>
          <a:ext cx="5861539" cy="3432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5232">
                  <a:extLst>
                    <a:ext uri="{9D8B030D-6E8A-4147-A177-3AD203B41FA5}">
                      <a16:colId xmlns:a16="http://schemas.microsoft.com/office/drawing/2014/main" val="2896534689"/>
                    </a:ext>
                  </a:extLst>
                </a:gridCol>
                <a:gridCol w="2696307">
                  <a:extLst>
                    <a:ext uri="{9D8B030D-6E8A-4147-A177-3AD203B41FA5}">
                      <a16:colId xmlns:a16="http://schemas.microsoft.com/office/drawing/2014/main" val="13957228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Descriptive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8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Age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(years)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52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15)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5228483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Height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(cm)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165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7)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600455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Weight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(kg)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79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11)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9556274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% </a:t>
                      </a:r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50.2%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806623505"/>
                  </a:ext>
                </a:extLst>
              </a:tr>
              <a:tr h="30906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dirty="0"/>
                        <a:t>   lab_result_1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14.5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1.7)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4723573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SG" sz="1600" dirty="0"/>
                        <a:t>lab_result_2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u="none" strike="noStrike" dirty="0">
                          <a:effectLst/>
                        </a:rPr>
                        <a:t>99.5 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sd</a:t>
                      </a:r>
                      <a:r>
                        <a:rPr lang="en-SG" sz="1400" dirty="0"/>
                        <a:t> 15.3)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2957291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SG" sz="1600" dirty="0"/>
                        <a:t>lab_result_3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78.9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11)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5369271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Length of stay, </a:t>
                      </a:r>
                      <a:r>
                        <a:rPr lang="en-SG" sz="1600" dirty="0" err="1"/>
                        <a:t>los</a:t>
                      </a:r>
                      <a:r>
                        <a:rPr lang="en-SG" sz="1600" dirty="0"/>
                        <a:t> (days)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u="none" strike="noStrike" dirty="0">
                          <a:effectLst/>
                        </a:rPr>
                        <a:t>11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3)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90182806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0CFDCC7-EFDB-D74E-9ACC-F934CC199823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</p:spTree>
    <p:extLst>
      <p:ext uri="{BB962C8B-B14F-4D97-AF65-F5344CB8AC3E}">
        <p14:creationId xmlns:p14="http://schemas.microsoft.com/office/powerpoint/2010/main" val="10848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07741-CC72-4042-BB7B-477B0FE1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7EC9E-C1C2-E043-A31D-B512DADF1F52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C514B-2046-D047-9518-655117CA57DD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9A45C-FE65-EA45-9137-E232B9A9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10" b="25962"/>
          <a:stretch/>
        </p:blipFill>
        <p:spPr>
          <a:xfrm>
            <a:off x="2667000" y="1245747"/>
            <a:ext cx="6388100" cy="180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67C71-81DE-A649-9330-23CFF46D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10327"/>
            <a:ext cx="6388100" cy="1697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5DCD8-87F4-C942-B010-4591A6C5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877" y="4682406"/>
            <a:ext cx="5313704" cy="16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07741-CC72-4042-BB7B-477B0FE1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7EC9E-C1C2-E043-A31D-B512DADF1F52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C514B-2046-D047-9518-655117CA57DD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1F7C4A-53CE-F246-8EF5-DACF1BEE3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667" y="245259"/>
            <a:ext cx="5145438" cy="1754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D1FA7-605C-924E-9672-429151984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667" y="1872856"/>
            <a:ext cx="5145438" cy="1620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4AB915-91C8-F849-A1C3-7053AFE39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234" y="3593108"/>
            <a:ext cx="4713368" cy="1606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76165E-5E99-D349-BEA4-A14A443D6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581" y="5199938"/>
            <a:ext cx="3304673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71AC50F-64CF-B145-BF59-64CD9596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6" y="1732656"/>
            <a:ext cx="6438006" cy="4846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7BC7D4-A901-054E-9511-BB2D4D15AD31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98726-5843-A647-94B0-11C34F29E4FA}"/>
              </a:ext>
            </a:extLst>
          </p:cNvPr>
          <p:cNvSpPr txBox="1"/>
          <p:nvPr/>
        </p:nvSpPr>
        <p:spPr>
          <a:xfrm>
            <a:off x="2942644" y="758312"/>
            <a:ext cx="605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Predictors of “</a:t>
            </a:r>
            <a:r>
              <a:rPr lang="en-AU" sz="2400" b="1" i="1" dirty="0"/>
              <a:t>Cost of per admission </a:t>
            </a:r>
            <a:r>
              <a:rPr lang="en-AU" sz="2400" b="1" i="1" dirty="0">
                <a:solidFill>
                  <a:srgbClr val="C00000"/>
                </a:solidFill>
              </a:rPr>
              <a:t>in l</a:t>
            </a:r>
            <a:r>
              <a:rPr lang="en-AU" sz="2400" b="1" dirty="0">
                <a:solidFill>
                  <a:srgbClr val="C00000"/>
                </a:solidFill>
              </a:rPr>
              <a:t>og</a:t>
            </a:r>
            <a:r>
              <a:rPr lang="en-AU" sz="2400" b="1" i="1" dirty="0">
                <a:solidFill>
                  <a:srgbClr val="C00000"/>
                </a:solidFill>
              </a:rPr>
              <a:t>10</a:t>
            </a:r>
            <a:r>
              <a:rPr lang="en-AU" sz="2400" b="1" dirty="0">
                <a:solidFill>
                  <a:srgbClr val="C00000"/>
                </a:solidFill>
              </a:rPr>
              <a:t> </a:t>
            </a:r>
            <a:r>
              <a:rPr lang="en-AU" sz="2400" b="1" i="1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83F59-96BA-3B42-84B1-8AFE276CCD26}"/>
              </a:ext>
            </a:extLst>
          </p:cNvPr>
          <p:cNvSpPr/>
          <p:nvPr/>
        </p:nvSpPr>
        <p:spPr>
          <a:xfrm>
            <a:off x="476649" y="2266446"/>
            <a:ext cx="6304162" cy="34612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C8220-C4E0-734A-AD70-41CDEABE29B8}"/>
              </a:ext>
            </a:extLst>
          </p:cNvPr>
          <p:cNvSpPr/>
          <p:nvPr/>
        </p:nvSpPr>
        <p:spPr>
          <a:xfrm>
            <a:off x="488524" y="2774023"/>
            <a:ext cx="6292288" cy="83607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3A13B-3C42-2E47-B3F4-427AF8C41B9E}"/>
              </a:ext>
            </a:extLst>
          </p:cNvPr>
          <p:cNvSpPr/>
          <p:nvPr/>
        </p:nvSpPr>
        <p:spPr>
          <a:xfrm>
            <a:off x="488524" y="3773711"/>
            <a:ext cx="6292287" cy="9015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73A9C-7534-EE47-A8D8-1249F8DC1FF1}"/>
              </a:ext>
            </a:extLst>
          </p:cNvPr>
          <p:cNvSpPr txBox="1"/>
          <p:nvPr/>
        </p:nvSpPr>
        <p:spPr>
          <a:xfrm>
            <a:off x="5841040" y="1338859"/>
            <a:ext cx="125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en-AU" b="1" baseline="30000" dirty="0">
                <a:solidFill>
                  <a:srgbClr val="C00000"/>
                </a:solidFill>
                <a:latin typeface="+mj-lt"/>
              </a:rPr>
              <a:t>2 </a:t>
            </a:r>
            <a:r>
              <a:rPr lang="en-AU" b="1" dirty="0">
                <a:solidFill>
                  <a:srgbClr val="C00000"/>
                </a:solidFill>
                <a:latin typeface="+mj-lt"/>
              </a:rPr>
              <a:t>= 0.974</a:t>
            </a:r>
            <a:endParaRPr lang="en-AU" b="1" baseline="30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8354C-0B4E-C844-84BE-AE501C4BBEB7}"/>
              </a:ext>
            </a:extLst>
          </p:cNvPr>
          <p:cNvSpPr/>
          <p:nvPr/>
        </p:nvSpPr>
        <p:spPr>
          <a:xfrm>
            <a:off x="488524" y="5122255"/>
            <a:ext cx="6292287" cy="51852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B695EC-3581-0D4A-A18E-9E30D2CC74DB}"/>
              </a:ext>
            </a:extLst>
          </p:cNvPr>
          <p:cNvSpPr/>
          <p:nvPr/>
        </p:nvSpPr>
        <p:spPr>
          <a:xfrm>
            <a:off x="488524" y="5778450"/>
            <a:ext cx="6292287" cy="69360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0430D-68A2-1A4A-BF82-4C07FAADF5DE}"/>
              </a:ext>
            </a:extLst>
          </p:cNvPr>
          <p:cNvSpPr/>
          <p:nvPr/>
        </p:nvSpPr>
        <p:spPr>
          <a:xfrm>
            <a:off x="7098607" y="4994726"/>
            <a:ext cx="1913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Accuracy of prediction model based on </a:t>
            </a:r>
            <a:r>
              <a:rPr lang="en-AU" b="1" u="sng" dirty="0"/>
              <a:t>test set of 580 subjects</a:t>
            </a:r>
            <a:r>
              <a:rPr lang="en-AU" dirty="0"/>
              <a:t>), </a:t>
            </a:r>
            <a:r>
              <a:rPr lang="en-AU" dirty="0">
                <a:solidFill>
                  <a:srgbClr val="C00000"/>
                </a:solidFill>
              </a:rPr>
              <a:t>R</a:t>
            </a:r>
            <a:r>
              <a:rPr lang="en-AU" baseline="30000" dirty="0">
                <a:solidFill>
                  <a:srgbClr val="C00000"/>
                </a:solidFill>
              </a:rPr>
              <a:t>2 </a:t>
            </a:r>
            <a:r>
              <a:rPr lang="en-AU" dirty="0">
                <a:solidFill>
                  <a:srgbClr val="C00000"/>
                </a:solidFill>
              </a:rPr>
              <a:t>= 0.972</a:t>
            </a:r>
            <a:endParaRPr lang="en-AU" baseline="30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16E6B-0E4D-B042-A08E-5AAF66A7ECB8}"/>
              </a:ext>
            </a:extLst>
          </p:cNvPr>
          <p:cNvSpPr txBox="1"/>
          <p:nvPr/>
        </p:nvSpPr>
        <p:spPr>
          <a:xfrm>
            <a:off x="368812" y="1361942"/>
            <a:ext cx="6053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+mj-lt"/>
              </a:rPr>
              <a:t>Multiple linear regression (based on </a:t>
            </a:r>
            <a:r>
              <a:rPr lang="en-AU" sz="1500" u="sng" dirty="0">
                <a:latin typeface="+mj-lt"/>
              </a:rPr>
              <a:t>training set of 2318 subjects</a:t>
            </a:r>
            <a:r>
              <a:rPr lang="en-AU" sz="15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06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EC58-3986-004F-B4A5-B7F5A4B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535661-5927-0A40-BB51-3F5C192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Cost of per admission in log10 </a:t>
            </a:r>
            <a:r>
              <a:rPr lang="en-US" sz="30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vs</a:t>
            </a:r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b="1" dirty="0">
                <a:solidFill>
                  <a:srgbClr val="F4C20D"/>
                </a:solidFill>
                <a:latin typeface="Helvetica" charset="0"/>
                <a:ea typeface="Helvetica" charset="0"/>
                <a:cs typeface="Helvetica" charset="0"/>
              </a:rPr>
              <a:t>RACE</a:t>
            </a:r>
            <a:endParaRPr lang="en-US" sz="1600" b="1" dirty="0">
              <a:solidFill>
                <a:srgbClr val="F4C20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3904F-7BFB-024A-9246-4868142CF4FC}"/>
              </a:ext>
            </a:extLst>
          </p:cNvPr>
          <p:cNvSpPr/>
          <p:nvPr/>
        </p:nvSpPr>
        <p:spPr>
          <a:xfrm>
            <a:off x="4058878" y="139435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SG" b="1" dirty="0"/>
              <a:t> 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n=2898</a:t>
            </a:r>
            <a:endParaRPr lang="en-SG" b="1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3ED312-54A9-D443-88FB-4304AA6C3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4" y="1763683"/>
            <a:ext cx="7069456" cy="46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EC58-3986-004F-B4A5-B7F5A4B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535661-5927-0A40-BB51-3F5C192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4" y="426245"/>
            <a:ext cx="896587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Cost of per admission in log10 </a:t>
            </a:r>
            <a:r>
              <a:rPr lang="en-US" sz="28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vs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>
                <a:solidFill>
                  <a:srgbClr val="F4C20D"/>
                </a:solidFill>
                <a:latin typeface="Helvetica" charset="0"/>
                <a:ea typeface="Helvetica" charset="0"/>
                <a:cs typeface="Helvetica" charset="0"/>
              </a:rPr>
              <a:t>RESIDENT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3904F-7BFB-024A-9246-4868142CF4FC}"/>
              </a:ext>
            </a:extLst>
          </p:cNvPr>
          <p:cNvSpPr/>
          <p:nvPr/>
        </p:nvSpPr>
        <p:spPr>
          <a:xfrm>
            <a:off x="4058878" y="139435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SG" b="1" dirty="0"/>
              <a:t> 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n=2898</a:t>
            </a:r>
            <a:endParaRPr lang="en-SG" b="1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558FA-7A2C-8E40-B735-DC4089FC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1763683"/>
            <a:ext cx="7024407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49733</TotalTime>
  <Words>203</Words>
  <Application>Microsoft Macintosh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Arial</vt:lpstr>
      <vt:lpstr>Arial Rounded MT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per admission in log10 vs RACE</vt:lpstr>
      <vt:lpstr>Cost of per admission in log10 vs RESIDENT STATUS</vt:lpstr>
      <vt:lpstr>PowerPoint Presentation</vt:lpstr>
    </vt:vector>
  </TitlesOfParts>
  <Manager/>
  <Company>National University Hospital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Kai Lee</dc:creator>
  <cp:keywords/>
  <dc:description/>
  <cp:lastModifiedBy>leehong _kai</cp:lastModifiedBy>
  <cp:revision>1367</cp:revision>
  <cp:lastPrinted>2018-03-08T08:23:35Z</cp:lastPrinted>
  <dcterms:created xsi:type="dcterms:W3CDTF">2014-10-02T06:14:16Z</dcterms:created>
  <dcterms:modified xsi:type="dcterms:W3CDTF">2018-07-25T17:41:36Z</dcterms:modified>
  <cp:category/>
</cp:coreProperties>
</file>