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4"/>
    <p:restoredTop sz="94712"/>
  </p:normalViewPr>
  <p:slideViewPr>
    <p:cSldViewPr snapToGrid="0">
      <p:cViewPr varScale="1">
        <p:scale>
          <a:sx n="141" d="100"/>
          <a:sy n="141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3E0AC-21DD-2740-B9B2-E8F25DB9CD1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3499-E9E1-924B-8720-84FA779C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C2362-FB09-9343-D557-B23A6320D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8FDA9-94F6-7C0B-5617-B43DDF6FC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B01F69-3FE6-F073-F5B0-2A68D4708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759A0-4022-824E-B878-AC54B241D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3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07E73-6164-E76F-2E3F-726C4449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BC3F3-B4A7-416C-63D0-7A2E9FEDB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890EF-EC3F-34E0-A436-E5A123FFC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DA7F2-3C73-14E2-0EA1-588924CEA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3D355-38BF-34F7-8568-2765244C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6F0E8-6A5F-2D9C-885F-C33A058C5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23B0F-C3E0-A122-CE1D-40CA1B903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0520-A751-4763-4231-6462A5D38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A124-47C5-CFBA-90DE-674F61A2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9541F6-5A63-C800-A323-146C349CA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27FBB8-34DA-9672-B3A3-CBBF3F475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4071-39B4-202D-5E50-3DB271513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4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BA5A4-625E-3F8B-1F5F-F6A87F3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FA74B-61A9-0378-8A3A-C2CF7433C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A0805-3931-876A-F9A2-E591A7EC5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BC1F-7076-2150-F63A-B645813C5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1C06-A51F-7E90-B23A-1EE7269B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9B9BA-9A63-0948-CA08-154FF4D37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9577-9CFE-F63D-959F-E57C4F4F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B2AE-3149-B8AB-B2AB-C9E415EF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F4C6-9C47-9ADC-179F-8ABC27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D05-4DF3-5ACA-7D2A-6AD3BF35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CB23E-B43D-859C-A113-781936535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966E-94D9-18CE-18E0-3E89EB56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C3C5-737A-2E67-459C-3CD5CCD2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089B-11E3-2755-76B1-C42A35FF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2C6ED-82DE-B649-C5A0-BF5E145E9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6F4FE-5BE5-248F-DB10-513BA47F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C241-1870-458F-F064-0DE9842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F2C0-5C37-1A76-4162-0C4735A7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FEC0-BC01-F0BA-F340-B8579DE6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BA85-0FF9-97FD-9104-FFF6B945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C607-811F-3652-3E86-B9334187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D218-7E64-E482-6039-5949474D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3069-2C2F-4DF4-DE06-CC67E96E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30B4-0999-CB16-6F91-CBEB3A15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733-D252-1F34-B25B-032D8BC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0E86-C6CD-C285-79D0-A1810F05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A61A-D58E-0393-C952-A3478FE2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F729-E3DE-17DF-E082-B095A997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6B56-025D-8E3A-3DC9-18DBDC8A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08E7-9DDD-B00B-0C3F-4B4EA5A6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52B8-AF4B-5D48-A774-D857DCC6D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F8CDE-546A-3B9C-ED7E-84CB90923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97407-6C86-7F83-BFFE-C81DB8DC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CB099-5541-8A61-C04F-A7D7C2F8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724F-8E00-1F3A-750E-0D02B5E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7197-D4E3-27AC-8019-06B8A467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DE9-8213-75F6-52A4-9DC94691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941C-7A30-6B53-CFC1-A4B7A687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E6D2E-BE46-67AE-C86E-C82DBC29D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68160-AC39-D547-C5E5-3975DF331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DCC74-7370-1D8C-E41A-BF959ADD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B6E50-296B-DDD7-7D14-677F5554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534E-B9A1-2276-C401-1FD18E6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9C5F-E0FD-41AB-D760-9A01E83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974A9-FFBA-82C6-DFAC-1B1DD7A7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F2EED-6493-6A95-A420-2165682D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502D8-7203-DAC2-99EB-82459839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89EDD-DEE0-2EAE-67E5-712C0246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7BFE1-8A1C-5853-8F8C-F0ADB782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662A-E578-408D-64EE-DC4D5032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03BF-4583-A385-208A-D9FAF513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188D-AC92-2895-3664-F4B00B8D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64DB-E312-6B2B-4064-071FDFB6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0C1A-21C0-104F-4C1F-0C526907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6B6F-7951-08D5-8B20-01D40DE3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F9846-4316-67A6-F991-97D4A98E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74FE-817C-110F-26FB-4736D252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202DE-E903-1D78-E84B-DFB5FC623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AD471-00AE-D396-7A7B-EA4364B9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23F6-9858-C0B9-9CD0-C9D37F3F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5A057-446F-B233-38D0-F750B681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CA43F-49FB-CC92-2787-0CC0AE2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9D560-C276-90FC-381D-D1318604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94C08-6803-321B-FD0B-4D47AFCA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5601-ED1E-DFC9-B378-616CB147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6EDD-3F9F-93D9-184A-C709183C0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0865-6602-26AE-9804-4154165D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kailee/financial-product-marketing-optimization/blob/main/notebooks/01-slides-preparation.ipynb" TargetMode="External"/><Relationship Id="rId2" Type="http://schemas.openxmlformats.org/officeDocument/2006/relationships/hyperlink" Target="https://github.com/hkailee/financial-product-marketing-optimization/tree/main/app/mlo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leehongkai/financial-product-marketing-optimization/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EC02-03C2-2E0D-CD86-6F23FC587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Scientist Case Study: Direct Marketing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7C69-0060-AB3E-C951-ECF9D0E89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Lee Hong Kai</a:t>
            </a:r>
          </a:p>
        </p:txBody>
      </p:sp>
    </p:spTree>
    <p:extLst>
      <p:ext uri="{BB962C8B-B14F-4D97-AF65-F5344CB8AC3E}">
        <p14:creationId xmlns:p14="http://schemas.microsoft.com/office/powerpoint/2010/main" val="151090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FE7C9-6C0D-E1ED-4DD6-720802DE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85CD2-B348-CF1C-856D-C4DCD9A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56D04B-26A3-21C0-F4DF-2D045149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MLOps</a:t>
            </a:r>
            <a:r>
              <a:rPr lang="en-US" dirty="0"/>
              <a:t> workflow. </a:t>
            </a:r>
            <a:r>
              <a:rPr lang="en-US" dirty="0">
                <a:hlinkClick r:id="rId2"/>
              </a:rPr>
              <a:t>https://github.com/hkailee/financial-product-marketing-optimization/tree/main/app/mlops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Notebook for slides preparation. </a:t>
            </a:r>
            <a:r>
              <a:rPr lang="en-US" dirty="0">
                <a:hlinkClick r:id="rId3"/>
              </a:rPr>
              <a:t>https://github.com/hkailee/financial-product-marketing-optimization/blob/main/notebooks/01-slides-preparation.ipynb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94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C559-D9B1-F346-A269-A1D4809F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 Framework and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3866A-8CFA-7744-F1AE-980A5E405F68}"/>
              </a:ext>
            </a:extLst>
          </p:cNvPr>
          <p:cNvSpPr txBox="1"/>
          <p:nvPr/>
        </p:nvSpPr>
        <p:spPr>
          <a:xfrm>
            <a:off x="381648" y="2332299"/>
            <a:ext cx="13127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CaseStudyDataset</a:t>
            </a:r>
            <a:r>
              <a:rPr lang="en-US" dirty="0"/>
              <a:t>  in excel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E59C3-9C8C-A733-93E0-D22CC4041954}"/>
              </a:ext>
            </a:extLst>
          </p:cNvPr>
          <p:cNvSpPr txBox="1"/>
          <p:nvPr/>
        </p:nvSpPr>
        <p:spPr>
          <a:xfrm>
            <a:off x="2180483" y="2055300"/>
            <a:ext cx="131275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dataset, n=951 (</a:t>
            </a:r>
            <a:r>
              <a:rPr lang="en-US" dirty="0" err="1"/>
              <a:t>clean_sample.csv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F9252-5185-2458-5DAD-BB2E82B2E3DB}"/>
              </a:ext>
            </a:extLst>
          </p:cNvPr>
          <p:cNvSpPr txBox="1"/>
          <p:nvPr/>
        </p:nvSpPr>
        <p:spPr>
          <a:xfrm>
            <a:off x="2091933" y="4738549"/>
            <a:ext cx="131275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dataset, n=636 (</a:t>
            </a:r>
            <a:r>
              <a:rPr lang="en-US" dirty="0" err="1"/>
              <a:t>clean_sample_test.csv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A7E10-2BED-BA7D-2C07-A79145129322}"/>
              </a:ext>
            </a:extLst>
          </p:cNvPr>
          <p:cNvSpPr txBox="1"/>
          <p:nvPr/>
        </p:nvSpPr>
        <p:spPr>
          <a:xfrm>
            <a:off x="477247" y="1466782"/>
            <a:ext cx="2894303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Basic_cleaning,data_check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0AC1C-F868-8ECC-EFEE-8DF7EAA2C9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94399" y="2793964"/>
            <a:ext cx="486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DF8DB-C9E2-D1E0-08C7-FC7CCBAE60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694399" y="2793964"/>
            <a:ext cx="397534" cy="2821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8D2A04-07B1-5651-55D0-11F1A2BA61E6}"/>
              </a:ext>
            </a:extLst>
          </p:cNvPr>
          <p:cNvSpPr txBox="1"/>
          <p:nvPr/>
        </p:nvSpPr>
        <p:spPr>
          <a:xfrm>
            <a:off x="4375249" y="2180331"/>
            <a:ext cx="131275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dataset (80%, n=761)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E3193-D0BC-118B-7C3F-D80EA5650215}"/>
              </a:ext>
            </a:extLst>
          </p:cNvPr>
          <p:cNvSpPr txBox="1"/>
          <p:nvPr/>
        </p:nvSpPr>
        <p:spPr>
          <a:xfrm>
            <a:off x="4375250" y="3980824"/>
            <a:ext cx="131275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Testing dataset (20%, n=190)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BBCD3E-29C4-01C7-7FAE-1C9447B05DE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493234" y="2780496"/>
            <a:ext cx="882015" cy="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BAE991-FA4C-8A24-73C0-A7B6A248274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493234" y="2793964"/>
            <a:ext cx="882016" cy="178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0AF734-02B9-81D4-5526-5592AD42FDC9}"/>
              </a:ext>
            </a:extLst>
          </p:cNvPr>
          <p:cNvSpPr txBox="1"/>
          <p:nvPr/>
        </p:nvSpPr>
        <p:spPr>
          <a:xfrm>
            <a:off x="3456264" y="1465121"/>
            <a:ext cx="12070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Data_split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AAC6A-0517-6C07-D179-6D4F3ABB552F}"/>
              </a:ext>
            </a:extLst>
          </p:cNvPr>
          <p:cNvSpPr txBox="1"/>
          <p:nvPr/>
        </p:nvSpPr>
        <p:spPr>
          <a:xfrm>
            <a:off x="5922782" y="2034427"/>
            <a:ext cx="556984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5-fold cv (stratified by label) with pipelines, 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 selection for each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Best model determined with AUC for each of the MF, CC, CL propensity models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MAE (log revenue) for MF, CC, CL revenue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546C6E-D6DB-29F1-84BE-B7D59454F984}"/>
              </a:ext>
            </a:extLst>
          </p:cNvPr>
          <p:cNvSpPr txBox="1"/>
          <p:nvPr/>
        </p:nvSpPr>
        <p:spPr>
          <a:xfrm>
            <a:off x="5413128" y="1465121"/>
            <a:ext cx="869101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Train_*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252178-45A5-D57E-8485-3BCC19BA7EAF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5688000" y="2773091"/>
            <a:ext cx="234782" cy="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B6C2E3-D28B-D190-B220-DB649A4283D7}"/>
              </a:ext>
            </a:extLst>
          </p:cNvPr>
          <p:cNvSpPr txBox="1"/>
          <p:nvPr/>
        </p:nvSpPr>
        <p:spPr>
          <a:xfrm>
            <a:off x="6157563" y="4257416"/>
            <a:ext cx="33843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dataset performance, with AUC and MAE/R2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641636-9CF2-DA83-E52F-FC1D93628AE8}"/>
              </a:ext>
            </a:extLst>
          </p:cNvPr>
          <p:cNvCxnSpPr>
            <a:cxnSpLocks/>
            <a:stCxn id="16" idx="3"/>
            <a:endCxn id="41" idx="1"/>
          </p:cNvCxnSpPr>
          <p:nvPr/>
        </p:nvCxnSpPr>
        <p:spPr>
          <a:xfrm flipV="1">
            <a:off x="5688001" y="4580582"/>
            <a:ext cx="469562" cy="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94937C-6196-AAD7-20EC-5C46EEC438C6}"/>
              </a:ext>
            </a:extLst>
          </p:cNvPr>
          <p:cNvSpPr txBox="1"/>
          <p:nvPr/>
        </p:nvSpPr>
        <p:spPr>
          <a:xfrm>
            <a:off x="5989614" y="3818408"/>
            <a:ext cx="1452135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Test_model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A7AD66-DDEC-5D99-D6AB-EDCE027A642F}"/>
              </a:ext>
            </a:extLst>
          </p:cNvPr>
          <p:cNvSpPr txBox="1"/>
          <p:nvPr/>
        </p:nvSpPr>
        <p:spPr>
          <a:xfrm>
            <a:off x="4084829" y="5296569"/>
            <a:ext cx="1853164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Test_production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C700C5-8EBC-C06B-77D1-8CBF8107A83F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3404684" y="5594580"/>
            <a:ext cx="3253883" cy="2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CF70A8-3BA0-ADD5-8A67-9389EB0542AE}"/>
              </a:ext>
            </a:extLst>
          </p:cNvPr>
          <p:cNvSpPr txBox="1"/>
          <p:nvPr/>
        </p:nvSpPr>
        <p:spPr>
          <a:xfrm>
            <a:off x="6658567" y="4994415"/>
            <a:ext cx="483406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Probability of getting product, Predicted revenue for each product, expected revenue for each product by each client, product with highest revenue for each client.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D32247-C866-2B06-1F07-56E0852965CC}"/>
              </a:ext>
            </a:extLst>
          </p:cNvPr>
          <p:cNvSpPr txBox="1"/>
          <p:nvPr/>
        </p:nvSpPr>
        <p:spPr>
          <a:xfrm>
            <a:off x="0" y="6497624"/>
            <a:ext cx="120776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MLOPs artifacts available at </a:t>
            </a:r>
            <a:r>
              <a:rPr lang="en-SG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  <a:hlinkClick r:id="rId2"/>
              </a:rPr>
              <a:t>https://wandb.ai/leehongkai/financial-product-marketing-optimization/table</a:t>
            </a:r>
            <a:endParaRPr lang="en-SG" sz="1600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32E6368-339B-42BB-41BF-490F881A1442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rot="5400000">
            <a:off x="7905902" y="3455611"/>
            <a:ext cx="745661" cy="8579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A4C380A-E6F2-024D-9AC0-EFDD055D266E}"/>
              </a:ext>
            </a:extLst>
          </p:cNvPr>
          <p:cNvCxnSpPr>
            <a:stCxn id="28" idx="2"/>
            <a:endCxn id="59" idx="3"/>
          </p:cNvCxnSpPr>
          <p:nvPr/>
        </p:nvCxnSpPr>
        <p:spPr>
          <a:xfrm rot="16200000" flipH="1">
            <a:off x="9058756" y="3160705"/>
            <a:ext cx="2082825" cy="2784924"/>
          </a:xfrm>
          <a:prstGeom prst="bentConnector4">
            <a:avLst>
              <a:gd name="adj1" fmla="val 17849"/>
              <a:gd name="adj2" fmla="val 108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85FBB8B-A509-ECBE-8ABF-11A3E6CDFFCE}"/>
              </a:ext>
            </a:extLst>
          </p:cNvPr>
          <p:cNvSpPr txBox="1"/>
          <p:nvPr/>
        </p:nvSpPr>
        <p:spPr>
          <a:xfrm>
            <a:off x="3641341" y="2860311"/>
            <a:ext cx="909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Stratified by Sex</a:t>
            </a:r>
          </a:p>
        </p:txBody>
      </p:sp>
    </p:spTree>
    <p:extLst>
      <p:ext uri="{BB962C8B-B14F-4D97-AF65-F5344CB8AC3E}">
        <p14:creationId xmlns:p14="http://schemas.microsoft.com/office/powerpoint/2010/main" val="262083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5A9E4-FF10-81ED-9333-559FE6D0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2048-9FFE-F2A7-1016-0393C6C0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Propensity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AEF4F2-0965-4B9C-4E15-D6E2F4BB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0420"/>
            <a:ext cx="8534400" cy="3454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8074E-2082-7CC0-9380-3EF95B56E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29" y="5738739"/>
            <a:ext cx="9273266" cy="594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8D2DEF-E566-D0FA-928C-1B3B11591797}"/>
              </a:ext>
            </a:extLst>
          </p:cNvPr>
          <p:cNvSpPr txBox="1"/>
          <p:nvPr/>
        </p:nvSpPr>
        <p:spPr>
          <a:xfrm>
            <a:off x="838200" y="150602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2BB30-6307-0442-941F-64603170DB61}"/>
              </a:ext>
            </a:extLst>
          </p:cNvPr>
          <p:cNvSpPr txBox="1"/>
          <p:nvPr/>
        </p:nvSpPr>
        <p:spPr>
          <a:xfrm>
            <a:off x="990600" y="5404732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DBB59-2120-BF52-A14D-FEB4DBEFE3A2}"/>
              </a:ext>
            </a:extLst>
          </p:cNvPr>
          <p:cNvSpPr txBox="1"/>
          <p:nvPr/>
        </p:nvSpPr>
        <p:spPr>
          <a:xfrm>
            <a:off x="3063654" y="5239675"/>
            <a:ext cx="639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Labelling inconsistency – roc is the AUC in the rest of the slides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48486B7-5816-83DA-B758-11821089C6C2}"/>
              </a:ext>
            </a:extLst>
          </p:cNvPr>
          <p:cNvSpPr/>
          <p:nvPr/>
        </p:nvSpPr>
        <p:spPr>
          <a:xfrm rot="16200000">
            <a:off x="4681626" y="4585622"/>
            <a:ext cx="163286" cy="2142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B5E55A-C035-30EF-D0C3-EBF37EBE2F12}"/>
              </a:ext>
            </a:extLst>
          </p:cNvPr>
          <p:cNvSpPr/>
          <p:nvPr/>
        </p:nvSpPr>
        <p:spPr>
          <a:xfrm>
            <a:off x="6018525" y="1820420"/>
            <a:ext cx="984069" cy="345458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6020B-1BB9-99B2-39BD-8A08C71A613A}"/>
              </a:ext>
            </a:extLst>
          </p:cNvPr>
          <p:cNvSpPr txBox="1"/>
          <p:nvPr/>
        </p:nvSpPr>
        <p:spPr>
          <a:xfrm>
            <a:off x="4259128" y="12526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AUC of ROC as key model metrics so that higher AUC indicate higher recall and lower false positive</a:t>
            </a:r>
          </a:p>
        </p:txBody>
      </p:sp>
    </p:spTree>
    <p:extLst>
      <p:ext uri="{BB962C8B-B14F-4D97-AF65-F5344CB8AC3E}">
        <p14:creationId xmlns:p14="http://schemas.microsoft.com/office/powerpoint/2010/main" val="313891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9FA01-12EB-0D10-27D5-E166E035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8D-98A7-01AF-42DB-0E1EBE0D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Propensity</a:t>
            </a:r>
          </a:p>
        </p:txBody>
      </p:sp>
      <p:pic>
        <p:nvPicPr>
          <p:cNvPr id="14" name="Picture 13" descr="A group of colored squares with numbers&#10;&#10;AI-generated content may be incorrect.">
            <a:extLst>
              <a:ext uri="{FF2B5EF4-FFF2-40B4-BE49-F238E27FC236}">
                <a16:creationId xmlns:a16="http://schemas.microsoft.com/office/drawing/2014/main" id="{70B8944C-0EF8-59C5-8191-E43E2A45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765" y="1647558"/>
            <a:ext cx="2770416" cy="2077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FA407D-3470-EB6D-8228-CF467582FEB8}"/>
              </a:ext>
            </a:extLst>
          </p:cNvPr>
          <p:cNvSpPr txBox="1"/>
          <p:nvPr/>
        </p:nvSpPr>
        <p:spPr>
          <a:xfrm>
            <a:off x="8491765" y="1323310"/>
            <a:ext cx="278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Sale_CL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(worthy-vortex-217)</a:t>
            </a:r>
          </a:p>
        </p:txBody>
      </p:sp>
      <p:pic>
        <p:nvPicPr>
          <p:cNvPr id="18" name="Picture 17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B8B4B60E-2182-EA8B-C446-91A2ED081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669" y="4174281"/>
            <a:ext cx="3538395" cy="2653797"/>
          </a:xfrm>
          <a:prstGeom prst="rect">
            <a:avLst/>
          </a:prstGeom>
        </p:spPr>
      </p:pic>
      <p:pic>
        <p:nvPicPr>
          <p:cNvPr id="20" name="Picture 19" descr="A group of colored squares with numbers&#10;&#10;AI-generated content may be incorrect.">
            <a:extLst>
              <a:ext uri="{FF2B5EF4-FFF2-40B4-BE49-F238E27FC236}">
                <a16:creationId xmlns:a16="http://schemas.microsoft.com/office/drawing/2014/main" id="{BD7B5115-AC17-D749-E05C-2485E15B7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49" y="1725284"/>
            <a:ext cx="2637259" cy="19779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34DA99-42EF-DF71-0784-3F1AAFFDF0B0}"/>
              </a:ext>
            </a:extLst>
          </p:cNvPr>
          <p:cNvSpPr txBox="1"/>
          <p:nvPr/>
        </p:nvSpPr>
        <p:spPr>
          <a:xfrm>
            <a:off x="4713173" y="1360063"/>
            <a:ext cx="304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Sale_CC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(Peach-snowball-210)</a:t>
            </a:r>
          </a:p>
        </p:txBody>
      </p:sp>
      <p:pic>
        <p:nvPicPr>
          <p:cNvPr id="24" name="Picture 23" descr="A graph of a graph with text&#10;&#10;AI-generated content may be incorrect.">
            <a:extLst>
              <a:ext uri="{FF2B5EF4-FFF2-40B4-BE49-F238E27FC236}">
                <a16:creationId xmlns:a16="http://schemas.microsoft.com/office/drawing/2014/main" id="{CEB8843C-1385-CD9E-0249-008B66D1A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173" y="3698327"/>
            <a:ext cx="2909550" cy="21821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658147-DFC0-AB63-111B-580897C887A7}"/>
              </a:ext>
            </a:extLst>
          </p:cNvPr>
          <p:cNvSpPr txBox="1"/>
          <p:nvPr/>
        </p:nvSpPr>
        <p:spPr>
          <a:xfrm>
            <a:off x="1115640" y="1351118"/>
            <a:ext cx="258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Sale_MF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(fine-moon-209)</a:t>
            </a:r>
          </a:p>
        </p:txBody>
      </p:sp>
      <p:pic>
        <p:nvPicPr>
          <p:cNvPr id="28" name="Picture 27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DD273336-C388-E8FB-6DC8-D66B2F1F0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21" y="1720450"/>
            <a:ext cx="2739799" cy="2054850"/>
          </a:xfrm>
          <a:prstGeom prst="rect">
            <a:avLst/>
          </a:prstGeom>
        </p:spPr>
      </p:pic>
      <p:pic>
        <p:nvPicPr>
          <p:cNvPr id="30" name="Picture 29" descr="A graph of a graph with text&#10;&#10;AI-generated content may be incorrect.">
            <a:extLst>
              <a:ext uri="{FF2B5EF4-FFF2-40B4-BE49-F238E27FC236}">
                <a16:creationId xmlns:a16="http://schemas.microsoft.com/office/drawing/2014/main" id="{75BBEC8F-0EFE-D0D9-2F36-FE1C6C922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719" y="3820184"/>
            <a:ext cx="2584597" cy="19384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75EAEC-FF0B-AA5F-DE52-583C4E6887A6}"/>
              </a:ext>
            </a:extLst>
          </p:cNvPr>
          <p:cNvSpPr txBox="1"/>
          <p:nvPr/>
        </p:nvSpPr>
        <p:spPr>
          <a:xfrm>
            <a:off x="1244502" y="5969655"/>
            <a:ext cx="273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VolumeDeb</a:t>
            </a:r>
            <a:r>
              <a:rPr lang="en-US" sz="1400" dirty="0"/>
              <a:t>, </a:t>
            </a:r>
          </a:p>
          <a:p>
            <a:r>
              <a:rPr lang="en-US" sz="1400" dirty="0" err="1"/>
              <a:t>TransactionsDebCashless_Card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63A382-8F88-978A-7B52-928A93D9B6CD}"/>
              </a:ext>
            </a:extLst>
          </p:cNvPr>
          <p:cNvSpPr txBox="1"/>
          <p:nvPr/>
        </p:nvSpPr>
        <p:spPr>
          <a:xfrm>
            <a:off x="5484867" y="5941140"/>
            <a:ext cx="1726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ActBal_SA</a:t>
            </a:r>
            <a:r>
              <a:rPr lang="en-US" sz="1400" dirty="0"/>
              <a:t>, </a:t>
            </a:r>
          </a:p>
          <a:p>
            <a:r>
              <a:rPr lang="en-US" sz="1400" dirty="0" err="1"/>
              <a:t>ActBal_CA</a:t>
            </a:r>
            <a:r>
              <a:rPr lang="en-US" sz="1400" dirty="0"/>
              <a:t>, </a:t>
            </a:r>
          </a:p>
          <a:p>
            <a:r>
              <a:rPr lang="en-US" sz="1400" dirty="0"/>
              <a:t>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676CE-102A-AE37-E967-F8855A384563}"/>
              </a:ext>
            </a:extLst>
          </p:cNvPr>
          <p:cNvSpPr txBox="1"/>
          <p:nvPr/>
        </p:nvSpPr>
        <p:spPr>
          <a:xfrm>
            <a:off x="8491764" y="3866504"/>
            <a:ext cx="349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model from selected features below:-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C8BA7E-C72F-5A4B-6378-16F40F808751}"/>
              </a:ext>
            </a:extLst>
          </p:cNvPr>
          <p:cNvSpPr txBox="1"/>
          <p:nvPr/>
        </p:nvSpPr>
        <p:spPr>
          <a:xfrm>
            <a:off x="0" y="5861933"/>
            <a:ext cx="1244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 predictive features: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10A8F4-E08F-73B6-1054-A5483EF35694}"/>
              </a:ext>
            </a:extLst>
          </p:cNvPr>
          <p:cNvCxnSpPr/>
          <p:nvPr/>
        </p:nvCxnSpPr>
        <p:spPr>
          <a:xfrm>
            <a:off x="4250453" y="1929284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9A3C99-560D-2294-FD5A-6AAC5EDF6CCA}"/>
              </a:ext>
            </a:extLst>
          </p:cNvPr>
          <p:cNvCxnSpPr/>
          <p:nvPr/>
        </p:nvCxnSpPr>
        <p:spPr>
          <a:xfrm>
            <a:off x="4292322" y="1930960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F6DB6D-F5B2-7FC6-5ABF-9EAFEAA1EC41}"/>
              </a:ext>
            </a:extLst>
          </p:cNvPr>
          <p:cNvCxnSpPr/>
          <p:nvPr/>
        </p:nvCxnSpPr>
        <p:spPr>
          <a:xfrm>
            <a:off x="8020259" y="1938189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416A26-8863-58AF-683B-0815B27FF4CE}"/>
              </a:ext>
            </a:extLst>
          </p:cNvPr>
          <p:cNvCxnSpPr/>
          <p:nvPr/>
        </p:nvCxnSpPr>
        <p:spPr>
          <a:xfrm>
            <a:off x="8062128" y="1939865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259B0-4F60-E5A5-12F9-E5CADA43C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D85C-16A2-843B-C1DA-91DA1534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Revenue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582C0-5432-6BFE-D0EC-55D492776707}"/>
              </a:ext>
            </a:extLst>
          </p:cNvPr>
          <p:cNvSpPr txBox="1"/>
          <p:nvPr/>
        </p:nvSpPr>
        <p:spPr>
          <a:xfrm>
            <a:off x="838200" y="150602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703FE-E424-6806-96E6-79C9F27CBE0C}"/>
              </a:ext>
            </a:extLst>
          </p:cNvPr>
          <p:cNvSpPr txBox="1"/>
          <p:nvPr/>
        </p:nvSpPr>
        <p:spPr>
          <a:xfrm>
            <a:off x="838200" y="4669769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performance</a:t>
            </a:r>
          </a:p>
        </p:txBody>
      </p:sp>
      <p:pic>
        <p:nvPicPr>
          <p:cNvPr id="4" name="Picture 3" descr="A screenshot of a web type&#10;&#10;AI-generated content may be incorrect.">
            <a:extLst>
              <a:ext uri="{FF2B5EF4-FFF2-40B4-BE49-F238E27FC236}">
                <a16:creationId xmlns:a16="http://schemas.microsoft.com/office/drawing/2014/main" id="{85308826-CD33-7748-3D01-C7AA9E25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4475"/>
            <a:ext cx="7772400" cy="2391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D1DE5-0032-CE26-BB26-6EA965AB7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" y="5198446"/>
            <a:ext cx="9694838" cy="630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91402-6D4E-C9C9-741A-0EAD2CD0CEE9}"/>
              </a:ext>
            </a:extLst>
          </p:cNvPr>
          <p:cNvSpPr txBox="1"/>
          <p:nvPr/>
        </p:nvSpPr>
        <p:spPr>
          <a:xfrm>
            <a:off x="491490" y="6123543"/>
            <a:ext cx="62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Observations: All R2 are &lt;0 -- no reliable predictive power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D112F-40A8-81AB-67FC-1C76E7048E28}"/>
              </a:ext>
            </a:extLst>
          </p:cNvPr>
          <p:cNvSpPr/>
          <p:nvPr/>
        </p:nvSpPr>
        <p:spPr>
          <a:xfrm>
            <a:off x="7629611" y="1935282"/>
            <a:ext cx="984069" cy="25322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89819-F103-F74A-59A5-A060ABD812A9}"/>
              </a:ext>
            </a:extLst>
          </p:cNvPr>
          <p:cNvSpPr txBox="1"/>
          <p:nvPr/>
        </p:nvSpPr>
        <p:spPr>
          <a:xfrm>
            <a:off x="6281375" y="1260182"/>
            <a:ext cx="46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MAE as key model metrics as r2 is not reliable metrics in this study.</a:t>
            </a:r>
          </a:p>
        </p:txBody>
      </p:sp>
    </p:spTree>
    <p:extLst>
      <p:ext uri="{BB962C8B-B14F-4D97-AF65-F5344CB8AC3E}">
        <p14:creationId xmlns:p14="http://schemas.microsoft.com/office/powerpoint/2010/main" val="356204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5B03D-F19C-7157-B580-10900CC92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5D1D-FD0C-093B-5151-B0E258A5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Revenue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7C112-9732-C6D1-4907-5D5965C1105D}"/>
              </a:ext>
            </a:extLst>
          </p:cNvPr>
          <p:cNvSpPr txBox="1"/>
          <p:nvPr/>
        </p:nvSpPr>
        <p:spPr>
          <a:xfrm>
            <a:off x="8491765" y="1323310"/>
            <a:ext cx="313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Revenue_CL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(trim-elevator-220)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7D6DA-307B-BE73-EDCE-005FACF92776}"/>
              </a:ext>
            </a:extLst>
          </p:cNvPr>
          <p:cNvSpPr txBox="1"/>
          <p:nvPr/>
        </p:nvSpPr>
        <p:spPr>
          <a:xfrm>
            <a:off x="4481418" y="1369618"/>
            <a:ext cx="364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Revenue_CC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(smooth-monkey-219)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76CE2-EB9F-6BD1-12D2-C956E26163C5}"/>
              </a:ext>
            </a:extLst>
          </p:cNvPr>
          <p:cNvSpPr txBox="1"/>
          <p:nvPr/>
        </p:nvSpPr>
        <p:spPr>
          <a:xfrm>
            <a:off x="895350" y="1369618"/>
            <a:ext cx="3048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Revenue_MF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(woven-lake-218)</a:t>
            </a:r>
          </a:p>
        </p:txBody>
      </p:sp>
      <p:pic>
        <p:nvPicPr>
          <p:cNvPr id="4" name="Picture 3" descr="A graph of a number of text&#10;&#10;AI-generated content may be incorrect.">
            <a:extLst>
              <a:ext uri="{FF2B5EF4-FFF2-40B4-BE49-F238E27FC236}">
                <a16:creationId xmlns:a16="http://schemas.microsoft.com/office/drawing/2014/main" id="{37CEEEA1-607C-A704-F04D-0D388276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20" y="3902333"/>
            <a:ext cx="3315629" cy="2486722"/>
          </a:xfrm>
          <a:prstGeom prst="rect">
            <a:avLst/>
          </a:prstGeom>
        </p:spPr>
      </p:pic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31634200-2345-8D49-EF42-8EADCD97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63" y="1626017"/>
            <a:ext cx="3048680" cy="2286511"/>
          </a:xfrm>
          <a:prstGeom prst="rect">
            <a:avLst/>
          </a:prstGeom>
        </p:spPr>
      </p:pic>
      <p:pic>
        <p:nvPicPr>
          <p:cNvPr id="8" name="Picture 7" descr="A graph of a graph with blue dots&#10;&#10;AI-generated content may be incorrect.">
            <a:extLst>
              <a:ext uri="{FF2B5EF4-FFF2-40B4-BE49-F238E27FC236}">
                <a16:creationId xmlns:a16="http://schemas.microsoft.com/office/drawing/2014/main" id="{4CA57FB3-7BA1-3AD5-C3A2-EE7321D39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57" y="1787211"/>
            <a:ext cx="2992438" cy="2244329"/>
          </a:xfrm>
          <a:prstGeom prst="rect">
            <a:avLst/>
          </a:prstGeom>
        </p:spPr>
      </p:pic>
      <p:pic>
        <p:nvPicPr>
          <p:cNvPr id="10" name="Picture 9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54487B02-D40B-3F2D-63E7-9D262794C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12" y="3983279"/>
            <a:ext cx="2992439" cy="2244329"/>
          </a:xfrm>
          <a:prstGeom prst="rect">
            <a:avLst/>
          </a:prstGeom>
        </p:spPr>
      </p:pic>
      <p:pic>
        <p:nvPicPr>
          <p:cNvPr id="13" name="Picture 12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A1552BF1-9596-925E-38BB-7B4D3A6A1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375" y="3983279"/>
            <a:ext cx="3145801" cy="2359351"/>
          </a:xfrm>
          <a:prstGeom prst="rect">
            <a:avLst/>
          </a:prstGeom>
        </p:spPr>
      </p:pic>
      <p:pic>
        <p:nvPicPr>
          <p:cNvPr id="17" name="Picture 16" descr="A graph of blue dots&#10;&#10;AI-generated content may be incorrect.">
            <a:extLst>
              <a:ext uri="{FF2B5EF4-FFF2-40B4-BE49-F238E27FC236}">
                <a16:creationId xmlns:a16="http://schemas.microsoft.com/office/drawing/2014/main" id="{088D680F-815A-62E0-F3BE-BD31C57D1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3539" y="1694084"/>
            <a:ext cx="3145801" cy="23593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5111A3-0EE3-09E6-B247-35C78F51DA82}"/>
              </a:ext>
            </a:extLst>
          </p:cNvPr>
          <p:cNvSpPr txBox="1"/>
          <p:nvPr/>
        </p:nvSpPr>
        <p:spPr>
          <a:xfrm>
            <a:off x="382249" y="6307319"/>
            <a:ext cx="1126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Observations: All features have the equal importance, likely indicate they are not predictive to the outcome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1BB040-4067-65E2-8A48-9CA4E856DBEB}"/>
              </a:ext>
            </a:extLst>
          </p:cNvPr>
          <p:cNvCxnSpPr/>
          <p:nvPr/>
        </p:nvCxnSpPr>
        <p:spPr>
          <a:xfrm>
            <a:off x="4220309" y="1929284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CD2E59-5F12-C0DE-AC51-67F3C1480B3E}"/>
              </a:ext>
            </a:extLst>
          </p:cNvPr>
          <p:cNvCxnSpPr/>
          <p:nvPr/>
        </p:nvCxnSpPr>
        <p:spPr>
          <a:xfrm>
            <a:off x="4262178" y="1930960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168685-AB82-0B54-57BF-BB52DBE17132}"/>
              </a:ext>
            </a:extLst>
          </p:cNvPr>
          <p:cNvCxnSpPr/>
          <p:nvPr/>
        </p:nvCxnSpPr>
        <p:spPr>
          <a:xfrm>
            <a:off x="7990115" y="1938189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A06BF4-6B2E-D4D8-6E86-581EFFF1BC65}"/>
              </a:ext>
            </a:extLst>
          </p:cNvPr>
          <p:cNvCxnSpPr/>
          <p:nvPr/>
        </p:nvCxnSpPr>
        <p:spPr>
          <a:xfrm>
            <a:off x="8031984" y="1939865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0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011FD-F3D9-FB9C-AB86-9A34F8F3E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DF72-5185-F5F1-FDA5-48579528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dataset 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2FD9-39C2-275F-4019-642354318F03}"/>
              </a:ext>
            </a:extLst>
          </p:cNvPr>
          <p:cNvSpPr txBox="1"/>
          <p:nvPr/>
        </p:nvSpPr>
        <p:spPr>
          <a:xfrm>
            <a:off x="382249" y="6307319"/>
            <a:ext cx="1141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Observations: Test performance is within expected range as the CV performance, indicating minimal leaking</a:t>
            </a:r>
          </a:p>
        </p:txBody>
      </p:sp>
      <p:pic>
        <p:nvPicPr>
          <p:cNvPr id="5" name="Picture 4" descr="A group of graphs with different colored squares&#10;&#10;AI-generated content may be incorrect.">
            <a:extLst>
              <a:ext uri="{FF2B5EF4-FFF2-40B4-BE49-F238E27FC236}">
                <a16:creationId xmlns:a16="http://schemas.microsoft.com/office/drawing/2014/main" id="{BC2B860A-A396-A987-1CC0-CB7B42CC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87" y="1488576"/>
            <a:ext cx="5713225" cy="457058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D59D7C-304C-211D-BC8E-FBB8DFD6E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50097"/>
              </p:ext>
            </p:extLst>
          </p:nvPr>
        </p:nvGraphicFramePr>
        <p:xfrm>
          <a:off x="6747906" y="2355653"/>
          <a:ext cx="4178300" cy="812800"/>
        </p:xfrm>
        <a:graphic>
          <a:graphicData uri="http://schemas.openxmlformats.org/drawingml/2006/table">
            <a:tbl>
              <a:tblPr/>
              <a:tblGrid>
                <a:gridCol w="2311063">
                  <a:extLst>
                    <a:ext uri="{9D8B030D-6E8A-4147-A177-3AD203B41FA5}">
                      <a16:colId xmlns:a16="http://schemas.microsoft.com/office/drawing/2014/main" val="2660882849"/>
                    </a:ext>
                  </a:extLst>
                </a:gridCol>
                <a:gridCol w="903502">
                  <a:extLst>
                    <a:ext uri="{9D8B030D-6E8A-4147-A177-3AD203B41FA5}">
                      <a16:colId xmlns:a16="http://schemas.microsoft.com/office/drawing/2014/main" val="565573785"/>
                    </a:ext>
                  </a:extLst>
                </a:gridCol>
                <a:gridCol w="963735">
                  <a:extLst>
                    <a:ext uri="{9D8B030D-6E8A-4147-A177-3AD203B41FA5}">
                      <a16:colId xmlns:a16="http://schemas.microsoft.com/office/drawing/2014/main" val="160534867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CV-AUC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Test-AUC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39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Sale_MF</a:t>
                      </a: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(fine-moon-209)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85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Sale_CC</a:t>
                      </a: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(Peach-snowball-210)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1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Sale_CL (worthy-vortex-217)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0.60392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96098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E2EA5F0-9E70-6F16-9833-9B15BEA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7965"/>
              </p:ext>
            </p:extLst>
          </p:nvPr>
        </p:nvGraphicFramePr>
        <p:xfrm>
          <a:off x="6475326" y="4268136"/>
          <a:ext cx="5029199" cy="812800"/>
        </p:xfrm>
        <a:graphic>
          <a:graphicData uri="http://schemas.openxmlformats.org/drawingml/2006/table">
            <a:tbl>
              <a:tblPr/>
              <a:tblGrid>
                <a:gridCol w="2311656">
                  <a:extLst>
                    <a:ext uri="{9D8B030D-6E8A-4147-A177-3AD203B41FA5}">
                      <a16:colId xmlns:a16="http://schemas.microsoft.com/office/drawing/2014/main" val="593017824"/>
                    </a:ext>
                  </a:extLst>
                </a:gridCol>
                <a:gridCol w="675422">
                  <a:extLst>
                    <a:ext uri="{9D8B030D-6E8A-4147-A177-3AD203B41FA5}">
                      <a16:colId xmlns:a16="http://schemas.microsoft.com/office/drawing/2014/main" val="4060163084"/>
                    </a:ext>
                  </a:extLst>
                </a:gridCol>
                <a:gridCol w="735671">
                  <a:extLst>
                    <a:ext uri="{9D8B030D-6E8A-4147-A177-3AD203B41FA5}">
                      <a16:colId xmlns:a16="http://schemas.microsoft.com/office/drawing/2014/main" val="224419246"/>
                    </a:ext>
                  </a:extLst>
                </a:gridCol>
                <a:gridCol w="621515">
                  <a:extLst>
                    <a:ext uri="{9D8B030D-6E8A-4147-A177-3AD203B41FA5}">
                      <a16:colId xmlns:a16="http://schemas.microsoft.com/office/drawing/2014/main" val="2669463607"/>
                    </a:ext>
                  </a:extLst>
                </a:gridCol>
                <a:gridCol w="684935">
                  <a:extLst>
                    <a:ext uri="{9D8B030D-6E8A-4147-A177-3AD203B41FA5}">
                      <a16:colId xmlns:a16="http://schemas.microsoft.com/office/drawing/2014/main" val="36775146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CV-R2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Test-R2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CV-MAE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Test-MAE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827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Revenue_MF (woven-lake-218)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-0.18529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-2.52043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1.48146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89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Revenue_CC (smooth-monkey-219)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-0.19183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-3.31907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1.60443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426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Revenue_CL (trim-elevator-220)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-1.66395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0.49618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1.75445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6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30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0DCE8-F315-3274-342A-1D7840632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6125-66AB-1E25-5B33-A1D19D41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310" y="365125"/>
            <a:ext cx="5602793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Production test dataset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2044F-42F8-67CB-DBDB-7FE0BCE578A7}"/>
              </a:ext>
            </a:extLst>
          </p:cNvPr>
          <p:cNvSpPr txBox="1"/>
          <p:nvPr/>
        </p:nvSpPr>
        <p:spPr>
          <a:xfrm>
            <a:off x="7138515" y="1713350"/>
            <a:ext cx="385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Expected total revenue for the selected 150 clients with Single Offer Per Client that has highest expected product revenue: </a:t>
            </a:r>
            <a:r>
              <a:rPr lang="en-US" b="1" dirty="0">
                <a:solidFill>
                  <a:srgbClr val="00B050"/>
                </a:solidFill>
              </a:rPr>
              <a:t>923452.67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9D9334-5BF3-B05F-5E12-0B2ADA6E057F}"/>
              </a:ext>
            </a:extLst>
          </p:cNvPr>
          <p:cNvCxnSpPr>
            <a:cxnSpLocks/>
          </p:cNvCxnSpPr>
          <p:nvPr/>
        </p:nvCxnSpPr>
        <p:spPr>
          <a:xfrm>
            <a:off x="6050782" y="1162446"/>
            <a:ext cx="0" cy="4871487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91CE06-5B2A-76EC-EF96-C9A0E525DE25}"/>
              </a:ext>
            </a:extLst>
          </p:cNvPr>
          <p:cNvCxnSpPr>
            <a:cxnSpLocks/>
          </p:cNvCxnSpPr>
          <p:nvPr/>
        </p:nvCxnSpPr>
        <p:spPr>
          <a:xfrm>
            <a:off x="6092651" y="1164122"/>
            <a:ext cx="3349" cy="4869811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CEBDB1-3D21-32EA-AE67-EBE3E73F8C06}"/>
              </a:ext>
            </a:extLst>
          </p:cNvPr>
          <p:cNvGrpSpPr/>
          <p:nvPr/>
        </p:nvGrpSpPr>
        <p:grpSpPr>
          <a:xfrm>
            <a:off x="7369627" y="3016250"/>
            <a:ext cx="3411084" cy="3243873"/>
            <a:chOff x="7369627" y="3016250"/>
            <a:chExt cx="3411084" cy="32438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1D6F4E-80AF-38D5-E484-687051DD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9627" y="3016250"/>
              <a:ext cx="3411084" cy="324387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F31A20-320D-05C4-CC9F-C2EFA8FD6DCF}"/>
                </a:ext>
              </a:extLst>
            </p:cNvPr>
            <p:cNvSpPr txBox="1"/>
            <p:nvPr/>
          </p:nvSpPr>
          <p:spPr>
            <a:xfrm>
              <a:off x="8617131" y="3598189"/>
              <a:ext cx="47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9B3F66-D72A-A3E0-69D7-2463B4DFF8E2}"/>
                </a:ext>
              </a:extLst>
            </p:cNvPr>
            <p:cNvSpPr txBox="1"/>
            <p:nvPr/>
          </p:nvSpPr>
          <p:spPr>
            <a:xfrm>
              <a:off x="9985381" y="4680733"/>
              <a:ext cx="47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80383B-AFE3-738F-2162-59F0D7896809}"/>
                </a:ext>
              </a:extLst>
            </p:cNvPr>
            <p:cNvSpPr txBox="1"/>
            <p:nvPr/>
          </p:nvSpPr>
          <p:spPr>
            <a:xfrm>
              <a:off x="9231755" y="5408567"/>
              <a:ext cx="47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45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7423890B-EB84-7505-99DD-E5C8469E7A73}"/>
              </a:ext>
            </a:extLst>
          </p:cNvPr>
          <p:cNvSpPr txBox="1">
            <a:spLocks/>
          </p:cNvSpPr>
          <p:nvPr/>
        </p:nvSpPr>
        <p:spPr>
          <a:xfrm>
            <a:off x="447989" y="365124"/>
            <a:ext cx="56027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Holdout/test dataset performance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D1754EE-C027-197D-2713-FC0947CBD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28494"/>
              </p:ext>
            </p:extLst>
          </p:nvPr>
        </p:nvGraphicFramePr>
        <p:xfrm>
          <a:off x="298242" y="1879248"/>
          <a:ext cx="5626099" cy="1219200"/>
        </p:xfrm>
        <a:graphic>
          <a:graphicData uri="http://schemas.openxmlformats.org/drawingml/2006/table">
            <a:tbl>
              <a:tblPr/>
              <a:tblGrid>
                <a:gridCol w="1922039">
                  <a:extLst>
                    <a:ext uri="{9D8B030D-6E8A-4147-A177-3AD203B41FA5}">
                      <a16:colId xmlns:a16="http://schemas.microsoft.com/office/drawing/2014/main" val="2219071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3321823954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509002987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939154755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35765665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Product-to-offer-predicted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36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Product_to_offer_groundtruth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524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8128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078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502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8487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DAFB663-08B5-E30D-565E-683DE4A16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16601"/>
              </p:ext>
            </p:extLst>
          </p:nvPr>
        </p:nvGraphicFramePr>
        <p:xfrm>
          <a:off x="278145" y="3494798"/>
          <a:ext cx="5626099" cy="1219200"/>
        </p:xfrm>
        <a:graphic>
          <a:graphicData uri="http://schemas.openxmlformats.org/drawingml/2006/table">
            <a:tbl>
              <a:tblPr/>
              <a:tblGrid>
                <a:gridCol w="1922039">
                  <a:extLst>
                    <a:ext uri="{9D8B030D-6E8A-4147-A177-3AD203B41FA5}">
                      <a16:colId xmlns:a16="http://schemas.microsoft.com/office/drawing/2014/main" val="2048071730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184462385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851230004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1467170940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7354376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Product-to-offer-predicted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44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product_to_offer_groundtruth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448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0.031413613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0.020942408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0.005235602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0.094240838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575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0.078534031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0.167539267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6949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0.005235602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0.02617801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0.115183246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790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0.031413613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0.361256545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5313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F982A1B-9D69-2D99-694D-EE76894A9AD3}"/>
              </a:ext>
            </a:extLst>
          </p:cNvPr>
          <p:cNvSpPr txBox="1"/>
          <p:nvPr/>
        </p:nvSpPr>
        <p:spPr>
          <a:xfrm>
            <a:off x="189053" y="1587186"/>
            <a:ext cx="4464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 of </a:t>
            </a:r>
            <a:r>
              <a:rPr lang="en-US" sz="1400" dirty="0" err="1"/>
              <a:t>groundtruth</a:t>
            </a:r>
            <a:r>
              <a:rPr lang="en-US" sz="1400" dirty="0"/>
              <a:t> best product to offer vs predicted: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8B9BCE-E9DC-B9A7-D542-2E4E1800A395}"/>
              </a:ext>
            </a:extLst>
          </p:cNvPr>
          <p:cNvSpPr txBox="1"/>
          <p:nvPr/>
        </p:nvSpPr>
        <p:spPr>
          <a:xfrm>
            <a:off x="210287" y="3216785"/>
            <a:ext cx="3685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Normalized, with</a:t>
            </a:r>
            <a:r>
              <a:rPr lang="en-US" sz="1400" b="1" dirty="0"/>
              <a:t> total test accuracy of 0.49</a:t>
            </a:r>
            <a:r>
              <a:rPr lang="en-US" sz="1400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A0454F-974F-29E7-D801-10B2E7B635F5}"/>
              </a:ext>
            </a:extLst>
          </p:cNvPr>
          <p:cNvSpPr txBox="1"/>
          <p:nvPr/>
        </p:nvSpPr>
        <p:spPr>
          <a:xfrm>
            <a:off x="189053" y="6405190"/>
            <a:ext cx="768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effectLst/>
                <a:latin typeface=".SF NS"/>
              </a:rPr>
              <a:t>Total </a:t>
            </a:r>
            <a:r>
              <a:rPr lang="en-SG" dirty="0" err="1">
                <a:solidFill>
                  <a:srgbClr val="000000"/>
                </a:solidFill>
                <a:effectLst/>
                <a:latin typeface=".SF NS"/>
              </a:rPr>
              <a:t>groundtruth</a:t>
            </a:r>
            <a:r>
              <a:rPr lang="en-SG" dirty="0">
                <a:solidFill>
                  <a:srgbClr val="000000"/>
                </a:solidFill>
                <a:effectLst/>
                <a:latin typeface=".SF NS"/>
              </a:rPr>
              <a:t> revenue: 1324.70 </a:t>
            </a:r>
            <a:r>
              <a:rPr lang="en-SG" b="1" dirty="0">
                <a:solidFill>
                  <a:srgbClr val="000000"/>
                </a:solidFill>
                <a:effectLst/>
                <a:latin typeface=".SF NS"/>
              </a:rPr>
              <a:t>VS</a:t>
            </a:r>
            <a:r>
              <a:rPr lang="en-SG" dirty="0">
                <a:solidFill>
                  <a:srgbClr val="000000"/>
                </a:solidFill>
                <a:effectLst/>
                <a:latin typeface=".SF NS"/>
              </a:rPr>
              <a:t> </a:t>
            </a:r>
            <a:r>
              <a:rPr lang="en-SG" dirty="0">
                <a:solidFill>
                  <a:srgbClr val="000000"/>
                </a:solidFill>
                <a:latin typeface=".SF NS"/>
              </a:rPr>
              <a:t>Total predicted revenue: 28,053.24</a:t>
            </a:r>
            <a:endParaRPr lang="en-SG" dirty="0">
              <a:solidFill>
                <a:srgbClr val="000000"/>
              </a:solidFill>
              <a:effectLst/>
              <a:latin typeface=".SF 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283FD3-EC11-13A9-6923-9C81C439F5E2}"/>
              </a:ext>
            </a:extLst>
          </p:cNvPr>
          <p:cNvSpPr txBox="1"/>
          <p:nvPr/>
        </p:nvSpPr>
        <p:spPr>
          <a:xfrm>
            <a:off x="210287" y="4859065"/>
            <a:ext cx="5630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randomized base model, with</a:t>
            </a:r>
            <a:r>
              <a:rPr lang="en-US" sz="1400" b="1" dirty="0"/>
              <a:t> total base accuracy of 0.27</a:t>
            </a:r>
            <a:r>
              <a:rPr lang="en-US" sz="1400" dirty="0"/>
              <a:t>: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FEA047A-BAAC-AE10-7E50-C31A64BC1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76527"/>
              </p:ext>
            </p:extLst>
          </p:nvPr>
        </p:nvGraphicFramePr>
        <p:xfrm>
          <a:off x="298241" y="5146737"/>
          <a:ext cx="5626099" cy="1219200"/>
        </p:xfrm>
        <a:graphic>
          <a:graphicData uri="http://schemas.openxmlformats.org/drawingml/2006/table">
            <a:tbl>
              <a:tblPr/>
              <a:tblGrid>
                <a:gridCol w="1922039">
                  <a:extLst>
                    <a:ext uri="{9D8B030D-6E8A-4147-A177-3AD203B41FA5}">
                      <a16:colId xmlns:a16="http://schemas.microsoft.com/office/drawing/2014/main" val="2963761720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4108143215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830330819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3455338766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116023819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random_product_to_offer_stratified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37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product_to_offer_groundtruth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6502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0.02617801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0.052356021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0.057591623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439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0.047120419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0.062827225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0.041884817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0.12565445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4532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0.036649215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0.041884817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0.068062827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9335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0.057591623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0.104712042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0.078534031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0.167539267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02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93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E7CBD-0456-54BB-5E37-F0698A2F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B4A6-5A8C-A6A9-DEB4-2353BB39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Based on the hold-out test dataset, the current optimization framework can accurately offer </a:t>
            </a:r>
            <a:r>
              <a:rPr lang="en-US" b="1" u="sng" dirty="0"/>
              <a:t>49% correct product</a:t>
            </a:r>
            <a:r>
              <a:rPr lang="en-US" b="1" dirty="0"/>
              <a:t> </a:t>
            </a:r>
            <a:r>
              <a:rPr lang="en-US" dirty="0"/>
              <a:t>to Single Offer Per Client that has highest expected product revenue VS </a:t>
            </a:r>
            <a:r>
              <a:rPr lang="en-US" u="sng" dirty="0"/>
              <a:t>27% of the baseline</a:t>
            </a:r>
            <a:r>
              <a:rPr lang="en-US" dirty="0"/>
              <a:t> random stratified offering.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u="sng" dirty="0"/>
              <a:t>revenue prediction models for each </a:t>
            </a:r>
            <a:r>
              <a:rPr lang="en-US" u="sng" dirty="0" err="1"/>
              <a:t>product+client</a:t>
            </a:r>
            <a:r>
              <a:rPr lang="en-US" u="sng" dirty="0"/>
              <a:t> are not accurate, </a:t>
            </a:r>
            <a:r>
              <a:rPr lang="en-US" dirty="0"/>
              <a:t>hence the expected total revenue are over-estimated.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Feature engineering for model optimization with feature selection, if no new feature available from clients.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Model optimization using other boosting, ensemble, and/or bagging approach to get higher models’ performances.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sample the training dataset with SMOTE approach before classification modelling for the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Sale_CC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Sale_CL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Sale_MF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before model training.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D91749-A582-FD35-A1BC-E3B8A8A3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Conclusion, observations </a:t>
            </a:r>
            <a:r>
              <a:rPr lang="en-US" dirty="0">
                <a:solidFill>
                  <a:srgbClr val="C00000"/>
                </a:solidFill>
              </a:rPr>
              <a:t>&amp;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To-do’s:</a:t>
            </a:r>
          </a:p>
        </p:txBody>
      </p:sp>
    </p:spTree>
    <p:extLst>
      <p:ext uri="{BB962C8B-B14F-4D97-AF65-F5344CB8AC3E}">
        <p14:creationId xmlns:p14="http://schemas.microsoft.com/office/powerpoint/2010/main" val="254629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802</Words>
  <Application>Microsoft Macintosh PowerPoint</Application>
  <PresentationFormat>Widescreen</PresentationFormat>
  <Paragraphs>188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.SF NS</vt:lpstr>
      <vt:lpstr>Aptos</vt:lpstr>
      <vt:lpstr>Aptos Display</vt:lpstr>
      <vt:lpstr>Aptos Narrow</vt:lpstr>
      <vt:lpstr>Arial</vt:lpstr>
      <vt:lpstr>Menlo</vt:lpstr>
      <vt:lpstr>Office Theme</vt:lpstr>
      <vt:lpstr>Data Scientist Case Study: Direct Marketing Optimization</vt:lpstr>
      <vt:lpstr>Work Framework and steps</vt:lpstr>
      <vt:lpstr>Model CV performance - Propensity</vt:lpstr>
      <vt:lpstr>Model CV performance - Propensity</vt:lpstr>
      <vt:lpstr>Model CV performance - Revenue</vt:lpstr>
      <vt:lpstr>Model CV performance - Revenue</vt:lpstr>
      <vt:lpstr>Test dataset performance</vt:lpstr>
      <vt:lpstr>Production test dataset </vt:lpstr>
      <vt:lpstr>Conclusion, observations &amp; To-do’s: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 Kai Lee</dc:creator>
  <cp:lastModifiedBy>Hong Kai Lee</cp:lastModifiedBy>
  <cp:revision>50</cp:revision>
  <dcterms:created xsi:type="dcterms:W3CDTF">2025-01-26T00:21:36Z</dcterms:created>
  <dcterms:modified xsi:type="dcterms:W3CDTF">2025-01-26T07:30:20Z</dcterms:modified>
</cp:coreProperties>
</file>