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6" r:id="rId1"/>
  </p:sldMasterIdLst>
  <p:notesMasterIdLst>
    <p:notesMasterId r:id="rId21"/>
  </p:notes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74"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71F4C-EC7A-8248-A0A1-23E335D6F51A}" type="datetimeFigureOut">
              <a:rPr lang="en-US" smtClean="0"/>
              <a:t>7/9/17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AFABB-D5B3-7944-B18D-C6B3388CEB86}" type="slidenum">
              <a:rPr lang="en-US" smtClean="0"/>
              <a:t>‹#›</a:t>
            </a:fld>
            <a:endParaRPr lang="en-US"/>
          </a:p>
        </p:txBody>
      </p:sp>
    </p:spTree>
    <p:extLst>
      <p:ext uri="{BB962C8B-B14F-4D97-AF65-F5344CB8AC3E}">
        <p14:creationId xmlns:p14="http://schemas.microsoft.com/office/powerpoint/2010/main" val="112844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BFEC3-CD96-D245-AA34-D0E5E4CD7D14}" type="datetimeFigureOut">
              <a:rPr lang="en-US" smtClean="0"/>
              <a:t>7/9/17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DBFEC3-CD96-D245-AA34-D0E5E4CD7D14}" type="datetimeFigureOut">
              <a:rPr lang="en-US" smtClean="0"/>
              <a:t>7/9/17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BFEC3-CD96-D245-AA34-D0E5E4CD7D14}" type="datetimeFigureOut">
              <a:rPr lang="en-US" smtClean="0"/>
              <a:t>7/9/17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018C46-D3DA-B745-AE64-A6C56119F3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BFEC3-CD96-D245-AA34-D0E5E4CD7D14}" type="datetimeFigureOut">
              <a:rPr lang="en-US" smtClean="0"/>
              <a:t>7/9/17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018C46-D3DA-B745-AE64-A6C56119F30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821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mercedes-benz-greener-manufacturing" TargetMode="External"/><Relationship Id="rId3" Type="http://schemas.openxmlformats.org/officeDocument/2006/relationships/hyperlink" Target="https://www.kaggle.com/c/mercedes-benz-greener-manufacturing/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1</a:t>
            </a:r>
            <a:br>
              <a:rPr lang="en-US" dirty="0" smtClean="0"/>
            </a:br>
            <a:r>
              <a:rPr lang="en-US" sz="4000" dirty="0" smtClean="0"/>
              <a:t>( Lightning Talk )</a:t>
            </a:r>
            <a:endParaRPr lang="en-US" sz="4000" dirty="0"/>
          </a:p>
        </p:txBody>
      </p:sp>
      <p:sp>
        <p:nvSpPr>
          <p:cNvPr id="3" name="Subtitle 2"/>
          <p:cNvSpPr>
            <a:spLocks noGrp="1"/>
          </p:cNvSpPr>
          <p:nvPr>
            <p:ph type="subTitle" idx="1"/>
          </p:nvPr>
        </p:nvSpPr>
        <p:spPr/>
        <p:txBody>
          <a:bodyPr/>
          <a:lstStyle/>
          <a:p>
            <a:r>
              <a:rPr lang="en-US" dirty="0" err="1" smtClean="0"/>
              <a:t>Harini</a:t>
            </a:r>
            <a:r>
              <a:rPr lang="en-US" dirty="0" smtClean="0"/>
              <a:t> </a:t>
            </a:r>
            <a:r>
              <a:rPr lang="en-US" dirty="0" err="1" smtClean="0"/>
              <a:t>Kalavala</a:t>
            </a:r>
            <a:r>
              <a:rPr lang="en-US" dirty="0" smtClean="0"/>
              <a:t> – May 30 2017</a:t>
            </a:r>
            <a:endParaRPr lang="en-US" dirty="0"/>
          </a:p>
        </p:txBody>
      </p:sp>
    </p:spTree>
    <p:extLst>
      <p:ext uri="{BB962C8B-B14F-4D97-AF65-F5344CB8AC3E}">
        <p14:creationId xmlns:p14="http://schemas.microsoft.com/office/powerpoint/2010/main" val="713762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normAutofit/>
          </a:bodyPr>
          <a:lstStyle/>
          <a:p>
            <a:pPr marL="201168" lvl="1" indent="0">
              <a:buNone/>
            </a:pPr>
            <a:r>
              <a:rPr lang="en-US" sz="2000" dirty="0" smtClean="0"/>
              <a:t>Ability to identify subrogation potential by 7</a:t>
            </a:r>
            <a:r>
              <a:rPr lang="en-US" sz="2000" baseline="30000" dirty="0" smtClean="0"/>
              <a:t>th</a:t>
            </a:r>
            <a:r>
              <a:rPr lang="en-US" sz="2000" dirty="0" smtClean="0"/>
              <a:t> or 10</a:t>
            </a:r>
            <a:r>
              <a:rPr lang="en-US" sz="2000" baseline="30000" dirty="0" smtClean="0"/>
              <a:t>th</a:t>
            </a:r>
            <a:r>
              <a:rPr lang="en-US" sz="2000" dirty="0" smtClean="0"/>
              <a:t> ( or a later date as determined by the analysis ) with a false negative rate less than </a:t>
            </a:r>
            <a:r>
              <a:rPr lang="en-US" sz="2000" dirty="0"/>
              <a:t>3</a:t>
            </a:r>
            <a:endParaRPr lang="en-US" sz="2000" dirty="0" smtClean="0"/>
          </a:p>
          <a:p>
            <a:pPr marL="201168" lvl="1" indent="0">
              <a:buNone/>
            </a:pPr>
            <a:endParaRPr lang="en-US" sz="2000" dirty="0"/>
          </a:p>
          <a:p>
            <a:pPr marL="201168" lvl="1" indent="0">
              <a:buNone/>
            </a:pPr>
            <a:r>
              <a:rPr lang="en-US" sz="2000" b="1" dirty="0" smtClean="0"/>
              <a:t>Revised Success Criteria ( 07/02/2017 ):</a:t>
            </a:r>
          </a:p>
          <a:p>
            <a:pPr marL="201168" lvl="1" indent="0">
              <a:buNone/>
            </a:pPr>
            <a:r>
              <a:rPr lang="en-US" sz="2000" dirty="0" smtClean="0"/>
              <a:t>I have expanded the modeling set to causes of losses other than ‘Vehicle’ and that leads to a very low target signal in the dataset.</a:t>
            </a:r>
          </a:p>
          <a:p>
            <a:pPr marL="201168" lvl="1" indent="0">
              <a:buNone/>
            </a:pPr>
            <a:r>
              <a:rPr lang="en-US" sz="2000" dirty="0" smtClean="0"/>
              <a:t>New Success Criteria: </a:t>
            </a:r>
          </a:p>
          <a:p>
            <a:pPr marL="201168" lvl="1" indent="0">
              <a:buNone/>
            </a:pPr>
            <a:r>
              <a:rPr lang="en-US" sz="2000" dirty="0" smtClean="0"/>
              <a:t>Ability </a:t>
            </a:r>
            <a:r>
              <a:rPr lang="en-US" sz="2000" dirty="0"/>
              <a:t>to identify subrogation potential by 7</a:t>
            </a:r>
            <a:r>
              <a:rPr lang="en-US" sz="2000" baseline="30000" dirty="0"/>
              <a:t>th</a:t>
            </a:r>
            <a:r>
              <a:rPr lang="en-US" sz="2000" dirty="0"/>
              <a:t> </a:t>
            </a:r>
            <a:r>
              <a:rPr lang="en-US" sz="2000" dirty="0" smtClean="0"/>
              <a:t>day </a:t>
            </a:r>
            <a:r>
              <a:rPr lang="en-US" sz="2000" dirty="0"/>
              <a:t>with a false negative </a:t>
            </a:r>
            <a:r>
              <a:rPr lang="en-US" sz="2000" dirty="0" smtClean="0"/>
              <a:t>&lt; 6</a:t>
            </a:r>
            <a:endParaRPr lang="en-US" sz="2000" dirty="0"/>
          </a:p>
          <a:p>
            <a:pPr marL="201168" lvl="1" indent="0">
              <a:buNone/>
            </a:pPr>
            <a:endParaRPr lang="en-US" sz="2000" dirty="0"/>
          </a:p>
        </p:txBody>
      </p:sp>
    </p:spTree>
    <p:extLst>
      <p:ext uri="{BB962C8B-B14F-4D97-AF65-F5344CB8AC3E}">
        <p14:creationId xmlns:p14="http://schemas.microsoft.com/office/powerpoint/2010/main" val="37923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3</a:t>
            </a:r>
            <a:br>
              <a:rPr lang="en-US" dirty="0" smtClean="0"/>
            </a:br>
            <a:r>
              <a:rPr lang="en-US" sz="4000" dirty="0" smtClean="0"/>
              <a:t>( Exploratory Data Analysis)</a:t>
            </a:r>
            <a:endParaRPr lang="en-US" sz="4000" dirty="0"/>
          </a:p>
        </p:txBody>
      </p:sp>
      <p:sp>
        <p:nvSpPr>
          <p:cNvPr id="3" name="Subtitle 2"/>
          <p:cNvSpPr>
            <a:spLocks noGrp="1"/>
          </p:cNvSpPr>
          <p:nvPr>
            <p:ph type="subTitle" idx="1"/>
          </p:nvPr>
        </p:nvSpPr>
        <p:spPr/>
        <p:txBody>
          <a:bodyPr/>
          <a:lstStyle/>
          <a:p>
            <a:r>
              <a:rPr lang="en-US" dirty="0" smtClean="0"/>
              <a:t>Harini Kalavala – Jul 2017</a:t>
            </a:r>
            <a:endParaRPr lang="en-US" dirty="0"/>
          </a:p>
        </p:txBody>
      </p:sp>
    </p:spTree>
    <p:extLst>
      <p:ext uri="{BB962C8B-B14F-4D97-AF65-F5344CB8AC3E}">
        <p14:creationId xmlns:p14="http://schemas.microsoft.com/office/powerpoint/2010/main" val="1644330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err="1" smtClean="0"/>
              <a:t>DataSet</a:t>
            </a:r>
            <a:r>
              <a:rPr lang="en-US" dirty="0" smtClean="0"/>
              <a:t> Summary:</a:t>
            </a:r>
            <a:endParaRPr lang="en-US" dirty="0"/>
          </a:p>
        </p:txBody>
      </p:sp>
      <p:sp>
        <p:nvSpPr>
          <p:cNvPr id="3" name="Content Placeholder 2"/>
          <p:cNvSpPr>
            <a:spLocks noGrp="1"/>
          </p:cNvSpPr>
          <p:nvPr>
            <p:ph idx="1"/>
          </p:nvPr>
        </p:nvSpPr>
        <p:spPr>
          <a:xfrm>
            <a:off x="1097279" y="1833859"/>
            <a:ext cx="10386159" cy="4471938"/>
          </a:xfrm>
        </p:spPr>
        <p:txBody>
          <a:bodyPr>
            <a:normAutofit lnSpcReduction="10000"/>
          </a:bodyPr>
          <a:lstStyle/>
          <a:p>
            <a:pPr>
              <a:buFont typeface="Arial" panose="020B0604020202020204" pitchFamily="34" charset="0"/>
              <a:buChar char="•"/>
            </a:pPr>
            <a:r>
              <a:rPr lang="en-US" sz="2200" dirty="0"/>
              <a:t> </a:t>
            </a:r>
            <a:r>
              <a:rPr lang="en-US" sz="2200" dirty="0" smtClean="0"/>
              <a:t> Focused on 3 key Causes of Loss as the scope of this project. Consolidated </a:t>
            </a:r>
            <a:r>
              <a:rPr lang="en-US" sz="2200" dirty="0" err="1" smtClean="0"/>
              <a:t>misc</a:t>
            </a:r>
            <a:r>
              <a:rPr lang="en-US" sz="2200" dirty="0" smtClean="0"/>
              <a:t> low volume cause of losses into other</a:t>
            </a:r>
          </a:p>
          <a:p>
            <a:pPr lvl="1">
              <a:buFont typeface="Arial" panose="020B0604020202020204" pitchFamily="34" charset="0"/>
              <a:buChar char="•"/>
            </a:pPr>
            <a:r>
              <a:rPr lang="en-US" i="1" dirty="0" smtClean="0"/>
              <a:t>Vehicle</a:t>
            </a:r>
          </a:p>
          <a:p>
            <a:pPr lvl="1">
              <a:buFont typeface="Arial" panose="020B0604020202020204" pitchFamily="34" charset="0"/>
              <a:buChar char="•"/>
            </a:pPr>
            <a:r>
              <a:rPr lang="en-US" sz="1800" i="1" dirty="0" smtClean="0"/>
              <a:t>Water</a:t>
            </a:r>
          </a:p>
          <a:p>
            <a:pPr lvl="1">
              <a:buFont typeface="Arial" panose="020B0604020202020204" pitchFamily="34" charset="0"/>
              <a:buChar char="•"/>
            </a:pPr>
            <a:r>
              <a:rPr lang="en-US" i="1" dirty="0" smtClean="0"/>
              <a:t>Fire &amp; Removal</a:t>
            </a:r>
          </a:p>
          <a:p>
            <a:pPr>
              <a:buFont typeface="Arial" panose="020B0604020202020204" pitchFamily="34" charset="0"/>
              <a:buChar char="•"/>
            </a:pPr>
            <a:r>
              <a:rPr lang="en-US" i="1" dirty="0" smtClean="0"/>
              <a:t> </a:t>
            </a:r>
            <a:r>
              <a:rPr lang="en-US" dirty="0" smtClean="0"/>
              <a:t>Gathered the predictor variables as well as concatenated adjuster notes as of Day 7 into the life of a claim.</a:t>
            </a:r>
          </a:p>
          <a:p>
            <a:pPr>
              <a:buFont typeface="Arial" panose="020B0604020202020204" pitchFamily="34" charset="0"/>
              <a:buChar char="•"/>
            </a:pPr>
            <a:r>
              <a:rPr lang="en-US" sz="2000" i="1" dirty="0"/>
              <a:t> </a:t>
            </a:r>
            <a:r>
              <a:rPr lang="en-US" dirty="0" smtClean="0"/>
              <a:t>Took all claims created in 2015 to account for any seasonality differences into while training the model.</a:t>
            </a:r>
          </a:p>
          <a:p>
            <a:pPr>
              <a:buFont typeface="Arial" panose="020B0604020202020204" pitchFamily="34" charset="0"/>
              <a:buChar char="•"/>
            </a:pPr>
            <a:r>
              <a:rPr lang="en-US" sz="2000" i="1" dirty="0"/>
              <a:t> </a:t>
            </a:r>
            <a:r>
              <a:rPr lang="en-US" dirty="0" smtClean="0"/>
              <a:t>Separated the full dataset into Training ( 70% ) and Test ( 30% ) Sets. This is done so we can get the final performance metrics against the Test set vs the training set.  Retained both Recovery Amount and the Recovery Flag in the test set so I can try to fit both classification and regression models.</a:t>
            </a:r>
          </a:p>
          <a:p>
            <a:pPr>
              <a:buFont typeface="Arial" panose="020B0604020202020204" pitchFamily="34" charset="0"/>
              <a:buChar char="•"/>
            </a:pPr>
            <a:r>
              <a:rPr lang="en-US" sz="2000" i="1" dirty="0"/>
              <a:t> </a:t>
            </a:r>
            <a:r>
              <a:rPr lang="en-US" dirty="0" smtClean="0"/>
              <a:t>Training Set Count : </a:t>
            </a:r>
            <a:r>
              <a:rPr lang="en-US" dirty="0" smtClean="0"/>
              <a:t>~36K </a:t>
            </a:r>
            <a:r>
              <a:rPr lang="en-US" sz="2000" i="1" dirty="0" smtClean="0"/>
              <a:t> </a:t>
            </a:r>
            <a:r>
              <a:rPr lang="en-US" dirty="0" smtClean="0"/>
              <a:t>Test Set: </a:t>
            </a:r>
            <a:r>
              <a:rPr lang="en-US" dirty="0" smtClean="0"/>
              <a:t>~15 </a:t>
            </a:r>
            <a:r>
              <a:rPr lang="en-US" dirty="0" smtClean="0"/>
              <a:t>K</a:t>
            </a:r>
            <a:endParaRPr lang="en-US" sz="2000" i="1" dirty="0"/>
          </a:p>
        </p:txBody>
      </p:sp>
    </p:spTree>
    <p:extLst>
      <p:ext uri="{BB962C8B-B14F-4D97-AF65-F5344CB8AC3E}">
        <p14:creationId xmlns:p14="http://schemas.microsoft.com/office/powerpoint/2010/main" val="392219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Exploratory Data Analysis:</a:t>
            </a:r>
            <a:br>
              <a:rPr lang="en-US" sz="4000" dirty="0"/>
            </a:br>
            <a:r>
              <a:rPr lang="en-US" sz="2700" dirty="0" smtClean="0"/>
              <a:t>Listing Variables and it’s types</a:t>
            </a:r>
            <a:endParaRPr lang="en-US" sz="2700" dirty="0"/>
          </a:p>
        </p:txBody>
      </p:sp>
      <p:pic>
        <p:nvPicPr>
          <p:cNvPr id="4" name="Content Placeholder 3"/>
          <p:cNvPicPr>
            <a:picLocks noGrp="1" noChangeAspect="1"/>
          </p:cNvPicPr>
          <p:nvPr>
            <p:ph idx="1"/>
          </p:nvPr>
        </p:nvPicPr>
        <p:blipFill>
          <a:blip r:embed="rId2"/>
          <a:stretch>
            <a:fillRect/>
          </a:stretch>
        </p:blipFill>
        <p:spPr>
          <a:xfrm>
            <a:off x="3906838" y="1866900"/>
            <a:ext cx="4438650" cy="3981450"/>
          </a:xfrm>
          <a:prstGeom prst="rect">
            <a:avLst/>
          </a:prstGeom>
        </p:spPr>
      </p:pic>
    </p:spTree>
    <p:extLst>
      <p:ext uri="{BB962C8B-B14F-4D97-AF65-F5344CB8AC3E}">
        <p14:creationId xmlns:p14="http://schemas.microsoft.com/office/powerpoint/2010/main" val="42392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The </a:t>
            </a:r>
            <a:r>
              <a:rPr lang="en-US" sz="2200" dirty="0"/>
              <a:t>target recovery percent is 2%. That is 2% of the claims have a recovery $.</a:t>
            </a:r>
            <a:br>
              <a:rPr lang="en-US" sz="2200" dirty="0"/>
            </a:br>
            <a:endParaRPr lang="en-US" sz="2200" dirty="0"/>
          </a:p>
        </p:txBody>
      </p:sp>
      <p:pic>
        <p:nvPicPr>
          <p:cNvPr id="4" name="Content Placeholder 3"/>
          <p:cNvPicPr>
            <a:picLocks noGrp="1" noChangeAspect="1"/>
          </p:cNvPicPr>
          <p:nvPr>
            <p:ph idx="1"/>
          </p:nvPr>
        </p:nvPicPr>
        <p:blipFill>
          <a:blip r:embed="rId2"/>
          <a:stretch>
            <a:fillRect/>
          </a:stretch>
        </p:blipFill>
        <p:spPr>
          <a:xfrm>
            <a:off x="2132806" y="2478881"/>
            <a:ext cx="8315325" cy="3181350"/>
          </a:xfrm>
          <a:prstGeom prst="rect">
            <a:avLst/>
          </a:prstGeom>
        </p:spPr>
      </p:pic>
    </p:spTree>
    <p:extLst>
      <p:ext uri="{BB962C8B-B14F-4D97-AF65-F5344CB8AC3E}">
        <p14:creationId xmlns:p14="http://schemas.microsoft.com/office/powerpoint/2010/main" val="42476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Variable Correlation Matrix ( not including the adjuster notes )</a:t>
            </a:r>
            <a:r>
              <a:rPr lang="en-US" sz="2200" dirty="0"/>
              <a:t/>
            </a:r>
            <a:br>
              <a:rPr lang="en-US" sz="2200" dirty="0"/>
            </a:br>
            <a:endParaRPr lang="en-US" sz="2200" dirty="0"/>
          </a:p>
        </p:txBody>
      </p:sp>
      <p:pic>
        <p:nvPicPr>
          <p:cNvPr id="5" name="Content Placeholder 4"/>
          <p:cNvPicPr>
            <a:picLocks noGrp="1" noChangeAspect="1"/>
          </p:cNvPicPr>
          <p:nvPr>
            <p:ph idx="1"/>
          </p:nvPr>
        </p:nvPicPr>
        <p:blipFill>
          <a:blip r:embed="rId2"/>
          <a:stretch>
            <a:fillRect/>
          </a:stretch>
        </p:blipFill>
        <p:spPr>
          <a:xfrm>
            <a:off x="1487488" y="1947863"/>
            <a:ext cx="9277350" cy="3819525"/>
          </a:xfrm>
          <a:prstGeom prst="rect">
            <a:avLst/>
          </a:prstGeom>
        </p:spPr>
      </p:pic>
    </p:spTree>
    <p:extLst>
      <p:ext uri="{BB962C8B-B14F-4D97-AF65-F5344CB8AC3E}">
        <p14:creationId xmlns:p14="http://schemas.microsoft.com/office/powerpoint/2010/main" val="146933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Distribution Plots for Key Continuous Variables:</a:t>
            </a:r>
            <a:r>
              <a:rPr lang="en-US" sz="2200" dirty="0"/>
              <a:t/>
            </a:r>
            <a:br>
              <a:rPr lang="en-US" sz="2200" dirty="0"/>
            </a:br>
            <a:endParaRPr lang="en-US" sz="2200" dirty="0"/>
          </a:p>
        </p:txBody>
      </p:sp>
      <p:pic>
        <p:nvPicPr>
          <p:cNvPr id="4" name="Content Placeholder 3"/>
          <p:cNvPicPr>
            <a:picLocks noGrp="1" noChangeAspect="1"/>
          </p:cNvPicPr>
          <p:nvPr>
            <p:ph idx="1"/>
          </p:nvPr>
        </p:nvPicPr>
        <p:blipFill>
          <a:blip r:embed="rId2"/>
          <a:stretch>
            <a:fillRect/>
          </a:stretch>
        </p:blipFill>
        <p:spPr>
          <a:xfrm>
            <a:off x="3008551" y="1846263"/>
            <a:ext cx="6235223" cy="4022725"/>
          </a:xfrm>
          <a:prstGeom prst="rect">
            <a:avLst/>
          </a:prstGeom>
        </p:spPr>
      </p:pic>
    </p:spTree>
    <p:extLst>
      <p:ext uri="{BB962C8B-B14F-4D97-AF65-F5344CB8AC3E}">
        <p14:creationId xmlns:p14="http://schemas.microsoft.com/office/powerpoint/2010/main" val="39125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Distribution Plots for Key Continuous Variables: ( Most reserve values are less than 25K )</a:t>
            </a:r>
            <a:r>
              <a:rPr lang="en-US" sz="2200" dirty="0"/>
              <a:t/>
            </a:r>
            <a:br>
              <a:rPr lang="en-US" sz="2200" dirty="0"/>
            </a:br>
            <a:endParaRPr lang="en-US" sz="2200" dirty="0"/>
          </a:p>
        </p:txBody>
      </p:sp>
      <p:sp>
        <p:nvSpPr>
          <p:cNvPr id="3" name="Content Placeholder 2"/>
          <p:cNvSpPr>
            <a:spLocks noGrp="1"/>
          </p:cNvSpPr>
          <p:nvPr>
            <p:ph idx="1"/>
          </p:nvPr>
        </p:nvSpPr>
        <p:spPr>
          <a:xfrm>
            <a:off x="859536" y="1845734"/>
            <a:ext cx="10296144" cy="4335610"/>
          </a:xfrm>
        </p:spPr>
        <p:txBody>
          <a:bodyPr/>
          <a:lstStyle/>
          <a:p>
            <a:endParaRPr lang="en-US" dirty="0"/>
          </a:p>
        </p:txBody>
      </p:sp>
      <p:pic>
        <p:nvPicPr>
          <p:cNvPr id="5" name="Picture 4"/>
          <p:cNvPicPr>
            <a:picLocks noChangeAspect="1"/>
          </p:cNvPicPr>
          <p:nvPr/>
        </p:nvPicPr>
        <p:blipFill>
          <a:blip r:embed="rId2"/>
          <a:stretch>
            <a:fillRect/>
          </a:stretch>
        </p:blipFill>
        <p:spPr>
          <a:xfrm>
            <a:off x="3210877" y="1869907"/>
            <a:ext cx="5495925" cy="4162425"/>
          </a:xfrm>
          <a:prstGeom prst="rect">
            <a:avLst/>
          </a:prstGeom>
        </p:spPr>
      </p:pic>
    </p:spTree>
    <p:extLst>
      <p:ext uri="{BB962C8B-B14F-4D97-AF65-F5344CB8AC3E}">
        <p14:creationId xmlns:p14="http://schemas.microsoft.com/office/powerpoint/2010/main" val="39444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12429"/>
          </a:xfrm>
        </p:spPr>
        <p:txBody>
          <a:bodyPr>
            <a:normAutofit/>
          </a:bodyPr>
          <a:lstStyle/>
          <a:p>
            <a:r>
              <a:rPr lang="en-US" sz="3200" dirty="0"/>
              <a:t>Exploratory Data Analysis:</a:t>
            </a:r>
            <a:br>
              <a:rPr lang="en-US" sz="3200" dirty="0"/>
            </a:br>
            <a:r>
              <a:rPr lang="en-US" sz="2000" dirty="0"/>
              <a:t>Distribution Plots for Key Continuous Variables: ( </a:t>
            </a:r>
            <a:r>
              <a:rPr lang="en-US" sz="2000" dirty="0" smtClean="0"/>
              <a:t>The number of </a:t>
            </a:r>
            <a:r>
              <a:rPr lang="en-US" sz="2000" dirty="0" err="1" smtClean="0"/>
              <a:t>ilog</a:t>
            </a:r>
            <a:r>
              <a:rPr lang="en-US" sz="2000" dirty="0" smtClean="0"/>
              <a:t> notes captures are less than 30 for most claims by day 7)</a:t>
            </a:r>
            <a:endParaRPr lang="en-US" sz="2000" dirty="0"/>
          </a:p>
        </p:txBody>
      </p:sp>
      <p:pic>
        <p:nvPicPr>
          <p:cNvPr id="4" name="Content Placeholder 3"/>
          <p:cNvPicPr>
            <a:picLocks noGrp="1" noChangeAspect="1"/>
          </p:cNvPicPr>
          <p:nvPr>
            <p:ph idx="1"/>
          </p:nvPr>
        </p:nvPicPr>
        <p:blipFill>
          <a:blip r:embed="rId2"/>
          <a:stretch>
            <a:fillRect/>
          </a:stretch>
        </p:blipFill>
        <p:spPr>
          <a:xfrm>
            <a:off x="3342015" y="1974279"/>
            <a:ext cx="5293975" cy="4022725"/>
          </a:xfrm>
          <a:prstGeom prst="rect">
            <a:avLst/>
          </a:prstGeom>
        </p:spPr>
      </p:pic>
    </p:spTree>
    <p:extLst>
      <p:ext uri="{BB962C8B-B14F-4D97-AF65-F5344CB8AC3E}">
        <p14:creationId xmlns:p14="http://schemas.microsoft.com/office/powerpoint/2010/main" val="382709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4725"/>
          </a:xfrm>
        </p:spPr>
        <p:txBody>
          <a:bodyPr>
            <a:normAutofit/>
          </a:bodyPr>
          <a:lstStyle/>
          <a:p>
            <a:r>
              <a:rPr lang="en-US" sz="3600" dirty="0"/>
              <a:t>Exploratory Data Analysis:</a:t>
            </a:r>
            <a:br>
              <a:rPr lang="en-US" sz="3600" dirty="0"/>
            </a:br>
            <a:r>
              <a:rPr lang="en-US" sz="2200" dirty="0"/>
              <a:t>Distribution Plots for Key Continuous Variables: ( </a:t>
            </a:r>
            <a:r>
              <a:rPr lang="en-US" sz="2200" dirty="0" smtClean="0"/>
              <a:t>Reserve and Age Of Home Scatter Plot)</a:t>
            </a:r>
            <a:endParaRPr lang="en-US" sz="2200" dirty="0"/>
          </a:p>
        </p:txBody>
      </p:sp>
      <p:pic>
        <p:nvPicPr>
          <p:cNvPr id="4" name="Content Placeholder 3"/>
          <p:cNvPicPr>
            <a:picLocks noGrp="1" noChangeAspect="1"/>
          </p:cNvPicPr>
          <p:nvPr>
            <p:ph idx="1"/>
          </p:nvPr>
        </p:nvPicPr>
        <p:blipFill>
          <a:blip r:embed="rId2"/>
          <a:stretch>
            <a:fillRect/>
          </a:stretch>
        </p:blipFill>
        <p:spPr>
          <a:xfrm>
            <a:off x="3355796" y="1846263"/>
            <a:ext cx="5540734" cy="4022725"/>
          </a:xfrm>
          <a:prstGeom prst="rect">
            <a:avLst/>
          </a:prstGeom>
        </p:spPr>
      </p:pic>
    </p:spTree>
    <p:extLst>
      <p:ext uri="{BB962C8B-B14F-4D97-AF65-F5344CB8AC3E}">
        <p14:creationId xmlns:p14="http://schemas.microsoft.com/office/powerpoint/2010/main" val="40521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 </a:t>
            </a:r>
            <a:r>
              <a:rPr lang="en-US" dirty="0"/>
              <a:t>1</a:t>
            </a:r>
            <a:r>
              <a:rPr lang="en-US" dirty="0" smtClean="0"/>
              <a:t>:</a:t>
            </a:r>
            <a:br>
              <a:rPr lang="en-US" dirty="0" smtClean="0"/>
            </a:br>
            <a:r>
              <a:rPr lang="en-US" sz="3600" dirty="0" smtClean="0"/>
              <a:t>(Predicting CSS Sign Up )</a:t>
            </a:r>
            <a:endParaRPr lang="en-US" sz="3600" dirty="0"/>
          </a:p>
        </p:txBody>
      </p:sp>
      <p:sp>
        <p:nvSpPr>
          <p:cNvPr id="3" name="Content Placeholder 2"/>
          <p:cNvSpPr>
            <a:spLocks noGrp="1"/>
          </p:cNvSpPr>
          <p:nvPr>
            <p:ph idx="1"/>
          </p:nvPr>
        </p:nvSpPr>
        <p:spPr>
          <a:xfrm>
            <a:off x="1097280" y="1845733"/>
            <a:ext cx="10219904" cy="4400687"/>
          </a:xfrm>
        </p:spPr>
        <p:txBody>
          <a:bodyPr>
            <a:normAutofit/>
          </a:bodyPr>
          <a:lstStyle/>
          <a:p>
            <a:r>
              <a:rPr lang="en-US" b="1" u="sng" dirty="0" smtClean="0"/>
              <a:t>The Problem: </a:t>
            </a:r>
          </a:p>
          <a:p>
            <a:r>
              <a:rPr lang="en-US" dirty="0" smtClean="0"/>
              <a:t>Given we have customer profile data as of March 2017 , predict which customers will sign up for CSS accounts ( customer self service accounts ) by the end of May 2017.  This will help channel the marketing efforts towards customers with a higher probability of signing up.</a:t>
            </a:r>
            <a:endParaRPr lang="en-US" dirty="0"/>
          </a:p>
          <a:p>
            <a:r>
              <a:rPr lang="en-US" b="1" u="sng" dirty="0" smtClean="0"/>
              <a:t>Data:</a:t>
            </a:r>
          </a:p>
          <a:p>
            <a:pPr lvl="1">
              <a:buFont typeface="Arial" charset="0"/>
              <a:buChar char="•"/>
            </a:pPr>
            <a:r>
              <a:rPr lang="en-US" dirty="0" smtClean="0"/>
              <a:t>Customer profile data as of March 2017.</a:t>
            </a:r>
          </a:p>
          <a:p>
            <a:pPr lvl="1">
              <a:buFont typeface="Arial" charset="0"/>
              <a:buChar char="•"/>
            </a:pPr>
            <a:r>
              <a:rPr lang="en-US" dirty="0" smtClean="0"/>
              <a:t>Customer Demographic data </a:t>
            </a:r>
          </a:p>
          <a:p>
            <a:pPr lvl="1">
              <a:buFont typeface="Arial" charset="0"/>
              <a:buChar char="•"/>
            </a:pPr>
            <a:r>
              <a:rPr lang="en-US" dirty="0" smtClean="0"/>
              <a:t>Agent data</a:t>
            </a:r>
          </a:p>
          <a:p>
            <a:pPr lvl="1">
              <a:buFont typeface="Arial" charset="0"/>
              <a:buChar char="•"/>
            </a:pPr>
            <a:r>
              <a:rPr lang="en-US" dirty="0" smtClean="0"/>
              <a:t>Marketing email data</a:t>
            </a:r>
            <a:endParaRPr lang="en-US" dirty="0"/>
          </a:p>
          <a:p>
            <a:r>
              <a:rPr lang="en-US" b="1" u="sng" dirty="0" smtClean="0"/>
              <a:t>Hypothesis:</a:t>
            </a:r>
          </a:p>
          <a:p>
            <a:r>
              <a:rPr lang="en-US" dirty="0" smtClean="0"/>
              <a:t>Customer profile information can help predict the likelihood of a customer signing up for self service account.</a:t>
            </a:r>
          </a:p>
          <a:p>
            <a:endParaRPr lang="en-US" dirty="0"/>
          </a:p>
          <a:p>
            <a:endParaRPr lang="en-US" dirty="0"/>
          </a:p>
        </p:txBody>
      </p:sp>
    </p:spTree>
    <p:extLst>
      <p:ext uri="{BB962C8B-B14F-4D97-AF65-F5344CB8AC3E}">
        <p14:creationId xmlns:p14="http://schemas.microsoft.com/office/powerpoint/2010/main" val="5185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Idea </a:t>
            </a:r>
            <a:r>
              <a:rPr lang="en-US" dirty="0"/>
              <a:t>2</a:t>
            </a:r>
            <a:r>
              <a:rPr lang="en-US" dirty="0" smtClean="0"/>
              <a:t>: </a:t>
            </a:r>
            <a:br>
              <a:rPr lang="en-US" dirty="0" smtClean="0"/>
            </a:br>
            <a:r>
              <a:rPr lang="en-US" sz="3600" dirty="0" smtClean="0"/>
              <a:t>( Predicting which non-HVH households will become HVH )</a:t>
            </a:r>
            <a:endParaRPr lang="en-US" sz="3600" dirty="0"/>
          </a:p>
        </p:txBody>
      </p:sp>
      <p:sp>
        <p:nvSpPr>
          <p:cNvPr id="3" name="Content Placeholder 2"/>
          <p:cNvSpPr>
            <a:spLocks noGrp="1"/>
          </p:cNvSpPr>
          <p:nvPr>
            <p:ph idx="1"/>
          </p:nvPr>
        </p:nvSpPr>
        <p:spPr/>
        <p:txBody>
          <a:bodyPr>
            <a:normAutofit/>
          </a:bodyPr>
          <a:lstStyle/>
          <a:p>
            <a:r>
              <a:rPr lang="en-US" b="1" u="sng" dirty="0"/>
              <a:t>The Problem: </a:t>
            </a:r>
          </a:p>
          <a:p>
            <a:r>
              <a:rPr lang="en-US" dirty="0" smtClean="0"/>
              <a:t>Given we have household data as of Jan 2013 , predict the probability of a given non-HVH household becoming a high value household in the next 4 years.</a:t>
            </a:r>
            <a:endParaRPr lang="en-US" dirty="0"/>
          </a:p>
          <a:p>
            <a:r>
              <a:rPr lang="en-US" b="1" u="sng" dirty="0"/>
              <a:t>Data:</a:t>
            </a:r>
          </a:p>
          <a:p>
            <a:pPr lvl="1">
              <a:buFont typeface="Arial" charset="0"/>
              <a:buChar char="•"/>
            </a:pPr>
            <a:r>
              <a:rPr lang="en-US" dirty="0" smtClean="0"/>
              <a:t>Household data at as </a:t>
            </a:r>
            <a:r>
              <a:rPr lang="en-US" dirty="0"/>
              <a:t>of </a:t>
            </a:r>
            <a:r>
              <a:rPr lang="en-US" dirty="0" smtClean="0"/>
              <a:t>Jan 2013</a:t>
            </a:r>
            <a:endParaRPr lang="en-US" dirty="0"/>
          </a:p>
          <a:p>
            <a:pPr lvl="1">
              <a:buFont typeface="Arial" charset="0"/>
              <a:buChar char="•"/>
            </a:pPr>
            <a:r>
              <a:rPr lang="en-US" dirty="0" smtClean="0"/>
              <a:t>Demographic </a:t>
            </a:r>
            <a:r>
              <a:rPr lang="en-US" dirty="0"/>
              <a:t>data </a:t>
            </a:r>
          </a:p>
          <a:p>
            <a:pPr lvl="1">
              <a:buFont typeface="Arial" charset="0"/>
              <a:buChar char="•"/>
            </a:pPr>
            <a:r>
              <a:rPr lang="en-US" dirty="0"/>
              <a:t>Agent data</a:t>
            </a:r>
          </a:p>
          <a:p>
            <a:r>
              <a:rPr lang="en-US" b="1" u="sng" dirty="0" smtClean="0"/>
              <a:t>Hypothesis</a:t>
            </a:r>
            <a:r>
              <a:rPr lang="en-US" b="1" u="sng" dirty="0"/>
              <a:t>:</a:t>
            </a:r>
          </a:p>
          <a:p>
            <a:r>
              <a:rPr lang="en-US" dirty="0" smtClean="0"/>
              <a:t>Household and demographic information can predict </a:t>
            </a:r>
            <a:r>
              <a:rPr lang="en-US" dirty="0"/>
              <a:t>the likelihood of a </a:t>
            </a:r>
            <a:r>
              <a:rPr lang="en-US" dirty="0" smtClean="0"/>
              <a:t>household becoming a high value household in a defined future timeframe.</a:t>
            </a:r>
            <a:endParaRPr lang="en-US" dirty="0"/>
          </a:p>
          <a:p>
            <a:endParaRPr lang="en-US" dirty="0"/>
          </a:p>
        </p:txBody>
      </p:sp>
    </p:spTree>
    <p:extLst>
      <p:ext uri="{BB962C8B-B14F-4D97-AF65-F5344CB8AC3E}">
        <p14:creationId xmlns:p14="http://schemas.microsoft.com/office/powerpoint/2010/main" val="1426525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idea 3</a:t>
            </a:r>
            <a:br>
              <a:rPr lang="en-US" dirty="0"/>
            </a:br>
            <a:r>
              <a:rPr lang="en-US" sz="2800" dirty="0"/>
              <a:t>( Predicting default based on the Loan </a:t>
            </a:r>
            <a:r>
              <a:rPr lang="en-US" sz="2800" dirty="0" err="1"/>
              <a:t>DataSet</a:t>
            </a:r>
            <a:r>
              <a:rPr lang="en-US" sz="2800" dirty="0"/>
              <a:t> - </a:t>
            </a:r>
            <a:r>
              <a:rPr lang="en-US" sz="2800" dirty="0" err="1"/>
              <a:t>Kaggle</a:t>
            </a:r>
            <a:r>
              <a:rPr lang="en-US" sz="2800" dirty="0"/>
              <a:t>)</a:t>
            </a:r>
          </a:p>
        </p:txBody>
      </p:sp>
      <p:sp>
        <p:nvSpPr>
          <p:cNvPr id="3" name="Content Placeholder 2"/>
          <p:cNvSpPr>
            <a:spLocks noGrp="1"/>
          </p:cNvSpPr>
          <p:nvPr>
            <p:ph idx="1"/>
          </p:nvPr>
        </p:nvSpPr>
        <p:spPr/>
        <p:txBody>
          <a:bodyPr>
            <a:normAutofit fontScale="92500" lnSpcReduction="10000"/>
          </a:bodyPr>
          <a:lstStyle/>
          <a:p>
            <a:r>
              <a:rPr lang="en-US" b="1" u="sng" dirty="0"/>
              <a:t>The Problem: </a:t>
            </a:r>
          </a:p>
          <a:p>
            <a:r>
              <a:rPr lang="en-US" dirty="0"/>
              <a:t>Predict the Likelihood of default for a given customer </a:t>
            </a:r>
            <a:endParaRPr lang="en-US" dirty="0" smtClean="0"/>
          </a:p>
          <a:p>
            <a:endParaRPr lang="en-US" dirty="0"/>
          </a:p>
          <a:p>
            <a:r>
              <a:rPr lang="en-US" dirty="0">
                <a:hlinkClick r:id="rId2"/>
              </a:rPr>
              <a:t>https://</a:t>
            </a:r>
            <a:r>
              <a:rPr lang="en-US" dirty="0" smtClean="0">
                <a:hlinkClick r:id="rId2"/>
              </a:rPr>
              <a:t>www.kaggle.com/c/mercedes-benz-greener-manufacturing</a:t>
            </a:r>
            <a:r>
              <a:rPr lang="en-US" dirty="0" smtClean="0"/>
              <a:t> </a:t>
            </a:r>
            <a:endParaRPr lang="en-US" dirty="0"/>
          </a:p>
          <a:p>
            <a:endParaRPr lang="en-US" b="1" u="sng" dirty="0"/>
          </a:p>
          <a:p>
            <a:r>
              <a:rPr lang="en-US" b="1" u="sng" dirty="0"/>
              <a:t>Data:</a:t>
            </a:r>
          </a:p>
          <a:p>
            <a:pPr lvl="1">
              <a:buFont typeface="Arial" charset="0"/>
              <a:buChar char="•"/>
            </a:pPr>
            <a:r>
              <a:rPr lang="en-US" dirty="0">
                <a:hlinkClick r:id="rId3"/>
              </a:rPr>
              <a:t>https://</a:t>
            </a:r>
            <a:r>
              <a:rPr lang="en-US" dirty="0" smtClean="0">
                <a:hlinkClick r:id="rId3"/>
              </a:rPr>
              <a:t>www.kaggle.com/c/mercedes-benz-greener-manufacturing/data</a:t>
            </a:r>
            <a:endParaRPr lang="en-US" dirty="0" smtClean="0"/>
          </a:p>
          <a:p>
            <a:pPr lvl="1">
              <a:buFont typeface="Arial" charset="0"/>
              <a:buChar char="•"/>
            </a:pPr>
            <a:endParaRPr lang="en-US" b="1" u="sng" dirty="0"/>
          </a:p>
          <a:p>
            <a:pPr marL="0" indent="0">
              <a:buNone/>
            </a:pPr>
            <a:r>
              <a:rPr lang="en-US" b="1" u="sng" dirty="0"/>
              <a:t>Hypothesis:</a:t>
            </a:r>
          </a:p>
          <a:p>
            <a:r>
              <a:rPr lang="en-US" dirty="0"/>
              <a:t>Based on customer loan data and their demographic information, we can predict the likelihood of a customer defaulting the loan.</a:t>
            </a:r>
          </a:p>
        </p:txBody>
      </p:sp>
    </p:spTree>
    <p:extLst>
      <p:ext uri="{BB962C8B-B14F-4D97-AF65-F5344CB8AC3E}">
        <p14:creationId xmlns:p14="http://schemas.microsoft.com/office/powerpoint/2010/main" val="125907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idea 4 – Finalized project</a:t>
            </a:r>
            <a:br>
              <a:rPr lang="en-US" dirty="0" smtClean="0"/>
            </a:br>
            <a:r>
              <a:rPr lang="en-US" sz="3200" dirty="0" smtClean="0"/>
              <a:t>( Predicting the subrogation potential for property claims)</a:t>
            </a:r>
            <a:endParaRPr lang="en-US" sz="3200" dirty="0"/>
          </a:p>
        </p:txBody>
      </p:sp>
      <p:sp>
        <p:nvSpPr>
          <p:cNvPr id="3" name="Content Placeholder 2"/>
          <p:cNvSpPr>
            <a:spLocks noGrp="1"/>
          </p:cNvSpPr>
          <p:nvPr>
            <p:ph idx="1"/>
          </p:nvPr>
        </p:nvSpPr>
        <p:spPr/>
        <p:txBody>
          <a:bodyPr>
            <a:normAutofit fontScale="85000" lnSpcReduction="20000"/>
          </a:bodyPr>
          <a:lstStyle/>
          <a:p>
            <a:r>
              <a:rPr lang="en-US" b="1" u="sng" dirty="0"/>
              <a:t>The Problem: </a:t>
            </a:r>
            <a:endParaRPr lang="en-US" b="1" u="sng" dirty="0" smtClean="0"/>
          </a:p>
          <a:p>
            <a:r>
              <a:rPr lang="en-US" dirty="0" smtClean="0"/>
              <a:t>1) Predict the likelihood of subrogation potential early ( by 7</a:t>
            </a:r>
            <a:r>
              <a:rPr lang="en-US" baseline="30000" dirty="0" smtClean="0"/>
              <a:t>th</a:t>
            </a:r>
            <a:r>
              <a:rPr lang="en-US" dirty="0" smtClean="0"/>
              <a:t> or 10</a:t>
            </a:r>
            <a:r>
              <a:rPr lang="en-US" baseline="30000" dirty="0" smtClean="0"/>
              <a:t>th</a:t>
            </a:r>
            <a:r>
              <a:rPr lang="en-US" dirty="0" smtClean="0"/>
              <a:t> day )in the life of a property claim ( binary classification problem </a:t>
            </a:r>
            <a:r>
              <a:rPr lang="en-US" dirty="0" smtClean="0"/>
              <a:t>)</a:t>
            </a:r>
            <a:endParaRPr lang="en-US" dirty="0" smtClean="0"/>
          </a:p>
          <a:p>
            <a:r>
              <a:rPr lang="en-US" dirty="0" smtClean="0"/>
              <a:t>2) </a:t>
            </a:r>
            <a:r>
              <a:rPr lang="en-US" dirty="0"/>
              <a:t>Predict the </a:t>
            </a:r>
            <a:r>
              <a:rPr lang="en-US" dirty="0" smtClean="0"/>
              <a:t>subrogation recovery dollar amount  </a:t>
            </a:r>
            <a:r>
              <a:rPr lang="en-US" dirty="0"/>
              <a:t>( by 7</a:t>
            </a:r>
            <a:r>
              <a:rPr lang="en-US" baseline="30000" dirty="0"/>
              <a:t>th</a:t>
            </a:r>
            <a:r>
              <a:rPr lang="en-US" dirty="0"/>
              <a:t> or </a:t>
            </a:r>
            <a:r>
              <a:rPr lang="en-US" dirty="0" smtClean="0"/>
              <a:t>10</a:t>
            </a:r>
            <a:r>
              <a:rPr lang="en-US" baseline="30000" dirty="0" smtClean="0"/>
              <a:t>th</a:t>
            </a:r>
            <a:r>
              <a:rPr lang="en-US" dirty="0" smtClean="0"/>
              <a:t> </a:t>
            </a:r>
            <a:r>
              <a:rPr lang="en-US" dirty="0"/>
              <a:t>day </a:t>
            </a:r>
            <a:r>
              <a:rPr lang="en-US" dirty="0" smtClean="0"/>
              <a:t>) in </a:t>
            </a:r>
            <a:r>
              <a:rPr lang="en-US" dirty="0"/>
              <a:t>the life of a property claim ( </a:t>
            </a:r>
            <a:r>
              <a:rPr lang="en-US" dirty="0" smtClean="0"/>
              <a:t>regression problem)</a:t>
            </a:r>
            <a:endParaRPr lang="en-US" dirty="0"/>
          </a:p>
          <a:p>
            <a:endParaRPr lang="en-US" b="1" u="sng" dirty="0" smtClean="0"/>
          </a:p>
          <a:p>
            <a:r>
              <a:rPr lang="en-US" b="1" u="sng" dirty="0" smtClean="0"/>
              <a:t>Data</a:t>
            </a:r>
            <a:r>
              <a:rPr lang="en-US" b="1" u="sng" dirty="0"/>
              <a:t>:</a:t>
            </a:r>
          </a:p>
          <a:p>
            <a:pPr lvl="1">
              <a:buFont typeface="Arial" charset="0"/>
              <a:buChar char="•"/>
            </a:pPr>
            <a:r>
              <a:rPr lang="en-US" sz="2000" dirty="0"/>
              <a:t>Loss characteristics of a claim as of 7th Day , </a:t>
            </a:r>
            <a:r>
              <a:rPr lang="en-US" sz="2000" dirty="0" smtClean="0"/>
              <a:t>10th </a:t>
            </a:r>
            <a:r>
              <a:rPr lang="en-US" sz="2000" dirty="0"/>
              <a:t>Day.</a:t>
            </a:r>
          </a:p>
          <a:p>
            <a:pPr lvl="1">
              <a:buFont typeface="Arial" charset="0"/>
              <a:buChar char="•"/>
            </a:pPr>
            <a:r>
              <a:rPr lang="en-US" sz="2000" dirty="0"/>
              <a:t>Will limit the data to one particular cause of loss.</a:t>
            </a:r>
          </a:p>
          <a:p>
            <a:pPr marL="0" indent="0">
              <a:buNone/>
            </a:pPr>
            <a:endParaRPr lang="en-US" b="1" u="sng" dirty="0" smtClean="0"/>
          </a:p>
          <a:p>
            <a:pPr marL="0" indent="0">
              <a:buNone/>
            </a:pPr>
            <a:r>
              <a:rPr lang="en-US" b="1" u="sng" dirty="0" smtClean="0"/>
              <a:t>Hypothesis</a:t>
            </a:r>
            <a:r>
              <a:rPr lang="en-US" b="1" u="sng" dirty="0"/>
              <a:t>:</a:t>
            </a:r>
          </a:p>
          <a:p>
            <a:pPr lvl="1">
              <a:buFont typeface="Arial" charset="0"/>
              <a:buChar char="•"/>
            </a:pPr>
            <a:r>
              <a:rPr lang="en-US" sz="2000" dirty="0"/>
              <a:t>The loss </a:t>
            </a:r>
            <a:r>
              <a:rPr lang="en-US" sz="2000" dirty="0" smtClean="0"/>
              <a:t>characteristics </a:t>
            </a:r>
            <a:r>
              <a:rPr lang="en-US" sz="2000" dirty="0"/>
              <a:t>of a claims can help predict the likelihood of a claim having a subrogation recovery</a:t>
            </a:r>
            <a:r>
              <a:rPr lang="en-US" sz="2000" dirty="0" smtClean="0"/>
              <a:t>. The adjuster notes ( free form text ) by itself has valuable information to make successful predictions on the clai</a:t>
            </a:r>
            <a:r>
              <a:rPr lang="en-US" sz="2000" dirty="0"/>
              <a:t>m</a:t>
            </a:r>
            <a:endParaRPr lang="en-US" sz="2000" dirty="0"/>
          </a:p>
          <a:p>
            <a:endParaRPr lang="en-US" dirty="0"/>
          </a:p>
        </p:txBody>
      </p:sp>
    </p:spTree>
    <p:extLst>
      <p:ext uri="{BB962C8B-B14F-4D97-AF65-F5344CB8AC3E}">
        <p14:creationId xmlns:p14="http://schemas.microsoft.com/office/powerpoint/2010/main" val="110585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2</a:t>
            </a:r>
            <a:br>
              <a:rPr lang="en-US" dirty="0" smtClean="0"/>
            </a:br>
            <a:r>
              <a:rPr lang="en-US" sz="4000" dirty="0" smtClean="0"/>
              <a:t>( Experiment Write-up )</a:t>
            </a:r>
            <a:endParaRPr lang="en-US" sz="4000" dirty="0"/>
          </a:p>
        </p:txBody>
      </p:sp>
      <p:sp>
        <p:nvSpPr>
          <p:cNvPr id="3" name="Subtitle 2"/>
          <p:cNvSpPr>
            <a:spLocks noGrp="1"/>
          </p:cNvSpPr>
          <p:nvPr>
            <p:ph type="subTitle" idx="1"/>
          </p:nvPr>
        </p:nvSpPr>
        <p:spPr/>
        <p:txBody>
          <a:bodyPr/>
          <a:lstStyle/>
          <a:p>
            <a:r>
              <a:rPr lang="en-US" dirty="0" err="1" smtClean="0"/>
              <a:t>Harini</a:t>
            </a:r>
            <a:r>
              <a:rPr lang="en-US" dirty="0" smtClean="0"/>
              <a:t> </a:t>
            </a:r>
            <a:r>
              <a:rPr lang="en-US" dirty="0" err="1" smtClean="0"/>
              <a:t>Kalavala</a:t>
            </a:r>
            <a:r>
              <a:rPr lang="en-US" dirty="0" smtClean="0"/>
              <a:t> – Jun 2017</a:t>
            </a:r>
            <a:endParaRPr lang="en-US" dirty="0"/>
          </a:p>
        </p:txBody>
      </p:sp>
    </p:spTree>
    <p:extLst>
      <p:ext uri="{BB962C8B-B14F-4D97-AF65-F5344CB8AC3E}">
        <p14:creationId xmlns:p14="http://schemas.microsoft.com/office/powerpoint/2010/main" val="1036718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097279" y="1833859"/>
            <a:ext cx="10386159" cy="4471938"/>
          </a:xfrm>
        </p:spPr>
        <p:txBody>
          <a:bodyPr>
            <a:normAutofit fontScale="92500" lnSpcReduction="20000"/>
          </a:bodyPr>
          <a:lstStyle/>
          <a:p>
            <a:r>
              <a:rPr lang="en-US" sz="2200" dirty="0" smtClean="0"/>
              <a:t>Using Claim Loss Characteristics listed below as of the 7</a:t>
            </a:r>
            <a:r>
              <a:rPr lang="en-US" sz="2200" baseline="30000" dirty="0" smtClean="0"/>
              <a:t>th</a:t>
            </a:r>
            <a:r>
              <a:rPr lang="en-US" sz="2200" dirty="0" smtClean="0"/>
              <a:t> or 10</a:t>
            </a:r>
            <a:r>
              <a:rPr lang="en-US" sz="2200" baseline="30000" dirty="0" smtClean="0"/>
              <a:t>th</a:t>
            </a:r>
            <a:r>
              <a:rPr lang="en-US" sz="2200" dirty="0" smtClean="0"/>
              <a:t> day into the life of a claim , predict the likelihood of the claim having a non-zero Subrogation Recovery:</a:t>
            </a:r>
          </a:p>
          <a:p>
            <a:r>
              <a:rPr lang="en-US" sz="2200" dirty="0" smtClean="0"/>
              <a:t>( 10 – 12 predictors and adjuster notes )</a:t>
            </a:r>
          </a:p>
          <a:p>
            <a:pPr lvl="1">
              <a:buFont typeface="Arial" charset="0"/>
              <a:buChar char="•"/>
            </a:pPr>
            <a:r>
              <a:rPr lang="en-US" sz="2200" dirty="0" smtClean="0"/>
              <a:t>Cause of Loss</a:t>
            </a:r>
          </a:p>
          <a:p>
            <a:pPr lvl="1">
              <a:buFont typeface="Arial" charset="0"/>
              <a:buChar char="•"/>
            </a:pPr>
            <a:r>
              <a:rPr lang="en-US" sz="2200" dirty="0" smtClean="0"/>
              <a:t>Age of Home</a:t>
            </a:r>
          </a:p>
          <a:p>
            <a:pPr lvl="1">
              <a:buFont typeface="Arial" charset="0"/>
              <a:buChar char="•"/>
            </a:pPr>
            <a:r>
              <a:rPr lang="en-US" sz="2200" dirty="0" smtClean="0"/>
              <a:t>Number of exposure units</a:t>
            </a:r>
          </a:p>
          <a:p>
            <a:pPr lvl="1">
              <a:buFont typeface="Arial" charset="0"/>
              <a:buChar char="•"/>
            </a:pPr>
            <a:r>
              <a:rPr lang="en-US" sz="2200" dirty="0" smtClean="0"/>
              <a:t>..</a:t>
            </a:r>
          </a:p>
          <a:p>
            <a:pPr lvl="1">
              <a:buFont typeface="Arial" charset="0"/>
              <a:buChar char="•"/>
            </a:pPr>
            <a:r>
              <a:rPr lang="en-US" sz="2200" dirty="0" smtClean="0"/>
              <a:t>..</a:t>
            </a:r>
          </a:p>
          <a:p>
            <a:pPr lvl="1">
              <a:buFont typeface="Arial" charset="0"/>
              <a:buChar char="•"/>
            </a:pPr>
            <a:r>
              <a:rPr lang="en-US" sz="2200" dirty="0" smtClean="0"/>
              <a:t>..</a:t>
            </a:r>
          </a:p>
          <a:p>
            <a:pPr lvl="1">
              <a:buFont typeface="Arial" charset="0"/>
              <a:buChar char="•"/>
            </a:pPr>
            <a:r>
              <a:rPr lang="en-US" sz="2200" dirty="0" smtClean="0"/>
              <a:t>Adjuster Notes</a:t>
            </a:r>
          </a:p>
          <a:p>
            <a:pPr lvl="1">
              <a:buFont typeface="Arial" charset="0"/>
              <a:buChar char="•"/>
            </a:pPr>
            <a:endParaRPr lang="en-US" sz="2000" i="1" u="sng" dirty="0" smtClean="0"/>
          </a:p>
          <a:p>
            <a:pPr marL="201168" lvl="1" indent="0">
              <a:buNone/>
            </a:pPr>
            <a:r>
              <a:rPr lang="en-US" sz="2000" i="1" u="sng" dirty="0" smtClean="0"/>
              <a:t>Business Case:</a:t>
            </a:r>
            <a:r>
              <a:rPr lang="en-US" sz="2000" i="1" dirty="0" smtClean="0"/>
              <a:t> Early identification of </a:t>
            </a:r>
            <a:r>
              <a:rPr lang="en-US" sz="2000" i="1" dirty="0" err="1" smtClean="0"/>
              <a:t>subro</a:t>
            </a:r>
            <a:r>
              <a:rPr lang="en-US" sz="2000" i="1" dirty="0" smtClean="0"/>
              <a:t> potential is important on property claims as there is risk of evidence getting lost if there’s not an explicit effort to preserve it.</a:t>
            </a:r>
          </a:p>
          <a:p>
            <a:pPr marL="201168" lvl="1" indent="0">
              <a:buNone/>
            </a:pPr>
            <a:r>
              <a:rPr lang="en-US" sz="2000" i="1" u="sng" dirty="0" smtClean="0"/>
              <a:t>Alternative Prediction:</a:t>
            </a:r>
            <a:r>
              <a:rPr lang="en-US" sz="2000" dirty="0" smtClean="0"/>
              <a:t> On the same dataset , see if we can predict </a:t>
            </a:r>
            <a:r>
              <a:rPr lang="en-US" sz="2000" dirty="0"/>
              <a:t>the actual amount of Recovery Dollars </a:t>
            </a:r>
            <a:r>
              <a:rPr lang="en-US" sz="2000" dirty="0" smtClean="0"/>
              <a:t>( using regression techniques )</a:t>
            </a:r>
            <a:endParaRPr lang="en-US" sz="2000" i="1" u="sng" dirty="0"/>
          </a:p>
        </p:txBody>
      </p:sp>
    </p:spTree>
    <p:extLst>
      <p:ext uri="{BB962C8B-B14F-4D97-AF65-F5344CB8AC3E}">
        <p14:creationId xmlns:p14="http://schemas.microsoft.com/office/powerpoint/2010/main" val="157282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Design/Analysis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Understand what % of the claims in a given period ( Claims Created in 2015 ) have had recovery.</a:t>
            </a:r>
          </a:p>
          <a:p>
            <a:pPr lvl="1">
              <a:buFont typeface="Arial" charset="0"/>
              <a:buChar char="•"/>
            </a:pPr>
            <a:r>
              <a:rPr lang="en-US" sz="2000" dirty="0" smtClean="0"/>
              <a:t>Understand the distribution for the time it took to identify recovery potential historically by manual adjusters/existing business rules.</a:t>
            </a:r>
          </a:p>
          <a:p>
            <a:pPr lvl="1">
              <a:buFont typeface="Arial" charset="0"/>
              <a:buChar char="•"/>
            </a:pPr>
            <a:r>
              <a:rPr lang="en-US" sz="2000" dirty="0" smtClean="0"/>
              <a:t>Understand the distribution of the time it took for the recovery dollar to come in.</a:t>
            </a:r>
          </a:p>
          <a:p>
            <a:pPr lvl="1">
              <a:buFont typeface="Arial" charset="0"/>
              <a:buChar char="•"/>
            </a:pPr>
            <a:r>
              <a:rPr lang="en-US" sz="2000" dirty="0" smtClean="0"/>
              <a:t>Gather loss characteristics of the claims as of two different points in time based on the earlier analysis.</a:t>
            </a:r>
          </a:p>
          <a:p>
            <a:pPr lvl="1">
              <a:buFont typeface="Arial" charset="0"/>
              <a:buChar char="•"/>
            </a:pPr>
            <a:r>
              <a:rPr lang="en-US" sz="2000" dirty="0" smtClean="0"/>
              <a:t>Read up adjuster notes for a few sample claims to understand what information is generally available within the first few weeks of a claim.</a:t>
            </a:r>
          </a:p>
          <a:p>
            <a:pPr lvl="1">
              <a:buFont typeface="Arial" charset="0"/>
              <a:buChar char="•"/>
            </a:pPr>
            <a:r>
              <a:rPr lang="en-US" sz="2000" dirty="0" smtClean="0"/>
              <a:t>Restrict the model to the cause of loss ( ‘Vehicle’ ). Property Losses with a Cause of Loss as Vehicle have higher likelihood of recovery ( 1 in 20 ).</a:t>
            </a:r>
            <a:endParaRPr lang="en-US" sz="2000" dirty="0"/>
          </a:p>
        </p:txBody>
      </p:sp>
    </p:spTree>
    <p:extLst>
      <p:ext uri="{BB962C8B-B14F-4D97-AF65-F5344CB8AC3E}">
        <p14:creationId xmlns:p14="http://schemas.microsoft.com/office/powerpoint/2010/main" val="77861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Assumptions/Risks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A very small percentage of the property claims could have recovery potential ( ~1% ). We might have to stratify the data if we are considering all property losses.</a:t>
            </a:r>
          </a:p>
          <a:p>
            <a:pPr lvl="1">
              <a:buFont typeface="Arial" charset="0"/>
              <a:buChar char="•"/>
            </a:pPr>
            <a:r>
              <a:rPr lang="en-US" sz="2000" dirty="0" smtClean="0"/>
              <a:t>For the purposes of this project we can limit the problem to one particular cause of loss. The cause of loss of ’Vehicle’ has a recovery rate if 1 in 20.</a:t>
            </a:r>
          </a:p>
          <a:p>
            <a:pPr lvl="1">
              <a:buFont typeface="Arial" charset="0"/>
              <a:buChar char="•"/>
            </a:pPr>
            <a:r>
              <a:rPr lang="en-US" sz="2000" dirty="0" smtClean="0"/>
              <a:t>We might have to do a few iterations to understand if the claim loss characteristics as of Day 7 or Day 10 are good enough for a decent prediction or do we have to move to later point in time as of the life of the claim.</a:t>
            </a:r>
            <a:endParaRPr lang="en-US" sz="2000" dirty="0"/>
          </a:p>
        </p:txBody>
      </p:sp>
    </p:spTree>
    <p:extLst>
      <p:ext uri="{BB962C8B-B14F-4D97-AF65-F5344CB8AC3E}">
        <p14:creationId xmlns:p14="http://schemas.microsoft.com/office/powerpoint/2010/main" val="20557427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19057</TotalTime>
  <Words>997</Words>
  <Application>Microsoft Macintosh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Arial</vt:lpstr>
      <vt:lpstr>Retrospect</vt:lpstr>
      <vt:lpstr>GA - Project Part 1 ( Lightning Talk )</vt:lpstr>
      <vt:lpstr>Project Idea 1: (Predicting CSS Sign Up )</vt:lpstr>
      <vt:lpstr>Project Idea 2:  ( Predicting which non-HVH households will become HVH )</vt:lpstr>
      <vt:lpstr>Project idea 3 ( Predicting default based on the Loan DataSet - Kaggle)</vt:lpstr>
      <vt:lpstr>Project idea 4 – Finalized project ( Predicting the subrogation potential for property claims)</vt:lpstr>
      <vt:lpstr>GA - Project Part 2 ( Experiment Write-up )</vt:lpstr>
      <vt:lpstr>Problem Statement:</vt:lpstr>
      <vt:lpstr>Experiment Design/Analysis</vt:lpstr>
      <vt:lpstr>Assumptions/Risks</vt:lpstr>
      <vt:lpstr>Success Criteria</vt:lpstr>
      <vt:lpstr>GA - Project Part 3 ( Exploratory Data Analysis)</vt:lpstr>
      <vt:lpstr>DataSet Summary:</vt:lpstr>
      <vt:lpstr>Exploratory Data Analysis: Listing Variables and it’s types</vt:lpstr>
      <vt:lpstr>Exploratory Data Analysis: The target recovery percent is 2%. That is 2% of the claims have a recovery $. </vt:lpstr>
      <vt:lpstr>Exploratory Data Analysis: Variable Correlation Matrix ( not including the adjuster notes ) </vt:lpstr>
      <vt:lpstr>Exploratory Data Analysis: Distribution Plots for Key Continuous Variables: </vt:lpstr>
      <vt:lpstr>Exploratory Data Analysis: Distribution Plots for Key Continuous Variables: ( Most reserve values are less than 25K ) </vt:lpstr>
      <vt:lpstr>Exploratory Data Analysis: Distribution Plots for Key Continuous Variables: ( The number of ilog notes captures are less than 30 for most claims by day 7)</vt:lpstr>
      <vt:lpstr>Exploratory Data Analysis: Distribution Plots for Key Continuous Variables: ( Reserve and Age Of Home Scatter Plot)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 Project Part 1 ( Lightning Talk )</dc:title>
  <dc:creator>Srinivas Korada</dc:creator>
  <cp:lastModifiedBy>Srinivas Korada</cp:lastModifiedBy>
  <cp:revision>77</cp:revision>
  <dcterms:created xsi:type="dcterms:W3CDTF">2017-05-28T00:32:08Z</dcterms:created>
  <dcterms:modified xsi:type="dcterms:W3CDTF">2017-07-09T18:54:17Z</dcterms:modified>
</cp:coreProperties>
</file>