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8" r:id="rId9"/>
    <p:sldId id="267" r:id="rId10"/>
    <p:sldId id="257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4826"/>
    <a:srgbClr val="333333"/>
    <a:srgbClr val="613733"/>
    <a:srgbClr val="D64226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32" autoAdjust="0"/>
    <p:restoredTop sz="94636" autoAdjust="0"/>
  </p:normalViewPr>
  <p:slideViewPr>
    <p:cSldViewPr>
      <p:cViewPr varScale="1">
        <p:scale>
          <a:sx n="106" d="100"/>
          <a:sy n="106" d="100"/>
        </p:scale>
        <p:origin x="71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4C2A246-E0E0-476C-A913-F264F0C46FC1}" type="datetimeFigureOut">
              <a:rPr lang="hr-HR"/>
              <a:pPr>
                <a:defRPr/>
              </a:pPr>
              <a:t>2.9.2015.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7B4842-5429-43BC-BD73-DEEB0CD1095B}" type="slidenum">
              <a:rPr lang="hr-HR" altLang="sr-Latn-RS"/>
              <a:pPr/>
              <a:t>‹#›</a:t>
            </a:fld>
            <a:endParaRPr lang="hr-HR" altLang="sr-Latn-RS"/>
          </a:p>
        </p:txBody>
      </p:sp>
    </p:spTree>
    <p:extLst>
      <p:ext uri="{BB962C8B-B14F-4D97-AF65-F5344CB8AC3E}">
        <p14:creationId xmlns:p14="http://schemas.microsoft.com/office/powerpoint/2010/main" val="4138102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CCDC21BF-07A3-4902-A0C6-CF3C53CD1138}" type="datetimeFigureOut">
              <a:rPr lang="en-US"/>
              <a:pPr>
                <a:defRPr/>
              </a:pPr>
              <a:t>9/2/2015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0B7DACB-3A12-45F3-BFBD-06084969687D}" type="slidenum">
              <a:rPr lang="en-GB" altLang="sr-Latn-RS"/>
              <a:pPr/>
              <a:t>‹#›</a:t>
            </a:fld>
            <a:endParaRPr lang="en-GB" altLang="sr-Latn-RS" dirty="0"/>
          </a:p>
        </p:txBody>
      </p:sp>
    </p:spTree>
    <p:extLst>
      <p:ext uri="{BB962C8B-B14F-4D97-AF65-F5344CB8AC3E}">
        <p14:creationId xmlns:p14="http://schemas.microsoft.com/office/powerpoint/2010/main" val="8422223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hr-HR" altLang="sr-Latn-RS" dirty="0" smtClean="0"/>
              <a:t>Title &amp; Name</a:t>
            </a:r>
            <a:endParaRPr lang="en-GB" altLang="sr-Latn-RS" dirty="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95AEC2C-C32D-4DD3-989D-201F7619AEEB}" type="slidenum">
              <a:rPr lang="en-GB" altLang="sr-Latn-RS"/>
              <a:pPr eaLnBrk="1" hangingPunct="1">
                <a:spcBef>
                  <a:spcPct val="0"/>
                </a:spcBef>
              </a:pPr>
              <a:t>1</a:t>
            </a:fld>
            <a:endParaRPr lang="en-GB" altLang="sr-Latn-RS" dirty="0"/>
          </a:p>
        </p:txBody>
      </p:sp>
    </p:spTree>
    <p:extLst>
      <p:ext uri="{BB962C8B-B14F-4D97-AF65-F5344CB8AC3E}">
        <p14:creationId xmlns:p14="http://schemas.microsoft.com/office/powerpoint/2010/main" val="4097917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hr-HR" altLang="sr-Latn-RS" smtClean="0"/>
              <a:t>Sponsors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2BEE253-07DD-4ACD-B117-64F726C44749}" type="slidenum">
              <a:rPr lang="en-GB" altLang="sr-Latn-RS"/>
              <a:pPr eaLnBrk="1" hangingPunct="1">
                <a:spcBef>
                  <a:spcPct val="0"/>
                </a:spcBef>
              </a:pPr>
              <a:t>10</a:t>
            </a:fld>
            <a:endParaRPr lang="en-GB" altLang="sr-Latn-RS" dirty="0"/>
          </a:p>
        </p:txBody>
      </p:sp>
    </p:spTree>
    <p:extLst>
      <p:ext uri="{BB962C8B-B14F-4D97-AF65-F5344CB8AC3E}">
        <p14:creationId xmlns:p14="http://schemas.microsoft.com/office/powerpoint/2010/main" val="1500542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r-HR"/>
          </a:p>
        </p:txBody>
      </p:sp>
      <p:pic>
        <p:nvPicPr>
          <p:cNvPr id="5" name="Picture 5" descr="C:\Users\Maja\Desktop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90525"/>
            <a:ext cx="40608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C:\Users\Maja\Desktop\logo-microso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6021388"/>
            <a:ext cx="164941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1" y="3429000"/>
            <a:ext cx="5148063" cy="864096"/>
          </a:xfrm>
        </p:spPr>
        <p:txBody>
          <a:bodyPr>
            <a:normAutofit/>
          </a:bodyPr>
          <a:lstStyle>
            <a:lvl1pPr marL="900000" indent="0" algn="l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2276872"/>
            <a:ext cx="9144000" cy="1143000"/>
          </a:xfrm>
          <a:prstGeom prst="rect">
            <a:avLst/>
          </a:prstGeom>
          <a:solidFill>
            <a:srgbClr val="333333"/>
          </a:solidFill>
          <a:ln>
            <a:noFill/>
          </a:ln>
          <a:extLst/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50060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C71D89-D5CB-4E7E-9F92-48744C30A1A2}" type="slidenum">
              <a:rPr lang="en-GB" altLang="sr-Latn-RS"/>
              <a:pPr/>
              <a:t>‹#›</a:t>
            </a:fld>
            <a:endParaRPr lang="en-GB" altLang="sr-Latn-RS" dirty="0"/>
          </a:p>
        </p:txBody>
      </p:sp>
    </p:spTree>
    <p:extLst>
      <p:ext uri="{BB962C8B-B14F-4D97-AF65-F5344CB8AC3E}">
        <p14:creationId xmlns:p14="http://schemas.microsoft.com/office/powerpoint/2010/main" val="4116417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6256" y="219005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28728" y="1785926"/>
            <a:ext cx="5048272" cy="43402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8053B60-C267-4987-8CF7-AB2A21B6B8F1}" type="slidenum">
              <a:rPr lang="en-GB" altLang="sr-Latn-RS"/>
              <a:pPr/>
              <a:t>‹#›</a:t>
            </a:fld>
            <a:endParaRPr lang="en-GB" altLang="sr-Latn-RS" dirty="0"/>
          </a:p>
        </p:txBody>
      </p:sp>
    </p:spTree>
    <p:extLst>
      <p:ext uri="{BB962C8B-B14F-4D97-AF65-F5344CB8AC3E}">
        <p14:creationId xmlns:p14="http://schemas.microsoft.com/office/powerpoint/2010/main" val="1871035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560513"/>
            <a:ext cx="9163050" cy="1016000"/>
          </a:xfrm>
          <a:prstGeom prst="rect">
            <a:avLst/>
          </a:prstGeom>
          <a:solidFill>
            <a:srgbClr val="333333"/>
          </a:solidFill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en-US" sz="3000" cap="all" dirty="0" smtClean="0">
                <a:solidFill>
                  <a:schemeClr val="bg1"/>
                </a:solidFill>
                <a:latin typeface="Segoe UI Light" pitchFamily="34" charset="0"/>
                <a:cs typeface="Arial" charset="0"/>
              </a:rPr>
              <a:t>our sponsor</a:t>
            </a:r>
            <a:r>
              <a:rPr lang="hr-HR" sz="3000" cap="all" dirty="0" smtClean="0">
                <a:solidFill>
                  <a:schemeClr val="bg1"/>
                </a:solidFill>
                <a:latin typeface="Segoe UI Light" pitchFamily="34" charset="0"/>
                <a:cs typeface="Arial" charset="0"/>
              </a:rPr>
              <a:t>s</a:t>
            </a:r>
            <a:r>
              <a:rPr lang="en-US" sz="3000" cap="all" dirty="0" smtClean="0">
                <a:solidFill>
                  <a:schemeClr val="bg1"/>
                </a:solidFill>
                <a:latin typeface="Segoe UI Light" pitchFamily="34" charset="0"/>
                <a:cs typeface="Arial" charset="0"/>
              </a:rPr>
              <a:t> made this possible!</a:t>
            </a:r>
          </a:p>
          <a:p>
            <a:pPr algn="ctr">
              <a:defRPr/>
            </a:pPr>
            <a:r>
              <a:rPr lang="en-US" sz="3000" cap="all" dirty="0" smtClean="0">
                <a:solidFill>
                  <a:schemeClr val="bg1"/>
                </a:solidFill>
                <a:latin typeface="Segoe UI Light" pitchFamily="34" charset="0"/>
                <a:cs typeface="Arial" charset="0"/>
              </a:rPr>
              <a:t>Thank you!</a:t>
            </a:r>
            <a:endParaRPr lang="en-US" sz="3000" cap="all" dirty="0">
              <a:solidFill>
                <a:schemeClr val="bg1"/>
              </a:solidFill>
              <a:latin typeface="Segoe UI Light" pitchFamily="34" charset="0"/>
              <a:cs typeface="Arial" charset="0"/>
            </a:endParaRPr>
          </a:p>
        </p:txBody>
      </p:sp>
      <p:pic>
        <p:nvPicPr>
          <p:cNvPr id="3" name="Picture 5" descr="C:\Users\Maja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575" y="257175"/>
            <a:ext cx="3225800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C:\Users\Maja\Desktop\spondo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2576513"/>
            <a:ext cx="8761413" cy="428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6489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05BB79E-43C3-41F7-92FD-6FC062C09CEF}" type="datetimeFigureOut">
              <a:rPr lang="hr-HR" smtClean="0"/>
              <a:t>2.9.2015.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E702-E341-4D94-9AC5-4EA744761BB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56874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5157788"/>
            <a:ext cx="83978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32856"/>
            <a:ext cx="9144000" cy="39801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52736"/>
            <a:ext cx="9144000" cy="1143000"/>
          </a:xfrm>
          <a:solidFill>
            <a:srgbClr val="333333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771775" y="6381750"/>
            <a:ext cx="36718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9AA56C5-6002-420C-B7CF-D423759D10A7}" type="slidenum">
              <a:rPr lang="en-GB" altLang="sr-Latn-RS"/>
              <a:pPr/>
              <a:t>‹#›</a:t>
            </a:fld>
            <a:endParaRPr lang="en-GB" altLang="sr-Latn-RS" dirty="0"/>
          </a:p>
        </p:txBody>
      </p:sp>
    </p:spTree>
    <p:extLst>
      <p:ext uri="{BB962C8B-B14F-4D97-AF65-F5344CB8AC3E}">
        <p14:creationId xmlns:p14="http://schemas.microsoft.com/office/powerpoint/2010/main" val="1848050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052513"/>
            <a:ext cx="9144000" cy="144462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r-HR"/>
          </a:p>
        </p:txBody>
      </p:sp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5157788"/>
            <a:ext cx="83978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491628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6D5913-4A91-42F5-89C8-81AC6B5D8089}" type="slidenum">
              <a:rPr lang="en-GB" altLang="sr-Latn-RS"/>
              <a:pPr/>
              <a:t>‹#›</a:t>
            </a:fld>
            <a:endParaRPr lang="en-GB" altLang="sr-Latn-RS" dirty="0"/>
          </a:p>
        </p:txBody>
      </p:sp>
    </p:spTree>
    <p:extLst>
      <p:ext uri="{BB962C8B-B14F-4D97-AF65-F5344CB8AC3E}">
        <p14:creationId xmlns:p14="http://schemas.microsoft.com/office/powerpoint/2010/main" val="357868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300663"/>
            <a:ext cx="839788" cy="8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44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2276872"/>
            <a:ext cx="4244280" cy="39212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8024" y="2276872"/>
            <a:ext cx="4104456" cy="39212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843213" y="6381750"/>
            <a:ext cx="36734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292BF9A-975C-4A24-AF46-4AF8D18342D4}" type="slidenum">
              <a:rPr lang="en-GB" altLang="sr-Latn-RS"/>
              <a:pPr/>
              <a:t>‹#›</a:t>
            </a:fld>
            <a:endParaRPr lang="en-GB" altLang="sr-Latn-RS" dirty="0"/>
          </a:p>
        </p:txBody>
      </p:sp>
    </p:spTree>
    <p:extLst>
      <p:ext uri="{BB962C8B-B14F-4D97-AF65-F5344CB8AC3E}">
        <p14:creationId xmlns:p14="http://schemas.microsoft.com/office/powerpoint/2010/main" val="24770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5445125"/>
            <a:ext cx="839787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44"/>
            <a:ext cx="9144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2420888"/>
            <a:ext cx="4292796" cy="388949"/>
          </a:xfrm>
        </p:spPr>
        <p:txBody>
          <a:bodyPr anchor="b">
            <a:noAutofit/>
          </a:bodyPr>
          <a:lstStyle>
            <a:lvl1pPr marL="90000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9512" y="2852936"/>
            <a:ext cx="4317876" cy="3506731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2420888"/>
            <a:ext cx="4320480" cy="388949"/>
          </a:xfrm>
        </p:spPr>
        <p:txBody>
          <a:bodyPr anchor="b"/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008" y="2852936"/>
            <a:ext cx="4319463" cy="348925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771775" y="6381750"/>
            <a:ext cx="36718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027FF1-7011-442B-8F76-CFA79E9867E0}" type="slidenum">
              <a:rPr lang="en-GB" altLang="sr-Latn-RS"/>
              <a:pPr/>
              <a:t>‹#›</a:t>
            </a:fld>
            <a:endParaRPr lang="en-GB" altLang="sr-Latn-RS" dirty="0"/>
          </a:p>
        </p:txBody>
      </p:sp>
    </p:spTree>
    <p:extLst>
      <p:ext uri="{BB962C8B-B14F-4D97-AF65-F5344CB8AC3E}">
        <p14:creationId xmlns:p14="http://schemas.microsoft.com/office/powerpoint/2010/main" val="662728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44"/>
            <a:ext cx="9144000" cy="2016224"/>
          </a:xfrm>
          <a:solidFill>
            <a:srgbClr val="333333"/>
          </a:solidFill>
        </p:spPr>
        <p:txBody>
          <a:bodyPr/>
          <a:lstStyle>
            <a:lvl1pPr marL="900000"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843213" y="6381750"/>
            <a:ext cx="36734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5E7D568-5CF4-41B4-8DA2-92A3EF842D31}" type="slidenum">
              <a:rPr lang="en-GB" altLang="sr-Latn-RS"/>
              <a:pPr/>
              <a:t>‹#›</a:t>
            </a:fld>
            <a:endParaRPr lang="en-GB" altLang="sr-Latn-RS" dirty="0"/>
          </a:p>
        </p:txBody>
      </p:sp>
    </p:spTree>
    <p:extLst>
      <p:ext uri="{BB962C8B-B14F-4D97-AF65-F5344CB8AC3E}">
        <p14:creationId xmlns:p14="http://schemas.microsoft.com/office/powerpoint/2010/main" val="2893001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843213" y="6381750"/>
            <a:ext cx="36734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97CC91-459B-4555-8AD5-951EA24BD014}" type="slidenum">
              <a:rPr lang="en-GB" altLang="sr-Latn-RS"/>
              <a:pPr/>
              <a:t>‹#›</a:t>
            </a:fld>
            <a:endParaRPr lang="en-GB" altLang="sr-Latn-RS" dirty="0"/>
          </a:p>
        </p:txBody>
      </p:sp>
    </p:spTree>
    <p:extLst>
      <p:ext uri="{BB962C8B-B14F-4D97-AF65-F5344CB8AC3E}">
        <p14:creationId xmlns:p14="http://schemas.microsoft.com/office/powerpoint/2010/main" val="1983759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96752"/>
            <a:ext cx="3419872" cy="661984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844824"/>
            <a:ext cx="5461446" cy="4281339"/>
          </a:xfrm>
        </p:spPr>
        <p:txBody>
          <a:bodyPr/>
          <a:lstStyle>
            <a:lvl1pPr>
              <a:defRPr sz="2500"/>
            </a:lvl1pPr>
            <a:lvl2pPr>
              <a:defRPr sz="2500"/>
            </a:lvl2pPr>
            <a:lvl3pPr>
              <a:defRPr sz="2500"/>
            </a:lvl3pPr>
            <a:lvl4pPr>
              <a:defRPr sz="2500"/>
            </a:lvl4pPr>
            <a:lvl5pPr>
              <a:defRPr sz="2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9593" y="1844824"/>
            <a:ext cx="2520280" cy="42813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843213" y="6381750"/>
            <a:ext cx="36734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4241E8-0AA1-4E3E-89E6-62A2D09A1AC5}" type="slidenum">
              <a:rPr lang="en-GB" altLang="sr-Latn-RS"/>
              <a:pPr/>
              <a:t>‹#›</a:t>
            </a:fld>
            <a:endParaRPr lang="en-GB" altLang="sr-Latn-RS" dirty="0"/>
          </a:p>
        </p:txBody>
      </p:sp>
    </p:spTree>
    <p:extLst>
      <p:ext uri="{BB962C8B-B14F-4D97-AF65-F5344CB8AC3E}">
        <p14:creationId xmlns:p14="http://schemas.microsoft.com/office/powerpoint/2010/main" val="276764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5157192"/>
            <a:ext cx="9144000" cy="804862"/>
          </a:xfrm>
          <a:solidFill>
            <a:srgbClr val="333333"/>
          </a:solidFill>
        </p:spPr>
        <p:txBody>
          <a:bodyPr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03648" y="1124744"/>
            <a:ext cx="6671664" cy="3731306"/>
          </a:xfrm>
        </p:spPr>
        <p:txBody>
          <a:bodyPr rtlCol="0">
            <a:normAutofit/>
          </a:bodyPr>
          <a:lstStyle>
            <a:lvl1pPr marL="0" indent="0" algn="l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5C68FC7-FA2E-4073-8ECF-EA3C891262E6}" type="slidenum">
              <a:rPr lang="en-GB" altLang="sr-Latn-RS"/>
              <a:pPr/>
              <a:t>‹#›</a:t>
            </a:fld>
            <a:endParaRPr lang="en-GB" altLang="sr-Latn-RS" dirty="0"/>
          </a:p>
        </p:txBody>
      </p:sp>
    </p:spTree>
    <p:extLst>
      <p:ext uri="{BB962C8B-B14F-4D97-AF65-F5344CB8AC3E}">
        <p14:creationId xmlns:p14="http://schemas.microsoft.com/office/powerpoint/2010/main" val="227842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00338" y="6381750"/>
            <a:ext cx="36718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9788" y="6381750"/>
            <a:ext cx="588962" cy="36036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7E59328-4AD0-4822-98F8-E29B874E7A72}" type="slidenum">
              <a:rPr lang="en-GB" altLang="sr-Latn-RS"/>
              <a:pPr/>
              <a:t>‹#›</a:t>
            </a:fld>
            <a:endParaRPr lang="en-GB" altLang="sr-Latn-RS" dirty="0"/>
          </a:p>
        </p:txBody>
      </p:sp>
      <p:sp>
        <p:nvSpPr>
          <p:cNvPr id="1032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052513"/>
            <a:ext cx="9144000" cy="1143000"/>
          </a:xfrm>
          <a:prstGeom prst="rect">
            <a:avLst/>
          </a:prstGeom>
          <a:solidFill>
            <a:srgbClr val="333333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0" y="2205038"/>
            <a:ext cx="9144000" cy="39084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r-Latn-RS" smtClean="0"/>
              <a:t>Click to edit Master text styles</a:t>
            </a:r>
          </a:p>
          <a:p>
            <a:pPr lvl="1"/>
            <a:r>
              <a:rPr lang="en-US" altLang="sr-Latn-RS" smtClean="0"/>
              <a:t>Second level</a:t>
            </a:r>
          </a:p>
          <a:p>
            <a:pPr lvl="2"/>
            <a:r>
              <a:rPr lang="en-US" altLang="sr-Latn-RS" smtClean="0"/>
              <a:t>Third level</a:t>
            </a:r>
          </a:p>
          <a:p>
            <a:pPr lvl="3"/>
            <a:r>
              <a:rPr lang="en-US" altLang="sr-Latn-RS" smtClean="0"/>
              <a:t>Fourth level</a:t>
            </a:r>
          </a:p>
          <a:p>
            <a:pPr lvl="4"/>
            <a:r>
              <a:rPr lang="en-US" altLang="sr-Latn-RS" smtClean="0"/>
              <a:t>Fifth level</a:t>
            </a:r>
            <a:endParaRPr lang="en-GB" altLang="sr-Latn-R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77" r:id="rId9"/>
    <p:sldLayoutId id="2147483786" r:id="rId10"/>
    <p:sldLayoutId id="2147483787" r:id="rId11"/>
    <p:sldLayoutId id="2147483788" r:id="rId12"/>
    <p:sldLayoutId id="2147483789" r:id="rId13"/>
  </p:sldLayoutIdLst>
  <p:txStyles>
    <p:titleStyle>
      <a:lvl1pPr marL="898525" algn="l" rtl="0" eaLnBrk="1" fontAlgn="base" hangingPunct="1">
        <a:spcBef>
          <a:spcPct val="0"/>
        </a:spcBef>
        <a:spcAft>
          <a:spcPct val="0"/>
        </a:spcAft>
        <a:defRPr sz="3200" kern="1200" cap="all">
          <a:solidFill>
            <a:schemeClr val="bg1"/>
          </a:solidFill>
          <a:latin typeface="Segoe UI Light" pitchFamily="34" charset="0"/>
          <a:ea typeface="+mj-ea"/>
          <a:cs typeface="+mj-cs"/>
        </a:defRPr>
      </a:lvl1pPr>
      <a:lvl2pPr marL="898525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Segoe UI Light" pitchFamily="34" charset="0"/>
        </a:defRPr>
      </a:lvl2pPr>
      <a:lvl3pPr marL="898525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Segoe UI Light" pitchFamily="34" charset="0"/>
        </a:defRPr>
      </a:lvl3pPr>
      <a:lvl4pPr marL="898525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Segoe UI Light" pitchFamily="34" charset="0"/>
        </a:defRPr>
      </a:lvl4pPr>
      <a:lvl5pPr marL="898525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Segoe UI Light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libri" pitchFamily="34" charset="0"/>
        </a:defRPr>
      </a:lvl9pPr>
    </p:titleStyle>
    <p:bodyStyle>
      <a:lvl1pPr marL="898525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500" kern="1200">
          <a:solidFill>
            <a:srgbClr val="613733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107950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500" kern="1200">
          <a:solidFill>
            <a:srgbClr val="613733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0795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500" kern="1200">
          <a:solidFill>
            <a:srgbClr val="613733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0795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500" kern="1200">
          <a:solidFill>
            <a:srgbClr val="613733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0795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500" kern="1200">
          <a:solidFill>
            <a:srgbClr val="613733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hyperlink" Target="https://www.meteor.com/instal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251520" y="3429000"/>
            <a:ext cx="7416824" cy="863600"/>
          </a:xfrm>
        </p:spPr>
        <p:txBody>
          <a:bodyPr anchor="b"/>
          <a:lstStyle/>
          <a:p>
            <a:pPr marL="898525" algn="r">
              <a:spcBef>
                <a:spcPct val="0"/>
              </a:spcBef>
            </a:pPr>
            <a:r>
              <a:rPr lang="en-US" dirty="0" smtClean="0">
                <a:solidFill>
                  <a:srgbClr val="D84826"/>
                </a:solidFill>
              </a:rPr>
              <a:t>Made </a:t>
            </a:r>
            <a:r>
              <a:rPr lang="en-US" dirty="0">
                <a:solidFill>
                  <a:srgbClr val="D84826"/>
                </a:solidFill>
              </a:rPr>
              <a:t>with most dangerous programming </a:t>
            </a:r>
            <a:r>
              <a:rPr lang="en-US" dirty="0" smtClean="0">
                <a:solidFill>
                  <a:srgbClr val="D84826"/>
                </a:solidFill>
              </a:rPr>
              <a:t>language</a:t>
            </a:r>
            <a:r>
              <a:rPr lang="hr-HR" dirty="0" smtClean="0">
                <a:solidFill>
                  <a:srgbClr val="D84826"/>
                </a:solidFill>
              </a:rPr>
              <a:t>*</a:t>
            </a:r>
            <a:endParaRPr lang="hr-HR" dirty="0">
              <a:solidFill>
                <a:srgbClr val="D84826"/>
              </a:solidFill>
            </a:endParaRPr>
          </a:p>
          <a:p>
            <a:pPr marL="898525" algn="ctr">
              <a:spcBef>
                <a:spcPct val="0"/>
              </a:spcBef>
            </a:pPr>
            <a:endParaRPr lang="hr-HR" altLang="sr-Latn-RS" dirty="0" smtClean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0" y="2276475"/>
            <a:ext cx="9144000" cy="1143000"/>
          </a:xfrm>
        </p:spPr>
        <p:txBody>
          <a:bodyPr/>
          <a:lstStyle/>
          <a:p>
            <a:pPr marL="900000">
              <a:defRPr/>
            </a:pPr>
            <a:endParaRPr lang="hr-HR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81890" y="6237312"/>
            <a:ext cx="281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by @hkalic (MSC &amp; OSS)</a:t>
            </a:r>
            <a:endParaRPr lang="hr-H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344" y="1916832"/>
            <a:ext cx="5715798" cy="13527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The JavaScript App </a:t>
            </a:r>
            <a:r>
              <a:rPr lang="hr-HR" dirty="0" smtClean="0"/>
              <a:t>Platform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§"/>
            </a:pPr>
            <a:r>
              <a:rPr lang="hr-HR" sz="2400" dirty="0" smtClean="0"/>
              <a:t>Full-stack framework for web and mobile apps (open source)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 smtClean="0"/>
              <a:t>Isomorphic Javascript – the same code on all browsers and mobile devices on server and client (NodeJS* of course)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 smtClean="0"/>
              <a:t>Reactive rendering (Blaze*, AngularJS, ReactJS)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 smtClean="0"/>
              <a:t>Full stack database with latency compensation - Mongo</a:t>
            </a:r>
            <a:r>
              <a:rPr lang="hr-HR" sz="2400" dirty="0"/>
              <a:t>* </a:t>
            </a:r>
            <a:r>
              <a:rPr lang="hr-HR" sz="2400" dirty="0" smtClean="0"/>
              <a:t>(v3 </a:t>
            </a:r>
            <a:r>
              <a:rPr lang="hr-HR" sz="2400" dirty="0"/>
              <a:t>with </a:t>
            </a:r>
            <a:r>
              <a:rPr lang="hr-HR" sz="2400" dirty="0" smtClean="0"/>
              <a:t>WireShark), Redis (coming soon), Postgres </a:t>
            </a:r>
            <a:r>
              <a:rPr lang="hr-HR" sz="2400" dirty="0"/>
              <a:t>(SQL support, prototype stage</a:t>
            </a:r>
            <a:r>
              <a:rPr lang="hr-HR" sz="2400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 smtClean="0"/>
              <a:t>Live-updating clients with DDP (Rest for Websockets)</a:t>
            </a:r>
            <a:endParaRPr lang="hr-HR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380312" y="6237312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>
                <a:solidFill>
                  <a:schemeClr val="bg1"/>
                </a:solidFill>
              </a:rPr>
              <a:t>* default install</a:t>
            </a:r>
            <a:endParaRPr lang="hr-H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51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Hello World!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 smtClean="0"/>
          </a:p>
          <a:p>
            <a:r>
              <a:rPr lang="hr-HR" dirty="0" smtClean="0"/>
              <a:t>Easy install from </a:t>
            </a:r>
            <a:r>
              <a:rPr lang="hr-HR" dirty="0" smtClean="0">
                <a:hlinkClick r:id="rId2"/>
              </a:rPr>
              <a:t>https://www.meteor.com/install</a:t>
            </a:r>
            <a:endParaRPr lang="hr-HR" dirty="0" smtClean="0"/>
          </a:p>
          <a:p>
            <a:pPr>
              <a:buClr>
                <a:srgbClr val="613733"/>
              </a:buClr>
            </a:pPr>
            <a:r>
              <a:rPr lang="hr-HR" i="1" dirty="0">
                <a:solidFill>
                  <a:schemeClr val="bg1">
                    <a:lumMod val="50000"/>
                  </a:schemeClr>
                </a:solidFill>
              </a:rPr>
              <a:t>meteor create </a:t>
            </a:r>
            <a:r>
              <a:rPr lang="hr-HR" i="1" dirty="0" smtClean="0">
                <a:solidFill>
                  <a:schemeClr val="bg1">
                    <a:lumMod val="50000"/>
                  </a:schemeClr>
                </a:solidFill>
              </a:rPr>
              <a:t>HelloKD</a:t>
            </a:r>
          </a:p>
          <a:p>
            <a:pPr>
              <a:buClr>
                <a:srgbClr val="613733"/>
              </a:buClr>
            </a:pPr>
            <a:r>
              <a:rPr lang="hr-HR" i="1" dirty="0" smtClean="0">
                <a:solidFill>
                  <a:schemeClr val="bg1">
                    <a:lumMod val="50000"/>
                  </a:schemeClr>
                </a:solidFill>
              </a:rPr>
              <a:t>cd HelloKD</a:t>
            </a:r>
            <a:endParaRPr lang="hr-HR" i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rgbClr val="613733"/>
              </a:buClr>
            </a:pPr>
            <a:r>
              <a:rPr lang="hr-HR" i="1" dirty="0" smtClean="0">
                <a:solidFill>
                  <a:schemeClr val="bg1">
                    <a:lumMod val="50000"/>
                  </a:schemeClr>
                </a:solidFill>
              </a:rPr>
              <a:t>meteor</a:t>
            </a:r>
          </a:p>
          <a:p>
            <a:r>
              <a:rPr lang="hr-HR" dirty="0" smtClean="0"/>
              <a:t>browse </a:t>
            </a:r>
            <a:r>
              <a:rPr lang="hr-HR" dirty="0" smtClean="0">
                <a:hlinkClick r:id="rId3"/>
              </a:rPr>
              <a:t>http://localhost:3000</a:t>
            </a:r>
            <a:r>
              <a:rPr lang="hr-HR" dirty="0" smtClean="0"/>
              <a:t> 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1230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Meteor packages - atmospherejs.com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hr-HR" sz="2400" dirty="0" smtClean="0"/>
              <a:t>accounts-password, accounts-ui (OAuth with Google, Facebook, Twitter...)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 smtClean="0"/>
              <a:t>iron:router, </a:t>
            </a:r>
            <a:r>
              <a:rPr lang="hr-HR" sz="2400" dirty="0"/>
              <a:t>kadira:flow-router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 smtClean="0"/>
              <a:t>aldeed:simple-schema, aldeed:autoform, aldeed:collection2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 smtClean="0"/>
              <a:t>urigo:angular, react (in v1.2)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 smtClean="0"/>
              <a:t>msavin:mongol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 smtClean="0"/>
              <a:t>xolvio:cucumber, mike:mocha, </a:t>
            </a:r>
            <a:r>
              <a:rPr lang="hr-HR" sz="2400" dirty="0"/>
              <a:t>sanjo:jasmine</a:t>
            </a:r>
            <a:r>
              <a:rPr lang="hr-HR" sz="2400" dirty="0" smtClean="0"/>
              <a:t> (with Velocity)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 smtClean="0"/>
              <a:t>http, email, sha, mdg:camera, mdg:geolocation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/>
              <a:t>Npm.require (Hello</a:t>
            </a:r>
            <a:r>
              <a:rPr lang="hr-HR" sz="2400" dirty="0" smtClean="0"/>
              <a:t>!!!)</a:t>
            </a: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260198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337" y="969217"/>
            <a:ext cx="3743801" cy="349624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5157192"/>
            <a:ext cx="7886700" cy="932459"/>
          </a:xfrm>
          <a:solidFill>
            <a:schemeClr val="bg1">
              <a:alpha val="26000"/>
            </a:schemeClr>
          </a:solidFill>
        </p:spPr>
        <p:txBody>
          <a:bodyPr anchor="ctr">
            <a:normAutofit/>
          </a:bodyPr>
          <a:lstStyle/>
          <a:p>
            <a:pPr algn="ctr"/>
            <a:r>
              <a:rPr lang="hr-HR" sz="4950" b="1" dirty="0">
                <a:ln w="9525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The real DEMO</a:t>
            </a:r>
            <a:endParaRPr lang="hr-HR" sz="4950" b="1" dirty="0">
              <a:ln w="9525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96739">
            <a:off x="4644940" y="-849805"/>
            <a:ext cx="2720678" cy="42311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985" y="969217"/>
            <a:ext cx="2631233" cy="263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2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00"/>
                            </p:stCondLst>
                            <p:childTnLst>
                              <p:par>
                                <p:cTn id="1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00"/>
                            </p:stCondLst>
                            <p:childTnLst>
                              <p:par>
                                <p:cTn id="1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Deployment</a:t>
            </a:r>
            <a:endParaRPr lang="hr-H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hr-H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hr-HR" dirty="0" smtClean="0"/>
              <a:t>On Meteor’s infrastructure: </a:t>
            </a:r>
            <a:br>
              <a:rPr lang="hr-HR" dirty="0" smtClean="0"/>
            </a:br>
            <a:r>
              <a:rPr lang="hr-HR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meteor </a:t>
            </a:r>
            <a:r>
              <a:rPr lang="hr-H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deploy </a:t>
            </a:r>
            <a:r>
              <a:rPr lang="hr-HR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myapp.meteor.com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i="1" dirty="0" smtClean="0"/>
              <a:t>On your own infrastructure:</a:t>
            </a:r>
            <a:br>
              <a:rPr lang="hr-HR" i="1" dirty="0" smtClean="0"/>
            </a:br>
            <a:r>
              <a:rPr lang="hr-H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meteor </a:t>
            </a:r>
            <a:r>
              <a:rPr lang="hr-HR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bundle my_directory </a:t>
            </a:r>
            <a:r>
              <a:rPr lang="hr-HR" dirty="0" smtClean="0"/>
              <a:t>(copy tar, provide Node.js and MongoDB)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dirty="0" smtClean="0"/>
              <a:t>In Cloud: Compose, Modulus, DigitalOcean, Cloud9, Galaxy</a:t>
            </a:r>
          </a:p>
          <a:p>
            <a:endParaRPr lang="hr-HR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hr-HR" i="1" dirty="0"/>
          </a:p>
        </p:txBody>
      </p:sp>
    </p:spTree>
    <p:extLst>
      <p:ext uri="{BB962C8B-B14F-4D97-AF65-F5344CB8AC3E}">
        <p14:creationId xmlns:p14="http://schemas.microsoft.com/office/powerpoint/2010/main" val="41004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Do I really need this?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hr-HR" dirty="0" smtClean="0"/>
              <a:t>Shorter development time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dirty="0" smtClean="0"/>
              <a:t>Did I said Isomorphic JavaScript everywhere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dirty="0" smtClean="0"/>
              <a:t>ES2015 in v1.2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dirty="0" smtClean="0"/>
              <a:t>Backed by MDG (over $30M in investment)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dirty="0"/>
              <a:t>„Cloud” resource friendly (source: Meteor community)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mtClean="0"/>
              <a:t>Clustering - </a:t>
            </a:r>
            <a:r>
              <a:rPr lang="hr-HR" dirty="0"/>
              <a:t>meteorhacks:cluster, Passenger (nginx)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dirty="0" smtClean="0"/>
              <a:t>Galaxy (ask for beta access) – pro deployment </a:t>
            </a:r>
            <a:r>
              <a:rPr lang="hr-HR" dirty="0"/>
              <a:t>and </a:t>
            </a:r>
            <a:r>
              <a:rPr lang="hr-HR" dirty="0" smtClean="0"/>
              <a:t>management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dirty="0" smtClean="0"/>
              <a:t>„Meteor </a:t>
            </a:r>
            <a:r>
              <a:rPr lang="hr-HR" dirty="0"/>
              <a:t>Developer Subscription</a:t>
            </a:r>
            <a:r>
              <a:rPr lang="hr-HR" dirty="0" smtClean="0"/>
              <a:t>” – MDG support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dirty="0" smtClean="0"/>
              <a:t>9</a:t>
            </a:r>
            <a:r>
              <a:rPr lang="hr-HR" baseline="30000" dirty="0" smtClean="0"/>
              <a:t>th</a:t>
            </a:r>
            <a:r>
              <a:rPr lang="hr-HR" dirty="0" smtClean="0"/>
              <a:t> most stared project on Github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1138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55625" indent="0">
              <a:buNone/>
            </a:pPr>
            <a:endParaRPr lang="hr-HR" dirty="0" smtClean="0"/>
          </a:p>
          <a:p>
            <a:pPr marL="555625" indent="0">
              <a:buNone/>
            </a:pPr>
            <a:r>
              <a:rPr lang="hr-HR" dirty="0" smtClean="0"/>
              <a:t>Really easy with Apache Cordova (out of box)</a:t>
            </a:r>
          </a:p>
          <a:p>
            <a:pPr marL="555625" indent="0">
              <a:buNone/>
            </a:pPr>
            <a:endParaRPr lang="hr-HR" dirty="0" smtClean="0"/>
          </a:p>
          <a:p>
            <a:pPr marL="1012825" indent="-457200">
              <a:buClr>
                <a:srgbClr val="613733"/>
              </a:buClr>
              <a:buFont typeface="+mj-lt"/>
              <a:buAutoNum type="arabicPeriod"/>
            </a:pPr>
            <a:r>
              <a:rPr lang="hr-HR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meteor </a:t>
            </a:r>
            <a:r>
              <a:rPr lang="hr-HR" i="1" dirty="0" smtClean="0">
                <a:solidFill>
                  <a:schemeClr val="bg1">
                    <a:lumMod val="50000"/>
                  </a:schemeClr>
                </a:solidFill>
              </a:rPr>
              <a:t>create theApp</a:t>
            </a:r>
            <a:endParaRPr lang="hr-HR" i="1" dirty="0">
              <a:solidFill>
                <a:schemeClr val="bg1">
                  <a:lumMod val="50000"/>
                </a:schemeClr>
              </a:solidFill>
            </a:endParaRPr>
          </a:p>
          <a:p>
            <a:pPr marL="1012825" indent="-457200">
              <a:buClr>
                <a:srgbClr val="613733"/>
              </a:buClr>
              <a:buFont typeface="+mj-lt"/>
              <a:buAutoNum type="arabicPeriod"/>
            </a:pPr>
            <a:r>
              <a:rPr lang="hr-HR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meteor </a:t>
            </a:r>
            <a:r>
              <a:rPr lang="hr-HR" i="1" dirty="0" smtClean="0">
                <a:solidFill>
                  <a:schemeClr val="bg1">
                    <a:lumMod val="50000"/>
                  </a:schemeClr>
                </a:solidFill>
              </a:rPr>
              <a:t>add-platform ios </a:t>
            </a:r>
            <a:r>
              <a:rPr lang="hr-HR" dirty="0" smtClean="0"/>
              <a:t>(or android)</a:t>
            </a:r>
          </a:p>
          <a:p>
            <a:pPr marL="1012825" indent="-457200">
              <a:buClr>
                <a:srgbClr val="613733"/>
              </a:buClr>
              <a:buFont typeface="+mj-lt"/>
              <a:buAutoNum type="arabicPeriod"/>
            </a:pPr>
            <a:r>
              <a:rPr lang="hr-HR" dirty="0" smtClean="0"/>
              <a:t>Edit </a:t>
            </a:r>
            <a:r>
              <a:rPr lang="hr-HR" i="1" dirty="0" smtClean="0">
                <a:solidFill>
                  <a:schemeClr val="bg1">
                    <a:lumMod val="50000"/>
                  </a:schemeClr>
                </a:solidFill>
              </a:rPr>
              <a:t>mobile-config.js</a:t>
            </a:r>
          </a:p>
          <a:p>
            <a:pPr marL="1012825" indent="-457200">
              <a:buClr>
                <a:srgbClr val="613733"/>
              </a:buClr>
              <a:buFont typeface="+mj-lt"/>
              <a:buAutoNum type="arabicPeriod"/>
            </a:pPr>
            <a:r>
              <a:rPr lang="hr-HR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meteor </a:t>
            </a:r>
            <a:r>
              <a:rPr lang="hr-HR" i="1" dirty="0" smtClean="0">
                <a:solidFill>
                  <a:schemeClr val="bg1">
                    <a:lumMod val="50000"/>
                  </a:schemeClr>
                </a:solidFill>
              </a:rPr>
              <a:t>run ios</a:t>
            </a:r>
            <a:r>
              <a:rPr lang="hr-H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hr-HR" dirty="0" smtClean="0"/>
              <a:t>(or android) – test in emulator</a:t>
            </a:r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Mobile Apps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4338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0" rIns="828000">
            <a:normAutofit/>
          </a:bodyPr>
          <a:lstStyle/>
          <a:p>
            <a:pPr algn="ctr"/>
            <a:r>
              <a:rPr lang="hr-HR" dirty="0" smtClean="0"/>
              <a:t>K</a:t>
            </a:r>
            <a:r>
              <a:rPr lang="hr-HR" sz="2325" dirty="0"/>
              <a:t>ill all dinosaurs and </a:t>
            </a:r>
            <a:r>
              <a:rPr lang="hr-HR" sz="2325" dirty="0" smtClean="0"/>
              <a:t>use</a:t>
            </a:r>
            <a:endParaRPr lang="hr-HR" sz="2325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0" rIns="792000" anchor="b"/>
          <a:lstStyle/>
          <a:p>
            <a:pPr marL="555625" indent="0" algn="ctr">
              <a:buNone/>
            </a:pPr>
            <a:r>
              <a:rPr lang="hr-HR" dirty="0" smtClean="0"/>
              <a:t>special thanks to @guyroyse</a:t>
            </a:r>
          </a:p>
          <a:p>
            <a:pPr marL="555625" indent="0" algn="ctr">
              <a:buNone/>
            </a:pPr>
            <a:r>
              <a:rPr lang="hr-HR" dirty="0" smtClean="0"/>
              <a:t>(sorry for stolen presentation theme)</a:t>
            </a:r>
          </a:p>
          <a:p>
            <a:endParaRPr lang="hr-HR" dirty="0" smtClean="0"/>
          </a:p>
          <a:p>
            <a:endParaRPr lang="hr-HR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348880"/>
            <a:ext cx="9144000" cy="450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33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One JavaScript Stack to Rule Them All</a:t>
            </a:r>
            <a:endParaRPr lang="hr-HR" sz="233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69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ulenDayz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KulenDayz2015</Template>
  <TotalTime>198</TotalTime>
  <Words>320</Words>
  <Application>Microsoft Office PowerPoint</Application>
  <PresentationFormat>On-screen Show (4:3)</PresentationFormat>
  <Paragraphs>57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Segoe UI</vt:lpstr>
      <vt:lpstr>Segoe UI Light</vt:lpstr>
      <vt:lpstr>Wingdings</vt:lpstr>
      <vt:lpstr>KulenDayz2015</vt:lpstr>
      <vt:lpstr>PowerPoint Presentation</vt:lpstr>
      <vt:lpstr>The JavaScript App Platform</vt:lpstr>
      <vt:lpstr>Hello World!</vt:lpstr>
      <vt:lpstr>Meteor packages - atmospherejs.com</vt:lpstr>
      <vt:lpstr>PowerPoint Presentation</vt:lpstr>
      <vt:lpstr>Deployment</vt:lpstr>
      <vt:lpstr>Do I really need this?</vt:lpstr>
      <vt:lpstr>Mobile Apps</vt:lpstr>
      <vt:lpstr>Kill all dinosaurs and use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Hrvoje Kalic</dc:creator>
  <cp:lastModifiedBy>Hrvoje Kalic</cp:lastModifiedBy>
  <cp:revision>19</cp:revision>
  <dcterms:created xsi:type="dcterms:W3CDTF">2015-09-02T14:54:38Z</dcterms:created>
  <dcterms:modified xsi:type="dcterms:W3CDTF">2015-09-02T18:25:12Z</dcterms:modified>
</cp:coreProperties>
</file>