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407C4F-9E26-4D90-BE47-5E01CC2C3CE9}" v="10" dt="2020-03-27T01:06:32.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2B80-7E33-48A6-A287-C67A3F8803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D4B944-AAE9-49B0-8D8A-3564ABC00E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DF4267-8E10-4DAD-B74F-B496035EB7AA}"/>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5" name="Footer Placeholder 4">
            <a:extLst>
              <a:ext uri="{FF2B5EF4-FFF2-40B4-BE49-F238E27FC236}">
                <a16:creationId xmlns:a16="http://schemas.microsoft.com/office/drawing/2014/main" id="{52DA7C6A-17E9-4556-B08B-63A5E1AB5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EBDAC-BB2D-4936-86C0-FF27320EB591}"/>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119040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17DE-0C9D-459C-BDE1-4505216D87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4837D7-6DDF-4F9E-A1E1-29BAD3DBD7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CD886-D0E3-4221-A893-406FFE4EB3F2}"/>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5" name="Footer Placeholder 4">
            <a:extLst>
              <a:ext uri="{FF2B5EF4-FFF2-40B4-BE49-F238E27FC236}">
                <a16:creationId xmlns:a16="http://schemas.microsoft.com/office/drawing/2014/main" id="{CF0E0A15-9AEE-45F2-AD34-5734764C7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9FA01-9C77-4017-BB19-8A881AD15735}"/>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15172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96C60-D37A-4FD8-9132-5492C3A248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09EB8F-A04C-4AC4-8B69-8E2CA2037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5DD16-52ED-43E7-AAD2-F1D2BAAECC2A}"/>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5" name="Footer Placeholder 4">
            <a:extLst>
              <a:ext uri="{FF2B5EF4-FFF2-40B4-BE49-F238E27FC236}">
                <a16:creationId xmlns:a16="http://schemas.microsoft.com/office/drawing/2014/main" id="{E4980BAF-129A-4ACD-BEFA-17F6515F4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688E9-E167-4D06-8FB8-DFEE3138B581}"/>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337439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043A-E375-4375-9ED8-0F43F67841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EAD05-8C09-4636-BA32-ADB20C13F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4388-CA7B-4F63-B7B0-203BCFFC0042}"/>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5" name="Footer Placeholder 4">
            <a:extLst>
              <a:ext uri="{FF2B5EF4-FFF2-40B4-BE49-F238E27FC236}">
                <a16:creationId xmlns:a16="http://schemas.microsoft.com/office/drawing/2014/main" id="{F83CB1DB-66B8-46C5-939B-DD5B5A980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947CD-4C75-45E1-9B63-DC20E7E14E5D}"/>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323245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E631-B214-409D-8F8D-475C8BA04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B8CEB3-D510-4CE5-92BF-D8CC47DCA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676C0-ECEB-4A1E-BFBD-66459BEF098E}"/>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5" name="Footer Placeholder 4">
            <a:extLst>
              <a:ext uri="{FF2B5EF4-FFF2-40B4-BE49-F238E27FC236}">
                <a16:creationId xmlns:a16="http://schemas.microsoft.com/office/drawing/2014/main" id="{A4820F1D-AF7D-491A-813F-7EA731D81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815ED-78F7-403B-BEEB-109231E6C3DE}"/>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9169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4FF-BA9D-4025-B61E-3442100619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8FD42-6DE7-4893-AD31-4344C86063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8E105E-71F8-44F2-9F19-DA13EE74F0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AAA060-887D-48DA-80ED-5E447C75133F}"/>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6" name="Footer Placeholder 5">
            <a:extLst>
              <a:ext uri="{FF2B5EF4-FFF2-40B4-BE49-F238E27FC236}">
                <a16:creationId xmlns:a16="http://schemas.microsoft.com/office/drawing/2014/main" id="{E337AB5D-1929-4EC2-AE64-DF31F720B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998DD-90DE-4CBF-83C9-2721A71E39EE}"/>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277929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00B1-2A2B-4D52-B9B4-38F5791D8D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FC42A1-3095-4237-A34A-2FF77B69C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D119B-2F53-47C9-9337-3D5D49794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163B3A-4F6D-4608-860A-8E741469C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35B0C6-0ABD-4DB9-B53B-4E81691280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090043-A004-4D99-B8EB-713875C2318A}"/>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8" name="Footer Placeholder 7">
            <a:extLst>
              <a:ext uri="{FF2B5EF4-FFF2-40B4-BE49-F238E27FC236}">
                <a16:creationId xmlns:a16="http://schemas.microsoft.com/office/drawing/2014/main" id="{86A606C6-59A4-4B7F-8F76-10433F2302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75A27-FE76-4F3C-869B-73B16BD53744}"/>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119304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04A0-ACD5-4E02-8FE7-643DDA0738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7C68B-5B52-4039-86DE-863E1872917C}"/>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4" name="Footer Placeholder 3">
            <a:extLst>
              <a:ext uri="{FF2B5EF4-FFF2-40B4-BE49-F238E27FC236}">
                <a16:creationId xmlns:a16="http://schemas.microsoft.com/office/drawing/2014/main" id="{2153A3B0-5A01-49AD-8BE2-A27EE76C69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470EA9-801A-48C0-BA9A-087567009094}"/>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53723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53974-E1D1-4EC0-BA8E-05E4DCE5FE49}"/>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3" name="Footer Placeholder 2">
            <a:extLst>
              <a:ext uri="{FF2B5EF4-FFF2-40B4-BE49-F238E27FC236}">
                <a16:creationId xmlns:a16="http://schemas.microsoft.com/office/drawing/2014/main" id="{E71A0841-90EC-4D2E-9365-37962613EE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C199D0-1CC2-4A1C-8DDA-0596DADD367C}"/>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282615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D80D-4FBB-4E57-99AE-06C29E41B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7EE373-D15F-41C8-B6A7-F83E9D73D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8CB238-C9C4-4D2A-A762-72F88E09F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ED97B2-C1FA-4492-B1E1-649AC401FEDB}"/>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6" name="Footer Placeholder 5">
            <a:extLst>
              <a:ext uri="{FF2B5EF4-FFF2-40B4-BE49-F238E27FC236}">
                <a16:creationId xmlns:a16="http://schemas.microsoft.com/office/drawing/2014/main" id="{E7342F0C-3434-476B-B31D-816EEF1CC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D48B4-537E-453A-BAEF-419C327B391C}"/>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309528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A68F-17CF-4A46-8081-1C8DF0CD5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4B0282-B447-4A7E-BAE9-9A2AA931D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634BF5-A7FD-431E-B9B3-3EBEF5CF5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CD61E-E7F3-4388-B53B-5B87D93C2838}"/>
              </a:ext>
            </a:extLst>
          </p:cNvPr>
          <p:cNvSpPr>
            <a:spLocks noGrp="1"/>
          </p:cNvSpPr>
          <p:nvPr>
            <p:ph type="dt" sz="half" idx="10"/>
          </p:nvPr>
        </p:nvSpPr>
        <p:spPr/>
        <p:txBody>
          <a:bodyPr/>
          <a:lstStyle/>
          <a:p>
            <a:fld id="{DD99712B-B8A1-4086-AD42-3BE1E48B7FF9}" type="datetimeFigureOut">
              <a:rPr lang="en-US" smtClean="0"/>
              <a:t>3/26/2020</a:t>
            </a:fld>
            <a:endParaRPr lang="en-US"/>
          </a:p>
        </p:txBody>
      </p:sp>
      <p:sp>
        <p:nvSpPr>
          <p:cNvPr id="6" name="Footer Placeholder 5">
            <a:extLst>
              <a:ext uri="{FF2B5EF4-FFF2-40B4-BE49-F238E27FC236}">
                <a16:creationId xmlns:a16="http://schemas.microsoft.com/office/drawing/2014/main" id="{851B9D0A-8234-4F11-8A34-12DFEB8EC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3A0F7D-73C8-4709-B599-3B6CA554A3E0}"/>
              </a:ext>
            </a:extLst>
          </p:cNvPr>
          <p:cNvSpPr>
            <a:spLocks noGrp="1"/>
          </p:cNvSpPr>
          <p:nvPr>
            <p:ph type="sldNum" sz="quarter" idx="12"/>
          </p:nvPr>
        </p:nvSpPr>
        <p:spPr/>
        <p:txBody>
          <a:bodyPr/>
          <a:lstStyle/>
          <a:p>
            <a:fld id="{8C8702FA-7859-41ED-A5E1-B0201C3275C8}" type="slidenum">
              <a:rPr lang="en-US" smtClean="0"/>
              <a:t>‹#›</a:t>
            </a:fld>
            <a:endParaRPr lang="en-US"/>
          </a:p>
        </p:txBody>
      </p:sp>
    </p:spTree>
    <p:extLst>
      <p:ext uri="{BB962C8B-B14F-4D97-AF65-F5344CB8AC3E}">
        <p14:creationId xmlns:p14="http://schemas.microsoft.com/office/powerpoint/2010/main" val="221397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075BE-FE24-45EA-94C0-3F922E757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8466B-B55D-4298-B763-6CF6087427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56828-BF50-4107-A92F-24F35922C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9712B-B8A1-4086-AD42-3BE1E48B7FF9}" type="datetimeFigureOut">
              <a:rPr lang="en-US" smtClean="0"/>
              <a:t>3/26/2020</a:t>
            </a:fld>
            <a:endParaRPr lang="en-US"/>
          </a:p>
        </p:txBody>
      </p:sp>
      <p:sp>
        <p:nvSpPr>
          <p:cNvPr id="5" name="Footer Placeholder 4">
            <a:extLst>
              <a:ext uri="{FF2B5EF4-FFF2-40B4-BE49-F238E27FC236}">
                <a16:creationId xmlns:a16="http://schemas.microsoft.com/office/drawing/2014/main" id="{3420F654-BA2D-43BC-8FD0-F3C7442A4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925AF8-901D-41AF-8A85-EDC49BC73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702FA-7859-41ED-A5E1-B0201C3275C8}" type="slidenum">
              <a:rPr lang="en-US" smtClean="0"/>
              <a:t>‹#›</a:t>
            </a:fld>
            <a:endParaRPr lang="en-US"/>
          </a:p>
        </p:txBody>
      </p:sp>
    </p:spTree>
    <p:extLst>
      <p:ext uri="{BB962C8B-B14F-4D97-AF65-F5344CB8AC3E}">
        <p14:creationId xmlns:p14="http://schemas.microsoft.com/office/powerpoint/2010/main" val="2308382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3B9DFB9-A509-431D-A369-D8B96A7219B9}"/>
              </a:ext>
            </a:extLst>
          </p:cNvPr>
          <p:cNvGraphicFramePr>
            <a:graphicFrameLocks noGrp="1"/>
          </p:cNvGraphicFramePr>
          <p:nvPr>
            <p:extLst>
              <p:ext uri="{D42A27DB-BD31-4B8C-83A1-F6EECF244321}">
                <p14:modId xmlns:p14="http://schemas.microsoft.com/office/powerpoint/2010/main" val="3118197469"/>
              </p:ext>
            </p:extLst>
          </p:nvPr>
        </p:nvGraphicFramePr>
        <p:xfrm>
          <a:off x="657957" y="613299"/>
          <a:ext cx="10846778" cy="5806480"/>
        </p:xfrm>
        <a:graphic>
          <a:graphicData uri="http://schemas.openxmlformats.org/drawingml/2006/table">
            <a:tbl>
              <a:tblPr firstRow="1" bandRow="1">
                <a:tableStyleId>{D7AC3CCA-C797-4891-BE02-D94E43425B78}</a:tableStyleId>
              </a:tblPr>
              <a:tblGrid>
                <a:gridCol w="5423389">
                  <a:extLst>
                    <a:ext uri="{9D8B030D-6E8A-4147-A177-3AD203B41FA5}">
                      <a16:colId xmlns:a16="http://schemas.microsoft.com/office/drawing/2014/main" val="1155634557"/>
                    </a:ext>
                  </a:extLst>
                </a:gridCol>
                <a:gridCol w="5423389">
                  <a:extLst>
                    <a:ext uri="{9D8B030D-6E8A-4147-A177-3AD203B41FA5}">
                      <a16:colId xmlns:a16="http://schemas.microsoft.com/office/drawing/2014/main" val="2985484297"/>
                    </a:ext>
                  </a:extLst>
                </a:gridCol>
              </a:tblGrid>
              <a:tr h="3158562">
                <a:tc>
                  <a:txBody>
                    <a:bodyPr/>
                    <a:lstStyle/>
                    <a:p>
                      <a:pPr algn="ctr"/>
                      <a:r>
                        <a:rPr lang="en-US" sz="1400" b="1" u="sng" dirty="0">
                          <a:latin typeface="+mn-lt"/>
                        </a:rPr>
                        <a:t>Problem</a:t>
                      </a:r>
                    </a:p>
                    <a:p>
                      <a:pPr marL="285750" indent="-285750" algn="l">
                        <a:buFont typeface="Arial" panose="020B0604020202020204" pitchFamily="34" charset="0"/>
                        <a:buChar char="•"/>
                      </a:pPr>
                      <a:endParaRPr lang="en-US" sz="1400" b="0" u="sng" dirty="0">
                        <a:latin typeface="+mn-lt"/>
                      </a:endParaRPr>
                    </a:p>
                    <a:p>
                      <a:pPr marL="285750" indent="-285750" algn="l">
                        <a:buFont typeface="Arial" panose="020B0604020202020204" pitchFamily="34" charset="0"/>
                        <a:buChar char="•"/>
                      </a:pPr>
                      <a:r>
                        <a:rPr lang="en-US" sz="1400" b="0" u="sng" dirty="0">
                          <a:latin typeface="+mn-lt"/>
                        </a:rPr>
                        <a:t>Problem Introduction</a:t>
                      </a:r>
                      <a:r>
                        <a:rPr lang="en-US" sz="1400" b="0" u="none" dirty="0">
                          <a:latin typeface="+mn-lt"/>
                        </a:rPr>
                        <a:t> :- Customers are the life force of every business and in this competitive era finding a new customer is as difficult as retaining an old one. </a:t>
                      </a:r>
                    </a:p>
                    <a:p>
                      <a:pPr marL="285750" indent="-285750" algn="l">
                        <a:buFont typeface="Arial" panose="020B0604020202020204" pitchFamily="34" charset="0"/>
                        <a:buChar char="•"/>
                      </a:pPr>
                      <a:r>
                        <a:rPr lang="en-US" sz="1400" b="0" u="none" dirty="0">
                          <a:latin typeface="+mn-lt"/>
                        </a:rPr>
                        <a:t> Hence analyzing customer data proves essential for a company to understand it’s customer’s need and reduce customer attrition. </a:t>
                      </a:r>
                    </a:p>
                    <a:p>
                      <a:pPr marL="285750" indent="-285750" algn="l">
                        <a:buFont typeface="Arial" panose="020B0604020202020204" pitchFamily="34" charset="0"/>
                        <a:buChar char="•"/>
                      </a:pPr>
                      <a:r>
                        <a:rPr lang="en-US" sz="1400" b="0" u="sng" dirty="0">
                          <a:latin typeface="+mn-lt"/>
                        </a:rPr>
                        <a:t>Problem Statement:-</a:t>
                      </a:r>
                      <a:r>
                        <a:rPr lang="en-US" sz="1400" b="0" u="none" dirty="0">
                          <a:latin typeface="+mn-lt"/>
                        </a:rPr>
                        <a:t>Customer attrition is the term used for loss of customers. One of the industries in which analyzing customer attrition proves to be profitable is the telecom industry. </a:t>
                      </a:r>
                    </a:p>
                    <a:p>
                      <a:pPr marL="285750" indent="-285750" algn="l">
                        <a:buFont typeface="Arial" panose="020B0604020202020204" pitchFamily="34" charset="0"/>
                        <a:buChar char="•"/>
                      </a:pPr>
                      <a:r>
                        <a:rPr lang="en-US" sz="1400" b="0" u="sng" dirty="0">
                          <a:latin typeface="+mn-lt"/>
                        </a:rPr>
                        <a:t>Objective:-</a:t>
                      </a:r>
                      <a:r>
                        <a:rPr lang="en-US" sz="1400" b="0" u="none" dirty="0">
                          <a:latin typeface="+mn-lt"/>
                        </a:rPr>
                        <a:t>In this case we will be evaluating the customer information of Telco industry to analyze their customer defection.</a:t>
                      </a:r>
                    </a:p>
                  </a:txBody>
                  <a:tcPr/>
                </a:tc>
                <a:tc>
                  <a:txBody>
                    <a:bodyPr/>
                    <a:lstStyle/>
                    <a:p>
                      <a:pPr algn="ctr"/>
                      <a:r>
                        <a:rPr lang="en-US" sz="1400" b="1" u="sng" dirty="0">
                          <a:latin typeface="+mn-lt"/>
                        </a:rPr>
                        <a:t>Solution Design</a:t>
                      </a:r>
                    </a:p>
                    <a:p>
                      <a:pPr marL="285750" indent="-285750" algn="l">
                        <a:buFont typeface="Arial" panose="020B0604020202020204" pitchFamily="34" charset="0"/>
                        <a:buChar char="•"/>
                      </a:pPr>
                      <a:endParaRPr lang="en-US" sz="1400" b="0" u="sng" dirty="0">
                        <a:latin typeface="+mn-lt"/>
                      </a:endParaRPr>
                    </a:p>
                    <a:p>
                      <a:pPr marL="285750" indent="-285750" algn="l">
                        <a:buFont typeface="Arial" panose="020B0604020202020204" pitchFamily="34" charset="0"/>
                        <a:buChar char="•"/>
                      </a:pPr>
                      <a:r>
                        <a:rPr lang="en-US" sz="1400" b="0" u="sng" dirty="0">
                          <a:latin typeface="+mn-lt"/>
                        </a:rPr>
                        <a:t>Data Preprocessing, variable selection:- </a:t>
                      </a:r>
                      <a:r>
                        <a:rPr lang="en-US" sz="1400" b="0" u="none" dirty="0">
                          <a:latin typeface="+mn-lt"/>
                        </a:rPr>
                        <a:t>After analyzing historical data, we firstly did the data preprocessing to find the missing value and study the summary statistics of the data sets. For the numerical variable tenure we divided it into five groups 0-12 months, 12-24 months, 24-48 months, 48-60 months and grater than 60 months. We also analyzed several categorical variables.</a:t>
                      </a:r>
                    </a:p>
                    <a:p>
                      <a:pPr marL="285750" indent="-285750" algn="l">
                        <a:buFont typeface="Arial" panose="020B0604020202020204" pitchFamily="34" charset="0"/>
                        <a:buChar char="•"/>
                      </a:pPr>
                      <a:r>
                        <a:rPr lang="en-US" sz="1400" b="0" u="sng" dirty="0">
                          <a:latin typeface="+mn-lt"/>
                        </a:rPr>
                        <a:t>Prediction/classification</a:t>
                      </a:r>
                      <a:r>
                        <a:rPr lang="en-US" sz="1400" b="0" u="none" dirty="0">
                          <a:latin typeface="+mn-lt"/>
                        </a:rPr>
                        <a:t>:-By studying this data set we will predict the tenure around which customer most likely to drop out of the service. </a:t>
                      </a:r>
                    </a:p>
                    <a:p>
                      <a:pPr marL="285750" indent="-285750" algn="l">
                        <a:buFont typeface="Arial" panose="020B0604020202020204" pitchFamily="34" charset="0"/>
                        <a:buChar char="•"/>
                      </a:pPr>
                      <a:r>
                        <a:rPr lang="en-US" sz="1400" b="0" u="sng" dirty="0">
                          <a:latin typeface="+mn-lt"/>
                        </a:rPr>
                        <a:t>Predictors:- </a:t>
                      </a:r>
                      <a:r>
                        <a:rPr lang="en-US" sz="1400" b="0" u="none" dirty="0">
                          <a:latin typeface="+mn-lt"/>
                        </a:rPr>
                        <a:t>Tenure, Gender, Phone service, Internet Service, Online security, contract, monthly charges are some of the predictors.</a:t>
                      </a:r>
                    </a:p>
                    <a:p>
                      <a:pPr marL="285750" indent="-285750" algn="l">
                        <a:buFont typeface="Arial" panose="020B0604020202020204" pitchFamily="34" charset="0"/>
                        <a:buChar char="•"/>
                      </a:pPr>
                      <a:r>
                        <a:rPr lang="en-US" sz="1400" b="0" u="sng" dirty="0">
                          <a:latin typeface="+mn-lt"/>
                        </a:rPr>
                        <a:t>Output</a:t>
                      </a:r>
                      <a:r>
                        <a:rPr lang="en-US" sz="1400" b="0" u="none" dirty="0">
                          <a:latin typeface="+mn-lt"/>
                        </a:rPr>
                        <a:t>:- Churn is the target variable.</a:t>
                      </a:r>
                      <a:endParaRPr lang="en-US" sz="1400" b="0" u="sng" dirty="0">
                        <a:latin typeface="+mn-lt"/>
                      </a:endParaRPr>
                    </a:p>
                    <a:p>
                      <a:pPr algn="ctr"/>
                      <a:endParaRPr lang="en-US" sz="1400" b="0" u="none" dirty="0">
                        <a:latin typeface="+mn-lt"/>
                      </a:endParaRPr>
                    </a:p>
                  </a:txBody>
                  <a:tcPr/>
                </a:tc>
                <a:extLst>
                  <a:ext uri="{0D108BD9-81ED-4DB2-BD59-A6C34878D82A}">
                    <a16:rowId xmlns:a16="http://schemas.microsoft.com/office/drawing/2014/main" val="1289657440"/>
                  </a:ext>
                </a:extLst>
              </a:tr>
              <a:tr h="2514640">
                <a:tc>
                  <a:txBody>
                    <a:bodyPr/>
                    <a:lstStyle/>
                    <a:p>
                      <a:pPr algn="ctr"/>
                      <a:r>
                        <a:rPr lang="en-US" sz="1400" b="1" u="sng" dirty="0">
                          <a:latin typeface="+mn-lt"/>
                        </a:rPr>
                        <a:t>Data</a:t>
                      </a:r>
                    </a:p>
                    <a:p>
                      <a:pPr marL="285750" indent="-285750" algn="l">
                        <a:buFont typeface="Arial" panose="020B0604020202020204" pitchFamily="34" charset="0"/>
                        <a:buChar char="•"/>
                      </a:pPr>
                      <a:endParaRPr lang="en-US" sz="1400" b="0" u="sng" dirty="0">
                        <a:latin typeface="+mn-lt"/>
                      </a:endParaRPr>
                    </a:p>
                    <a:p>
                      <a:pPr marL="285750" indent="-285750" algn="l">
                        <a:buFont typeface="Arial" panose="020B0604020202020204" pitchFamily="34" charset="0"/>
                        <a:buChar char="•"/>
                      </a:pPr>
                      <a:r>
                        <a:rPr lang="en-US" sz="1400" b="0" u="sng" dirty="0">
                          <a:latin typeface="+mn-lt"/>
                        </a:rPr>
                        <a:t>Data origin:- </a:t>
                      </a:r>
                      <a:r>
                        <a:rPr lang="en-US" sz="1400" b="0" u="none" dirty="0">
                          <a:latin typeface="+mn-lt"/>
                        </a:rPr>
                        <a:t>The data was downloaded from IBM sample data set.</a:t>
                      </a:r>
                      <a:endParaRPr lang="en-US" sz="1400" b="0" u="sng" dirty="0">
                        <a:latin typeface="+mn-lt"/>
                      </a:endParaRPr>
                    </a:p>
                    <a:p>
                      <a:pPr marL="285750" indent="-285750" algn="l">
                        <a:buFont typeface="Arial" panose="020B0604020202020204" pitchFamily="34" charset="0"/>
                        <a:buChar char="•"/>
                      </a:pPr>
                      <a:r>
                        <a:rPr lang="en-US" sz="1400" b="0" u="sng" dirty="0">
                          <a:latin typeface="+mn-lt"/>
                        </a:rPr>
                        <a:t>Key Data attributes:-</a:t>
                      </a:r>
                      <a:r>
                        <a:rPr lang="en-US" sz="1400" b="0" u="none" dirty="0">
                          <a:latin typeface="+mn-lt"/>
                        </a:rPr>
                        <a:t> There are 15 input variables out of which Tenure, contract, paperless billing, monthly charges and, Internet Services are key attributes.</a:t>
                      </a:r>
                      <a:endParaRPr lang="en-US" sz="1400" b="0" u="sng" dirty="0">
                        <a:latin typeface="+mn-lt"/>
                      </a:endParaRPr>
                    </a:p>
                    <a:p>
                      <a:pPr marL="285750" indent="-285750" algn="l">
                        <a:buFont typeface="Arial" panose="020B0604020202020204" pitchFamily="34" charset="0"/>
                        <a:buChar char="•"/>
                      </a:pPr>
                      <a:r>
                        <a:rPr lang="en-US" sz="1400" b="0" u="sng" dirty="0">
                          <a:latin typeface="+mn-lt"/>
                        </a:rPr>
                        <a:t>Data quality</a:t>
                      </a:r>
                      <a:r>
                        <a:rPr lang="en-US" sz="1400" b="0" u="none" dirty="0">
                          <a:latin typeface="+mn-lt"/>
                        </a:rPr>
                        <a:t>:-  By studying the data we found that there are some missing values. Also the scale and magnitude of numeric variables are large so we need to normalize the data.</a:t>
                      </a:r>
                    </a:p>
                  </a:txBody>
                  <a:tcPr/>
                </a:tc>
                <a:tc>
                  <a:txBody>
                    <a:bodyPr/>
                    <a:lstStyle/>
                    <a:p>
                      <a:pPr algn="ctr"/>
                      <a:r>
                        <a:rPr lang="en-US" sz="1400" b="1" u="sng" dirty="0">
                          <a:latin typeface="+mn-lt"/>
                        </a:rPr>
                        <a:t>Data Mining Techniques</a:t>
                      </a:r>
                    </a:p>
                    <a:p>
                      <a:pPr marL="285750" indent="-285750" algn="l">
                        <a:buFont typeface="Arial" panose="020B0604020202020204" pitchFamily="34" charset="0"/>
                        <a:buChar char="•"/>
                      </a:pPr>
                      <a:endParaRPr lang="en-US" sz="1400" b="0" u="sng" dirty="0">
                        <a:latin typeface="+mn-lt"/>
                      </a:endParaRPr>
                    </a:p>
                    <a:p>
                      <a:pPr marL="285750" indent="-285750" algn="l">
                        <a:buFont typeface="Arial" panose="020B0604020202020204" pitchFamily="34" charset="0"/>
                        <a:buChar char="•"/>
                      </a:pPr>
                      <a:r>
                        <a:rPr lang="en-US" sz="1400" b="0" u="sng" dirty="0">
                          <a:latin typeface="+mn-lt"/>
                        </a:rPr>
                        <a:t>Techniques</a:t>
                      </a:r>
                      <a:r>
                        <a:rPr lang="en-US" sz="1400" b="1" u="sng" dirty="0">
                          <a:latin typeface="+mn-lt"/>
                        </a:rPr>
                        <a:t>: </a:t>
                      </a:r>
                      <a:r>
                        <a:rPr lang="en-US" sz="1400" b="0" u="none" dirty="0">
                          <a:latin typeface="+mn-lt"/>
                        </a:rPr>
                        <a:t>We will be using KNN algorithm, Naive Bayes, Decision Tree and random forest for classification. We will also be using logistic regression</a:t>
                      </a:r>
                    </a:p>
                    <a:p>
                      <a:pPr marL="285750" indent="-285750" algn="l">
                        <a:buFont typeface="Arial" panose="020B0604020202020204" pitchFamily="34" charset="0"/>
                        <a:buChar char="•"/>
                      </a:pPr>
                      <a:r>
                        <a:rPr lang="en-US" sz="1400" b="0" u="sng" dirty="0">
                          <a:latin typeface="+mn-lt"/>
                        </a:rPr>
                        <a:t>Validation</a:t>
                      </a:r>
                      <a:r>
                        <a:rPr lang="en-US" sz="1400" b="0" u="none" dirty="0">
                          <a:latin typeface="+mn-lt"/>
                        </a:rPr>
                        <a:t>: For the purpose of analysis and prediction we will divide the data into three parts. Training set, validation set, test data. We will use a training data for creating prediction model.</a:t>
                      </a:r>
                    </a:p>
                    <a:p>
                      <a:pPr marL="285750" indent="-285750" algn="l">
                        <a:buFont typeface="Arial" panose="020B0604020202020204" pitchFamily="34" charset="0"/>
                        <a:buChar char="•"/>
                      </a:pPr>
                      <a:r>
                        <a:rPr lang="en-US" sz="1400" b="0" u="sng" dirty="0">
                          <a:latin typeface="+mn-lt"/>
                        </a:rPr>
                        <a:t>Performance</a:t>
                      </a:r>
                      <a:r>
                        <a:rPr lang="en-US" sz="1400" b="0" u="none" dirty="0">
                          <a:latin typeface="+mn-lt"/>
                        </a:rPr>
                        <a:t>: We will create the model using different algorithms and generate confusion matrix and analyze the error for each model. We will select the model which will have best accuracy.</a:t>
                      </a:r>
                      <a:endParaRPr lang="en-US" sz="1400" b="1" u="sng" dirty="0">
                        <a:latin typeface="+mn-lt"/>
                      </a:endParaRPr>
                    </a:p>
                  </a:txBody>
                  <a:tcPr/>
                </a:tc>
                <a:extLst>
                  <a:ext uri="{0D108BD9-81ED-4DB2-BD59-A6C34878D82A}">
                    <a16:rowId xmlns:a16="http://schemas.microsoft.com/office/drawing/2014/main" val="1079698936"/>
                  </a:ext>
                </a:extLst>
              </a:tr>
            </a:tbl>
          </a:graphicData>
        </a:graphic>
      </p:graphicFrame>
      <p:sp>
        <p:nvSpPr>
          <p:cNvPr id="6" name="TextBox 5">
            <a:extLst>
              <a:ext uri="{FF2B5EF4-FFF2-40B4-BE49-F238E27FC236}">
                <a16:creationId xmlns:a16="http://schemas.microsoft.com/office/drawing/2014/main" id="{49A44994-563A-4FD5-ABAF-F5681EAB1409}"/>
              </a:ext>
            </a:extLst>
          </p:cNvPr>
          <p:cNvSpPr txBox="1"/>
          <p:nvPr/>
        </p:nvSpPr>
        <p:spPr>
          <a:xfrm>
            <a:off x="3478326" y="-38101"/>
            <a:ext cx="5214832" cy="400110"/>
          </a:xfrm>
          <a:prstGeom prst="rect">
            <a:avLst/>
          </a:prstGeom>
          <a:noFill/>
        </p:spPr>
        <p:txBody>
          <a:bodyPr wrap="square" rtlCol="0">
            <a:spAutoFit/>
          </a:bodyPr>
          <a:lstStyle/>
          <a:p>
            <a:pPr algn="ctr"/>
            <a:r>
              <a:rPr lang="en-US" sz="2000" b="1" kern="1200" dirty="0">
                <a:latin typeface="+mn-lt"/>
                <a:ea typeface="+mn-ea"/>
                <a:cs typeface="+mn-cs"/>
              </a:rPr>
              <a:t>Analyzing Customer Attrition</a:t>
            </a:r>
            <a:endParaRPr lang="en-US" sz="2000" b="1" kern="1200" dirty="0">
              <a:solidFill>
                <a:schemeClr val="accent1">
                  <a:lumMod val="75000"/>
                </a:schemeClr>
              </a:solidFill>
            </a:endParaRPr>
          </a:p>
        </p:txBody>
      </p:sp>
      <p:sp>
        <p:nvSpPr>
          <p:cNvPr id="7" name="TextBox 6">
            <a:extLst>
              <a:ext uri="{FF2B5EF4-FFF2-40B4-BE49-F238E27FC236}">
                <a16:creationId xmlns:a16="http://schemas.microsoft.com/office/drawing/2014/main" id="{B54835C1-B815-4097-A45A-4F0DD0B49E6C}"/>
              </a:ext>
            </a:extLst>
          </p:cNvPr>
          <p:cNvSpPr txBox="1"/>
          <p:nvPr/>
        </p:nvSpPr>
        <p:spPr>
          <a:xfrm>
            <a:off x="1" y="-17585"/>
            <a:ext cx="2608386" cy="461665"/>
          </a:xfrm>
          <a:prstGeom prst="rect">
            <a:avLst/>
          </a:prstGeom>
          <a:noFill/>
        </p:spPr>
        <p:txBody>
          <a:bodyPr wrap="square" rtlCol="0">
            <a:spAutoFit/>
          </a:bodyPr>
          <a:lstStyle/>
          <a:p>
            <a:r>
              <a:rPr lang="en-US" sz="1200" dirty="0"/>
              <a:t>IE 7275 Data Mining In Engineering</a:t>
            </a:r>
          </a:p>
          <a:p>
            <a:r>
              <a:rPr lang="en-US" sz="1200" dirty="0"/>
              <a:t>Case Study Project</a:t>
            </a:r>
          </a:p>
        </p:txBody>
      </p:sp>
      <p:sp>
        <p:nvSpPr>
          <p:cNvPr id="8" name="TextBox 7">
            <a:extLst>
              <a:ext uri="{FF2B5EF4-FFF2-40B4-BE49-F238E27FC236}">
                <a16:creationId xmlns:a16="http://schemas.microsoft.com/office/drawing/2014/main" id="{CF55099C-DBA1-47BE-8CE1-6F1067FE2D5B}"/>
              </a:ext>
            </a:extLst>
          </p:cNvPr>
          <p:cNvSpPr txBox="1"/>
          <p:nvPr/>
        </p:nvSpPr>
        <p:spPr>
          <a:xfrm>
            <a:off x="10296525" y="0"/>
            <a:ext cx="2891937" cy="461665"/>
          </a:xfrm>
          <a:prstGeom prst="rect">
            <a:avLst/>
          </a:prstGeom>
          <a:noFill/>
        </p:spPr>
        <p:txBody>
          <a:bodyPr wrap="square" rtlCol="0">
            <a:spAutoFit/>
          </a:bodyPr>
          <a:lstStyle/>
          <a:p>
            <a:r>
              <a:rPr lang="en-US" sz="1200" dirty="0"/>
              <a:t>Group 15 – Hansika Karkera</a:t>
            </a:r>
          </a:p>
          <a:p>
            <a:r>
              <a:rPr lang="en-US" sz="1200" dirty="0"/>
              <a:t>                     &amp; </a:t>
            </a:r>
            <a:r>
              <a:rPr lang="en-US" sz="1200" dirty="0" err="1"/>
              <a:t>Vrunda</a:t>
            </a:r>
            <a:r>
              <a:rPr lang="en-US" sz="1200" dirty="0"/>
              <a:t> Shah</a:t>
            </a:r>
          </a:p>
        </p:txBody>
      </p:sp>
    </p:spTree>
    <p:extLst>
      <p:ext uri="{BB962C8B-B14F-4D97-AF65-F5344CB8AC3E}">
        <p14:creationId xmlns:p14="http://schemas.microsoft.com/office/powerpoint/2010/main" val="21654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430</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shah.vrun@northeastern.edu</dc:creator>
  <cp:lastModifiedBy>Hansika Karkera</cp:lastModifiedBy>
  <cp:revision>11</cp:revision>
  <dcterms:created xsi:type="dcterms:W3CDTF">2020-03-26T22:47:54Z</dcterms:created>
  <dcterms:modified xsi:type="dcterms:W3CDTF">2020-03-27T02:23:22Z</dcterms:modified>
</cp:coreProperties>
</file>