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4"/>
  </p:notesMasterIdLst>
  <p:sldIdLst>
    <p:sldId id="256" r:id="rId3"/>
  </p:sldIdLst>
  <p:sldSz cx="29260800" cy="16459200"/>
  <p:notesSz cx="6858000" cy="9144000"/>
  <p:embeddedFontLst>
    <p:embeddedFont>
      <p:font typeface="Arial Black" panose="020B0604020202020204" pitchFamily="34" charset="0"/>
      <p:regular r:id="rId5"/>
      <p:bold r:id="rId6"/>
    </p:embeddedFont>
    <p:embeddedFont>
      <p:font typeface="Calibri" panose="020F0502020204030204" pitchFamily="34" charset="0"/>
      <p:regular r:id="rId7"/>
      <p:bold r:id="rId8"/>
      <p:italic r:id="rId9"/>
      <p:boldItalic r:id="rId10"/>
    </p:embeddedFont>
    <p:embeddedFont>
      <p:font typeface="Trebuchet MS" panose="020B0703020202090204" pitchFamily="34"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87">
          <p15:clr>
            <a:srgbClr val="A4A3A4"/>
          </p15:clr>
        </p15:guide>
        <p15:guide id="6" pos="1804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mw8rEWpnT9fdeeqSFr+CV5fbS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52167E-4A30-469F-BE0A-208EC584907E}">
  <a:tblStyle styleId="{9152167E-4A30-469F-BE0A-208EC58490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7"/>
  </p:normalViewPr>
  <p:slideViewPr>
    <p:cSldViewPr snapToGrid="0">
      <p:cViewPr>
        <p:scale>
          <a:sx n="92" d="100"/>
          <a:sy n="92" d="100"/>
        </p:scale>
        <p:origin x="-7304" y="-1352"/>
      </p:cViewPr>
      <p:guideLst>
        <p:guide orient="horz" pos="1659"/>
        <p:guide orient="horz" pos="144"/>
        <p:guide orient="horz" pos="10080"/>
        <p:guide orient="horz"/>
        <p:guide pos="387"/>
        <p:guide pos="180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6x60 Template - 3 columns">
  <p:cSld name="36x60 Template - 3 columns">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606195"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body" idx="2"/>
          </p:nvPr>
        </p:nvSpPr>
        <p:spPr>
          <a:xfrm>
            <a:off x="608842" y="2622097"/>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body" idx="3"/>
          </p:nvPr>
        </p:nvSpPr>
        <p:spPr>
          <a:xfrm>
            <a:off x="605666" y="7540815"/>
            <a:ext cx="6705600"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4"/>
          </p:nvPr>
        </p:nvSpPr>
        <p:spPr>
          <a:xfrm>
            <a:off x="608313" y="709548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5"/>
          </p:nvPr>
        </p:nvSpPr>
        <p:spPr>
          <a:xfrm>
            <a:off x="7724776" y="3079513"/>
            <a:ext cx="13813365"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7"/>
          </p:nvPr>
        </p:nvSpPr>
        <p:spPr>
          <a:xfrm>
            <a:off x="7724776" y="10987985"/>
            <a:ext cx="13813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8"/>
          </p:nvPr>
        </p:nvSpPr>
        <p:spPr>
          <a:xfrm>
            <a:off x="7724776" y="10526600"/>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13"/>
          </p:nvPr>
        </p:nvSpPr>
        <p:spPr>
          <a:xfrm>
            <a:off x="21973955" y="308348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14"/>
          </p:nvPr>
        </p:nvSpPr>
        <p:spPr>
          <a:xfrm>
            <a:off x="21973955" y="712559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5"/>
          </p:nvPr>
        </p:nvSpPr>
        <p:spPr>
          <a:xfrm>
            <a:off x="21972279" y="758698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6"/>
          </p:nvPr>
        </p:nvSpPr>
        <p:spPr>
          <a:xfrm>
            <a:off x="21973955" y="1282892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7"/>
          </p:nvPr>
        </p:nvSpPr>
        <p:spPr>
          <a:xfrm>
            <a:off x="21972279" y="1329031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8"/>
          </p:nvPr>
        </p:nvSpPr>
        <p:spPr>
          <a:xfrm>
            <a:off x="3906520" y="1020491"/>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9"/>
          </p:nvPr>
        </p:nvSpPr>
        <p:spPr>
          <a:xfrm>
            <a:off x="3906520" y="1618721"/>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20"/>
          </p:nvPr>
        </p:nvSpPr>
        <p:spPr>
          <a:xfrm>
            <a:off x="3906520" y="174707"/>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6x60 Template - 4 columns">
  <p:cSld name="36x60 Template - 4 columns">
    <p:spTree>
      <p:nvGrpSpPr>
        <p:cNvPr id="1" name="Shape 33"/>
        <p:cNvGrpSpPr/>
        <p:nvPr/>
      </p:nvGrpSpPr>
      <p:grpSpPr>
        <a:xfrm>
          <a:off x="0" y="0"/>
          <a:ext cx="0" cy="0"/>
          <a:chOff x="0" y="0"/>
          <a:chExt cx="0" cy="0"/>
        </a:xfrm>
      </p:grpSpPr>
      <p:sp>
        <p:nvSpPr>
          <p:cNvPr id="34" name="Google Shape;34;p4"/>
          <p:cNvSpPr txBox="1">
            <a:spLocks noGrp="1"/>
          </p:cNvSpPr>
          <p:nvPr>
            <p:ph type="body" idx="1"/>
          </p:nvPr>
        </p:nvSpPr>
        <p:spPr>
          <a:xfrm>
            <a:off x="602790"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body" idx="2"/>
          </p:nvPr>
        </p:nvSpPr>
        <p:spPr>
          <a:xfrm>
            <a:off x="614892"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body" idx="3"/>
          </p:nvPr>
        </p:nvSpPr>
        <p:spPr>
          <a:xfrm>
            <a:off x="614892" y="725804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body" idx="4"/>
          </p:nvPr>
        </p:nvSpPr>
        <p:spPr>
          <a:xfrm>
            <a:off x="7724777"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5"/>
          </p:nvPr>
        </p:nvSpPr>
        <p:spPr>
          <a:xfrm>
            <a:off x="7724776"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6"/>
          </p:nvPr>
        </p:nvSpPr>
        <p:spPr>
          <a:xfrm>
            <a:off x="14838893"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7"/>
          </p:nvPr>
        </p:nvSpPr>
        <p:spPr>
          <a:xfrm>
            <a:off x="14833600" y="2638448"/>
            <a:ext cx="670560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1" name="Google Shape;41;p4"/>
          <p:cNvSpPr txBox="1">
            <a:spLocks noGrp="1"/>
          </p:cNvSpPr>
          <p:nvPr>
            <p:ph type="body" idx="8"/>
          </p:nvPr>
        </p:nvSpPr>
        <p:spPr>
          <a:xfrm>
            <a:off x="21947716" y="263844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2" name="Google Shape;42;p4"/>
          <p:cNvSpPr txBox="1">
            <a:spLocks noGrp="1"/>
          </p:cNvSpPr>
          <p:nvPr>
            <p:ph type="body" idx="9"/>
          </p:nvPr>
        </p:nvSpPr>
        <p:spPr>
          <a:xfrm>
            <a:off x="21947716" y="306316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3" name="Google Shape;43;p4"/>
          <p:cNvSpPr txBox="1">
            <a:spLocks noGrp="1"/>
          </p:cNvSpPr>
          <p:nvPr>
            <p:ph type="body" idx="13"/>
          </p:nvPr>
        </p:nvSpPr>
        <p:spPr>
          <a:xfrm>
            <a:off x="21947716" y="728815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4" name="Google Shape;44;p4"/>
          <p:cNvSpPr txBox="1">
            <a:spLocks noGrp="1"/>
          </p:cNvSpPr>
          <p:nvPr>
            <p:ph type="body" idx="14"/>
          </p:nvPr>
        </p:nvSpPr>
        <p:spPr>
          <a:xfrm>
            <a:off x="21946040" y="774954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5" name="Google Shape;45;p4"/>
          <p:cNvSpPr txBox="1">
            <a:spLocks noGrp="1"/>
          </p:cNvSpPr>
          <p:nvPr>
            <p:ph type="body" idx="15"/>
          </p:nvPr>
        </p:nvSpPr>
        <p:spPr>
          <a:xfrm>
            <a:off x="21947716" y="1299148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6" name="Google Shape;46;p4"/>
          <p:cNvSpPr txBox="1">
            <a:spLocks noGrp="1"/>
          </p:cNvSpPr>
          <p:nvPr>
            <p:ph type="body" idx="16"/>
          </p:nvPr>
        </p:nvSpPr>
        <p:spPr>
          <a:xfrm>
            <a:off x="21946040" y="1343255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7" name="Google Shape;47;p4"/>
          <p:cNvSpPr txBox="1">
            <a:spLocks noGrp="1"/>
          </p:cNvSpPr>
          <p:nvPr>
            <p:ph type="body" idx="17"/>
          </p:nvPr>
        </p:nvSpPr>
        <p:spPr>
          <a:xfrm>
            <a:off x="602790" y="7699296"/>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8" name="Google Shape;48;p4"/>
          <p:cNvSpPr txBox="1">
            <a:spLocks noGrp="1"/>
          </p:cNvSpPr>
          <p:nvPr>
            <p:ph type="body" idx="18"/>
          </p:nvPr>
        </p:nvSpPr>
        <p:spPr>
          <a:xfrm>
            <a:off x="3906520" y="974260"/>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body" idx="19"/>
          </p:nvPr>
        </p:nvSpPr>
        <p:spPr>
          <a:xfrm>
            <a:off x="3906520" y="1572490"/>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0" name="Google Shape;50;p4"/>
          <p:cNvSpPr txBox="1">
            <a:spLocks noGrp="1"/>
          </p:cNvSpPr>
          <p:nvPr>
            <p:ph type="body" idx="20"/>
          </p:nvPr>
        </p:nvSpPr>
        <p:spPr>
          <a:xfrm>
            <a:off x="3906520" y="128476"/>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Without guides - 4 columns">
  <p:cSld name="Without guides - 4 columns">
    <p:spTree>
      <p:nvGrpSpPr>
        <p:cNvPr id="1" name="Shape 55"/>
        <p:cNvGrpSpPr/>
        <p:nvPr/>
      </p:nvGrpSpPr>
      <p:grpSpPr>
        <a:xfrm>
          <a:off x="0" y="0"/>
          <a:ext cx="0" cy="0"/>
          <a:chOff x="0" y="0"/>
          <a:chExt cx="0" cy="0"/>
        </a:xfrm>
      </p:grpSpPr>
      <p:sp>
        <p:nvSpPr>
          <p:cNvPr id="56" name="Google Shape;56;p6"/>
          <p:cNvSpPr txBox="1">
            <a:spLocks noGrp="1"/>
          </p:cNvSpPr>
          <p:nvPr>
            <p:ph type="body" idx="1"/>
          </p:nvPr>
        </p:nvSpPr>
        <p:spPr>
          <a:xfrm>
            <a:off x="602790"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body" idx="2"/>
          </p:nvPr>
        </p:nvSpPr>
        <p:spPr>
          <a:xfrm>
            <a:off x="614892"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body" idx="3"/>
          </p:nvPr>
        </p:nvSpPr>
        <p:spPr>
          <a:xfrm>
            <a:off x="614892" y="725804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body" idx="4"/>
          </p:nvPr>
        </p:nvSpPr>
        <p:spPr>
          <a:xfrm>
            <a:off x="7724777"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0" name="Google Shape;60;p6"/>
          <p:cNvSpPr txBox="1">
            <a:spLocks noGrp="1"/>
          </p:cNvSpPr>
          <p:nvPr>
            <p:ph type="body" idx="5"/>
          </p:nvPr>
        </p:nvSpPr>
        <p:spPr>
          <a:xfrm>
            <a:off x="7724776"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1" name="Google Shape;61;p6"/>
          <p:cNvSpPr txBox="1">
            <a:spLocks noGrp="1"/>
          </p:cNvSpPr>
          <p:nvPr>
            <p:ph type="body" idx="6"/>
          </p:nvPr>
        </p:nvSpPr>
        <p:spPr>
          <a:xfrm>
            <a:off x="14838893"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2" name="Google Shape;62;p6"/>
          <p:cNvSpPr txBox="1">
            <a:spLocks noGrp="1"/>
          </p:cNvSpPr>
          <p:nvPr>
            <p:ph type="body" idx="7"/>
          </p:nvPr>
        </p:nvSpPr>
        <p:spPr>
          <a:xfrm>
            <a:off x="14833600" y="2638448"/>
            <a:ext cx="670560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3" name="Google Shape;63;p6"/>
          <p:cNvSpPr txBox="1">
            <a:spLocks noGrp="1"/>
          </p:cNvSpPr>
          <p:nvPr>
            <p:ph type="body" idx="8"/>
          </p:nvPr>
        </p:nvSpPr>
        <p:spPr>
          <a:xfrm>
            <a:off x="21947716" y="263844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4" name="Google Shape;64;p6"/>
          <p:cNvSpPr txBox="1">
            <a:spLocks noGrp="1"/>
          </p:cNvSpPr>
          <p:nvPr>
            <p:ph type="body" idx="9"/>
          </p:nvPr>
        </p:nvSpPr>
        <p:spPr>
          <a:xfrm>
            <a:off x="21947716" y="306316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5" name="Google Shape;65;p6"/>
          <p:cNvSpPr txBox="1">
            <a:spLocks noGrp="1"/>
          </p:cNvSpPr>
          <p:nvPr>
            <p:ph type="body" idx="13"/>
          </p:nvPr>
        </p:nvSpPr>
        <p:spPr>
          <a:xfrm>
            <a:off x="21947716" y="728815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6" name="Google Shape;66;p6"/>
          <p:cNvSpPr txBox="1">
            <a:spLocks noGrp="1"/>
          </p:cNvSpPr>
          <p:nvPr>
            <p:ph type="body" idx="14"/>
          </p:nvPr>
        </p:nvSpPr>
        <p:spPr>
          <a:xfrm>
            <a:off x="21946040" y="774954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7" name="Google Shape;67;p6"/>
          <p:cNvSpPr txBox="1">
            <a:spLocks noGrp="1"/>
          </p:cNvSpPr>
          <p:nvPr>
            <p:ph type="body" idx="15"/>
          </p:nvPr>
        </p:nvSpPr>
        <p:spPr>
          <a:xfrm>
            <a:off x="21947716" y="1299148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8" name="Google Shape;68;p6"/>
          <p:cNvSpPr txBox="1">
            <a:spLocks noGrp="1"/>
          </p:cNvSpPr>
          <p:nvPr>
            <p:ph type="body" idx="16"/>
          </p:nvPr>
        </p:nvSpPr>
        <p:spPr>
          <a:xfrm>
            <a:off x="21946040" y="1343255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9" name="Google Shape;69;p6"/>
          <p:cNvSpPr txBox="1">
            <a:spLocks noGrp="1"/>
          </p:cNvSpPr>
          <p:nvPr>
            <p:ph type="body" idx="17"/>
          </p:nvPr>
        </p:nvSpPr>
        <p:spPr>
          <a:xfrm>
            <a:off x="602790" y="7699296"/>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body" idx="18"/>
          </p:nvPr>
        </p:nvSpPr>
        <p:spPr>
          <a:xfrm>
            <a:off x="3906520" y="995042"/>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1" name="Google Shape;71;p6"/>
          <p:cNvSpPr txBox="1">
            <a:spLocks noGrp="1"/>
          </p:cNvSpPr>
          <p:nvPr>
            <p:ph type="body" idx="19"/>
          </p:nvPr>
        </p:nvSpPr>
        <p:spPr>
          <a:xfrm>
            <a:off x="3906520" y="1593272"/>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2" name="Google Shape;72;p6"/>
          <p:cNvSpPr txBox="1">
            <a:spLocks noGrp="1"/>
          </p:cNvSpPr>
          <p:nvPr>
            <p:ph type="body" idx="20"/>
          </p:nvPr>
        </p:nvSpPr>
        <p:spPr>
          <a:xfrm>
            <a:off x="3906520" y="149258"/>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thout guides - 3 columns">
  <p:cSld name="Without guides - 3 columns">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606195"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2"/>
          </p:nvPr>
        </p:nvSpPr>
        <p:spPr>
          <a:xfrm>
            <a:off x="608842" y="2622097"/>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3"/>
          </p:nvPr>
        </p:nvSpPr>
        <p:spPr>
          <a:xfrm>
            <a:off x="605666" y="7540815"/>
            <a:ext cx="6705600"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4"/>
          </p:nvPr>
        </p:nvSpPr>
        <p:spPr>
          <a:xfrm>
            <a:off x="608313" y="709548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5"/>
          </p:nvPr>
        </p:nvSpPr>
        <p:spPr>
          <a:xfrm>
            <a:off x="7724776" y="3079513"/>
            <a:ext cx="13813365"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7"/>
          </p:nvPr>
        </p:nvSpPr>
        <p:spPr>
          <a:xfrm>
            <a:off x="7724776" y="10987985"/>
            <a:ext cx="13813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8"/>
          </p:nvPr>
        </p:nvSpPr>
        <p:spPr>
          <a:xfrm>
            <a:off x="7724776" y="10526600"/>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3"/>
          </p:nvPr>
        </p:nvSpPr>
        <p:spPr>
          <a:xfrm>
            <a:off x="21973955" y="308348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4"/>
          </p:nvPr>
        </p:nvSpPr>
        <p:spPr>
          <a:xfrm>
            <a:off x="21973955" y="712559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5"/>
          </p:nvPr>
        </p:nvSpPr>
        <p:spPr>
          <a:xfrm>
            <a:off x="21972279" y="758698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6"/>
          </p:nvPr>
        </p:nvSpPr>
        <p:spPr>
          <a:xfrm>
            <a:off x="21973955" y="1282892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17"/>
          </p:nvPr>
        </p:nvSpPr>
        <p:spPr>
          <a:xfrm>
            <a:off x="21972279" y="1329031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8" name="Google Shape;88;p7"/>
          <p:cNvSpPr txBox="1">
            <a:spLocks noGrp="1"/>
          </p:cNvSpPr>
          <p:nvPr>
            <p:ph type="body" idx="18"/>
          </p:nvPr>
        </p:nvSpPr>
        <p:spPr>
          <a:xfrm>
            <a:off x="3906520" y="1015824"/>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9" name="Google Shape;89;p7"/>
          <p:cNvSpPr txBox="1">
            <a:spLocks noGrp="1"/>
          </p:cNvSpPr>
          <p:nvPr>
            <p:ph type="body" idx="19"/>
          </p:nvPr>
        </p:nvSpPr>
        <p:spPr>
          <a:xfrm>
            <a:off x="3906520" y="1614054"/>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90" name="Google Shape;90;p7"/>
          <p:cNvSpPr txBox="1">
            <a:spLocks noGrp="1"/>
          </p:cNvSpPr>
          <p:nvPr>
            <p:ph type="body" idx="20"/>
          </p:nvPr>
        </p:nvSpPr>
        <p:spPr>
          <a:xfrm>
            <a:off x="3906520" y="170040"/>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s://www.posterpresentations.com/research" TargetMode="External"/><Relationship Id="rId4"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rot="10800000">
            <a:off x="-1" y="15731836"/>
            <a:ext cx="29260800" cy="7273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
        <p:nvSpPr>
          <p:cNvPr id="11" name="Google Shape;11;p2"/>
          <p:cNvSpPr txBox="1"/>
          <p:nvPr/>
        </p:nvSpPr>
        <p:spPr>
          <a:xfrm>
            <a:off x="558418" y="16001098"/>
            <a:ext cx="1676400" cy="204085"/>
          </a:xfrm>
          <a:prstGeom prst="rect">
            <a:avLst/>
          </a:prstGeom>
          <a:noFill/>
          <a:ln>
            <a:noFill/>
          </a:ln>
        </p:spPr>
        <p:txBody>
          <a:bodyPr spcFirstLastPara="1" wrap="square" lIns="55625" tIns="27800" rIns="55625" bIns="27800" anchor="t" anchorCtr="0">
            <a:spAutoFit/>
          </a:bodyPr>
          <a:lstStyle/>
          <a:p>
            <a:pPr marL="0" marR="0" lvl="0" indent="0" algn="l" rtl="0">
              <a:lnSpc>
                <a:spcPct val="65000"/>
              </a:lnSpc>
              <a:spcBef>
                <a:spcPts val="0"/>
              </a:spcBef>
              <a:spcAft>
                <a:spcPts val="0"/>
              </a:spcAft>
              <a:buNone/>
            </a:pPr>
            <a:r>
              <a:rPr lang="en-US" sz="320" b="1" i="0" u="none" strike="noStrike" cap="none">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320"/>
              </a:spcBef>
              <a:spcAft>
                <a:spcPts val="0"/>
              </a:spcAft>
              <a:buNone/>
            </a:pPr>
            <a:r>
              <a:rPr lang="en-US" sz="640" b="1" i="0" u="none" strike="noStrike" cap="none">
                <a:solidFill>
                  <a:srgbClr val="BFBFBF"/>
                </a:solidFill>
                <a:latin typeface="Arial"/>
                <a:ea typeface="Arial"/>
                <a:cs typeface="Arial"/>
                <a:sym typeface="Arial"/>
              </a:rPr>
              <a:t>www.PosterPresentations.com</a:t>
            </a:r>
            <a:endParaRPr/>
          </a:p>
        </p:txBody>
      </p:sp>
      <p:sp>
        <p:nvSpPr>
          <p:cNvPr id="12" name="Google Shape;12;p2"/>
          <p:cNvSpPr/>
          <p:nvPr/>
        </p:nvSpPr>
        <p:spPr>
          <a:xfrm>
            <a:off x="0" y="2"/>
            <a:ext cx="29260800" cy="23275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graphicFrame>
        <p:nvGraphicFramePr>
          <p:cNvPr id="13" name="Google Shape;13;p2"/>
          <p:cNvGraphicFramePr/>
          <p:nvPr/>
        </p:nvGraphicFramePr>
        <p:xfrm>
          <a:off x="-5980711" y="48126"/>
          <a:ext cx="5621800" cy="16470780"/>
        </p:xfrm>
        <a:graphic>
          <a:graphicData uri="http://schemas.openxmlformats.org/drawingml/2006/table">
            <a:tbl>
              <a:tblPr firstRow="1" bandRow="1">
                <a:noFill/>
                <a:tableStyleId>{9152167E-4A30-469F-BE0A-208EC584907E}</a:tableStyleId>
              </a:tblPr>
              <a:tblGrid>
                <a:gridCol w="2410575">
                  <a:extLst>
                    <a:ext uri="{9D8B030D-6E8A-4147-A177-3AD203B41FA5}">
                      <a16:colId xmlns:a16="http://schemas.microsoft.com/office/drawing/2014/main" val="20000"/>
                    </a:ext>
                  </a:extLst>
                </a:gridCol>
                <a:gridCol w="3211225">
                  <a:extLst>
                    <a:ext uri="{9D8B030D-6E8A-4147-A177-3AD203B41FA5}">
                      <a16:colId xmlns:a16="http://schemas.microsoft.com/office/drawing/2014/main" val="20001"/>
                    </a:ext>
                  </a:extLst>
                </a:gridCol>
              </a:tblGrid>
              <a:tr h="668725">
                <a:tc gridSpan="2">
                  <a:txBody>
                    <a:bodyPr/>
                    <a:lstStyle/>
                    <a:p>
                      <a:pPr marL="0" marR="0" lvl="0" indent="0" algn="ctr" rtl="0">
                        <a:lnSpc>
                          <a:spcPct val="100000"/>
                        </a:lnSpc>
                        <a:spcBef>
                          <a:spcPts val="0"/>
                        </a:spcBef>
                        <a:spcAft>
                          <a:spcPts val="0"/>
                        </a:spcAft>
                        <a:buClr>
                          <a:srgbClr val="1F3A4E"/>
                        </a:buClr>
                        <a:buSzPts val="1900"/>
                        <a:buFont typeface="Arial Black"/>
                        <a:buNone/>
                      </a:pPr>
                      <a:r>
                        <a:rPr lang="en-US" sz="1900" b="0" u="none" strike="noStrike" cap="none">
                          <a:solidFill>
                            <a:srgbClr val="1F3A4E"/>
                          </a:solidFill>
                          <a:latin typeface="Arial Black"/>
                          <a:ea typeface="Arial Black"/>
                          <a:cs typeface="Arial Black"/>
                          <a:sym typeface="Arial Black"/>
                        </a:rPr>
                        <a:t>QUICK START GUIDE</a:t>
                      </a:r>
                      <a:br>
                        <a:rPr lang="en-US" sz="1900" b="0" u="none" strike="noStrike" cap="none">
                          <a:solidFill>
                            <a:srgbClr val="1F3A4E"/>
                          </a:solidFill>
                          <a:latin typeface="Arial Black"/>
                          <a:ea typeface="Arial Black"/>
                          <a:cs typeface="Arial Black"/>
                          <a:sym typeface="Arial Black"/>
                        </a:rPr>
                      </a:br>
                      <a:r>
                        <a:rPr lang="en-US" sz="1400" b="1" u="none" strike="noStrike" cap="none">
                          <a:solidFill>
                            <a:srgbClr val="FF0000"/>
                          </a:solidFill>
                          <a:latin typeface="Trebuchet MS"/>
                          <a:ea typeface="Trebuchet MS"/>
                          <a:cs typeface="Trebuchet MS"/>
                          <a:sym typeface="Trebuchet MS"/>
                        </a:rPr>
                        <a:t>(THIS SIDEBAR WILL NOT PRINT)</a:t>
                      </a:r>
                      <a:endParaRPr sz="1900" b="1" u="none" strike="noStrike" cap="none">
                        <a:solidFill>
                          <a:schemeClr val="lt1"/>
                        </a:solidFill>
                        <a:latin typeface="Trebuchet MS"/>
                        <a:ea typeface="Trebuchet MS"/>
                        <a:cs typeface="Trebuchet MS"/>
                        <a:sym typeface="Trebuchet MS"/>
                      </a:endParaRPr>
                    </a:p>
                  </a:txBody>
                  <a:tcPr marL="71075" marR="71075" marT="35550" marB="3555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500">
                <a:tc gridSpan="2">
                  <a:txBody>
                    <a:bodyPr/>
                    <a:lstStyle/>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This PowerPoint template produces a </a:t>
                      </a:r>
                      <a:r>
                        <a:rPr lang="en-US" sz="1200" i="0" u="none" strike="noStrike" cap="none">
                          <a:solidFill>
                            <a:srgbClr val="FFC000"/>
                          </a:solidFill>
                          <a:latin typeface="Arial"/>
                          <a:ea typeface="Arial"/>
                          <a:cs typeface="Arial"/>
                          <a:sym typeface="Arial"/>
                        </a:rPr>
                        <a:t>wide screen size (16:9 Ratio) virtual </a:t>
                      </a:r>
                      <a:r>
                        <a:rPr lang="en-US" sz="1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1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1000" i="0" u="none" strike="noStrike" cap="none">
                          <a:solidFill>
                            <a:srgbClr val="FFC000"/>
                          </a:solidFill>
                          <a:latin typeface="Arial"/>
                          <a:ea typeface="Arial"/>
                          <a:cs typeface="Arial"/>
                          <a:sym typeface="Arial"/>
                        </a:rPr>
                        <a:t>PosterPresentations.com</a:t>
                      </a:r>
                      <a:r>
                        <a:rPr lang="en-US" sz="1000" i="0" u="none" strike="noStrike" cap="none">
                          <a:solidFill>
                            <a:srgbClr val="D9D9D9"/>
                          </a:solidFill>
                          <a:latin typeface="Arial"/>
                          <a:ea typeface="Arial"/>
                          <a:cs typeface="Arial"/>
                          <a:sym typeface="Arial"/>
                        </a:rPr>
                        <a:t> and click on the  </a:t>
                      </a:r>
                      <a:r>
                        <a:rPr lang="en-US" sz="1000" i="0" u="none" strike="noStrike" cap="none">
                          <a:solidFill>
                            <a:srgbClr val="FFC000"/>
                          </a:solidFill>
                          <a:latin typeface="Arial"/>
                          <a:ea typeface="Arial"/>
                          <a:cs typeface="Arial"/>
                          <a:sym typeface="Arial"/>
                        </a:rPr>
                        <a:t>HELP DESK</a:t>
                      </a:r>
                      <a:r>
                        <a:rPr lang="en-US" sz="1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1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To print your poster using our same-day professional printing service, go online to </a:t>
                      </a:r>
                      <a:r>
                        <a:rPr lang="en-US" sz="1000" i="0" u="none" strike="noStrike" cap="none">
                          <a:solidFill>
                            <a:srgbClr val="FFC000"/>
                          </a:solidFill>
                          <a:latin typeface="Arial"/>
                          <a:ea typeface="Arial"/>
                          <a:cs typeface="Arial"/>
                          <a:sym typeface="Arial"/>
                        </a:rPr>
                        <a:t>PosterPresentations.com</a:t>
                      </a:r>
                      <a:r>
                        <a:rPr lang="en-US" sz="1000" i="0" u="none" strike="noStrike" cap="none">
                          <a:solidFill>
                            <a:srgbClr val="D9D9D9"/>
                          </a:solidFill>
                          <a:latin typeface="Arial"/>
                          <a:ea typeface="Arial"/>
                          <a:cs typeface="Arial"/>
                          <a:sym typeface="Arial"/>
                        </a:rPr>
                        <a:t> and click on "</a:t>
                      </a:r>
                      <a:r>
                        <a:rPr lang="en-US" sz="1000" i="0" u="none" strike="noStrike" cap="none">
                          <a:solidFill>
                            <a:srgbClr val="FFC000"/>
                          </a:solidFill>
                          <a:latin typeface="Arial"/>
                          <a:ea typeface="Arial"/>
                          <a:cs typeface="Arial"/>
                          <a:sym typeface="Arial"/>
                        </a:rPr>
                        <a:t>Order your poster</a:t>
                      </a:r>
                      <a:r>
                        <a:rPr lang="en-US" sz="1000" i="0" u="none" strike="noStrike" cap="none">
                          <a:solidFill>
                            <a:srgbClr val="D9D9D9"/>
                          </a:solidFill>
                          <a:latin typeface="Arial"/>
                          <a:ea typeface="Arial"/>
                          <a:cs typeface="Arial"/>
                          <a:sym typeface="Arial"/>
                        </a:rPr>
                        <a:t>".</a:t>
                      </a:r>
                      <a:endParaRPr sz="1000" b="1" u="none" strike="noStrike" cap="none">
                        <a:solidFill>
                          <a:srgbClr val="D9D9D9"/>
                        </a:solidFill>
                        <a:latin typeface="Arial"/>
                        <a:ea typeface="Arial"/>
                        <a:cs typeface="Arial"/>
                        <a:sym typeface="Arial"/>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1"/>
                  </a:ext>
                </a:extLst>
              </a:tr>
              <a:tr h="2300550">
                <a:tc>
                  <a:txBody>
                    <a:bodyPr/>
                    <a:lstStyle/>
                    <a:p>
                      <a:pPr marL="0" marR="0" lvl="0" indent="0" algn="ctr" rtl="0">
                        <a:spcBef>
                          <a:spcPts val="0"/>
                        </a:spcBef>
                        <a:spcAft>
                          <a:spcPts val="0"/>
                        </a:spcAft>
                        <a:buNone/>
                      </a:pPr>
                      <a:endParaRPr sz="1200" u="none" strike="noStrike" cap="none">
                        <a:solidFill>
                          <a:srgbClr val="1F3A4E"/>
                        </a:solidFill>
                      </a:endParaRPr>
                    </a:p>
                    <a:p>
                      <a:pPr marL="0" marR="0" lvl="0" indent="0" algn="ctr" rtl="0">
                        <a:lnSpc>
                          <a:spcPct val="100000"/>
                        </a:lnSpc>
                        <a:spcBef>
                          <a:spcPts val="0"/>
                        </a:spcBef>
                        <a:spcAft>
                          <a:spcPts val="0"/>
                        </a:spcAft>
                        <a:buClr>
                          <a:schemeClr val="lt1"/>
                        </a:buClr>
                        <a:buSzPts val="1200"/>
                        <a:buFont typeface="Arial"/>
                        <a:buNone/>
                      </a:pPr>
                      <a:r>
                        <a:rPr lang="en-US" sz="12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1200" u="none" strike="noStrike" cap="none">
                          <a:solidFill>
                            <a:schemeClr val="lt1"/>
                          </a:solidFill>
                          <a:latin typeface="Arial"/>
                          <a:ea typeface="Arial"/>
                          <a:cs typeface="Arial"/>
                          <a:sym typeface="Arial"/>
                        </a:rPr>
                        <a:t>presentation poster</a:t>
                      </a:r>
                      <a:br>
                        <a:rPr lang="en-US" sz="1200" u="none" strike="noStrike" cap="none">
                          <a:solidFill>
                            <a:schemeClr val="lt1"/>
                          </a:solidFill>
                          <a:latin typeface="Arial"/>
                          <a:ea typeface="Arial"/>
                          <a:cs typeface="Arial"/>
                          <a:sym typeface="Arial"/>
                        </a:rPr>
                      </a:br>
                      <a:r>
                        <a:rPr lang="en-US" sz="2000" b="1" u="none" strike="noStrike" cap="none">
                          <a:solidFill>
                            <a:srgbClr val="FFC000"/>
                          </a:solidFill>
                          <a:latin typeface="Arial"/>
                          <a:ea typeface="Arial"/>
                          <a:cs typeface="Arial"/>
                          <a:sym typeface="Arial"/>
                        </a:rPr>
                        <a:t>Virtual</a:t>
                      </a:r>
                      <a:br>
                        <a:rPr lang="en-US" sz="2000" b="1" u="none" strike="noStrike" cap="none">
                          <a:solidFill>
                            <a:srgbClr val="FFC000"/>
                          </a:solidFill>
                          <a:latin typeface="Arial"/>
                          <a:ea typeface="Arial"/>
                          <a:cs typeface="Arial"/>
                          <a:sym typeface="Arial"/>
                        </a:rPr>
                      </a:br>
                      <a:r>
                        <a:rPr lang="en-US" sz="2000" b="1" u="none" strike="noStrike" cap="none">
                          <a:solidFill>
                            <a:srgbClr val="FFC000"/>
                          </a:solidFill>
                          <a:latin typeface="Arial"/>
                          <a:ea typeface="Arial"/>
                          <a:cs typeface="Arial"/>
                          <a:sym typeface="Arial"/>
                        </a:rPr>
                        <a:t>Wide Screen</a:t>
                      </a:r>
                      <a:br>
                        <a:rPr lang="en-US" sz="2000" b="1" u="none" strike="noStrike" cap="none">
                          <a:solidFill>
                            <a:srgbClr val="FFC000"/>
                          </a:solidFill>
                          <a:latin typeface="Arial"/>
                          <a:ea typeface="Arial"/>
                          <a:cs typeface="Arial"/>
                          <a:sym typeface="Arial"/>
                        </a:rPr>
                      </a:br>
                      <a:r>
                        <a:rPr lang="en-US" sz="2000" b="1" u="none" strike="noStrike" cap="none">
                          <a:solidFill>
                            <a:srgbClr val="FFC000"/>
                          </a:solidFill>
                          <a:latin typeface="Arial"/>
                          <a:ea typeface="Arial"/>
                          <a:cs typeface="Arial"/>
                          <a:sym typeface="Arial"/>
                        </a:rPr>
                        <a:t>(16:9 Ratio)</a:t>
                      </a:r>
                      <a:br>
                        <a:rPr lang="en-US" sz="1200" u="none" strike="noStrike" cap="none">
                          <a:solidFill>
                            <a:schemeClr val="lt1"/>
                          </a:solidFill>
                          <a:latin typeface="Arial"/>
                          <a:ea typeface="Arial"/>
                          <a:cs typeface="Arial"/>
                          <a:sym typeface="Arial"/>
                        </a:rPr>
                      </a:br>
                      <a:endParaRPr sz="1200" u="none" strike="noStrike" cap="none">
                        <a:solidFill>
                          <a:srgbClr val="1F3A4E"/>
                        </a:solidFill>
                      </a:endParaRPr>
                    </a:p>
                  </a:txBody>
                  <a:tcPr marL="52575" marR="52575" marT="23000" marB="23000">
                    <a:solidFill>
                      <a:srgbClr val="010101"/>
                    </a:solidFill>
                  </a:tcPr>
                </a:tc>
                <a:tc>
                  <a:txBody>
                    <a:bodyPr/>
                    <a:lstStyle/>
                    <a:p>
                      <a:pPr marL="0" marR="0" lvl="0" indent="0" algn="l" rtl="0">
                        <a:lnSpc>
                          <a:spcPct val="100000"/>
                        </a:lnSpc>
                        <a:spcBef>
                          <a:spcPts val="0"/>
                        </a:spcBef>
                        <a:spcAft>
                          <a:spcPts val="0"/>
                        </a:spcAft>
                        <a:buClr>
                          <a:srgbClr val="FFC000"/>
                        </a:buClr>
                        <a:buSzPts val="1200"/>
                        <a:buFont typeface="Arial"/>
                        <a:buNone/>
                      </a:pPr>
                      <a:r>
                        <a:rPr lang="en-US" sz="1200" b="1" u="none" strike="noStrike" cap="none">
                          <a:solidFill>
                            <a:srgbClr val="FFC000"/>
                          </a:solidFill>
                          <a:latin typeface="Arial"/>
                          <a:ea typeface="Arial"/>
                          <a:cs typeface="Arial"/>
                          <a:sym typeface="Arial"/>
                        </a:rPr>
                        <a:t>Important: Check the template size</a:t>
                      </a:r>
                      <a:br>
                        <a:rPr lang="en-US" sz="1000" b="0" u="none" strike="noStrike" cap="none">
                          <a:solidFill>
                            <a:srgbClr val="FFC000"/>
                          </a:solidFill>
                          <a:latin typeface="Arial"/>
                          <a:ea typeface="Arial"/>
                          <a:cs typeface="Arial"/>
                          <a:sym typeface="Arial"/>
                        </a:rPr>
                      </a:br>
                      <a:r>
                        <a:rPr lang="en-US" sz="1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1000" b="0" u="none" strike="noStrike" cap="none">
                          <a:solidFill>
                            <a:srgbClr val="D9D9D9"/>
                          </a:solidFill>
                          <a:latin typeface="Arial"/>
                          <a:ea typeface="Arial"/>
                          <a:cs typeface="Arial"/>
                          <a:sym typeface="Arial"/>
                        </a:rPr>
                      </a:br>
                      <a:r>
                        <a:rPr lang="en-US" sz="1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1000" b="0" u="none" strike="noStrike" cap="none">
                          <a:solidFill>
                            <a:srgbClr val="D9D9D9"/>
                          </a:solidFill>
                          <a:latin typeface="Arial"/>
                          <a:ea typeface="Arial"/>
                          <a:cs typeface="Arial"/>
                          <a:sym typeface="Arial"/>
                        </a:rPr>
                      </a:br>
                      <a:r>
                        <a:rPr lang="en-US" sz="1000" b="0" u="none" strike="noStrike" cap="none">
                          <a:solidFill>
                            <a:srgbClr val="FFC000"/>
                          </a:solidFill>
                          <a:latin typeface="Arial"/>
                          <a:ea typeface="Arial"/>
                          <a:cs typeface="Arial"/>
                          <a:sym typeface="Arial"/>
                        </a:rPr>
                        <a:t>27 tall x 48 wide</a:t>
                      </a:r>
                      <a:br>
                        <a:rPr lang="en-US" sz="1000" b="0" u="none" strike="noStrike" cap="none">
                          <a:solidFill>
                            <a:srgbClr val="FFC000"/>
                          </a:solidFill>
                          <a:latin typeface="Arial"/>
                          <a:ea typeface="Arial"/>
                          <a:cs typeface="Arial"/>
                          <a:sym typeface="Arial"/>
                        </a:rPr>
                      </a:br>
                      <a:r>
                        <a:rPr lang="en-US" sz="1000" b="0" u="none" strike="noStrike" cap="none">
                          <a:solidFill>
                            <a:srgbClr val="FFC000"/>
                          </a:solidFill>
                          <a:latin typeface="Arial"/>
                          <a:ea typeface="Arial"/>
                          <a:cs typeface="Arial"/>
                          <a:sym typeface="Arial"/>
                        </a:rPr>
                        <a:t>36 tall x 64 wide</a:t>
                      </a:r>
                      <a:endParaRPr/>
                    </a:p>
                    <a:p>
                      <a:pPr marL="0" marR="0" lvl="0" indent="0" algn="l" rtl="0">
                        <a:lnSpc>
                          <a:spcPct val="100000"/>
                        </a:lnSpc>
                        <a:spcBef>
                          <a:spcPts val="0"/>
                        </a:spcBef>
                        <a:spcAft>
                          <a:spcPts val="0"/>
                        </a:spcAft>
                        <a:buClr>
                          <a:srgbClr val="FFC000"/>
                        </a:buClr>
                        <a:buSzPts val="1000"/>
                        <a:buFont typeface="Arial"/>
                        <a:buNone/>
                      </a:pPr>
                      <a:r>
                        <a:rPr lang="en-US" sz="1000" b="0" u="none" strike="noStrike" cap="none">
                          <a:solidFill>
                            <a:srgbClr val="FFC000"/>
                          </a:solidFill>
                          <a:latin typeface="Arial"/>
                          <a:ea typeface="Arial"/>
                          <a:cs typeface="Arial"/>
                          <a:sym typeface="Arial"/>
                        </a:rPr>
                        <a:t>45 tall x 80 wide</a:t>
                      </a:r>
                      <a:endParaRPr/>
                    </a:p>
                  </a:txBody>
                  <a:tcPr marL="105150" marR="52575" marT="69000" marB="23000">
                    <a:solidFill>
                      <a:srgbClr val="010101"/>
                    </a:solidFill>
                  </a:tcPr>
                </a:tc>
                <a:extLst>
                  <a:ext uri="{0D108BD9-81ED-4DB2-BD59-A6C34878D82A}">
                    <a16:rowId xmlns:a16="http://schemas.microsoft.com/office/drawing/2014/main" val="10002"/>
                  </a:ext>
                </a:extLst>
              </a:tr>
              <a:tr h="2157775">
                <a:tc>
                  <a:txBody>
                    <a:bodyPr/>
                    <a:lstStyle/>
                    <a:p>
                      <a:pPr marL="0" marR="0" lvl="0" indent="0" algn="l" rtl="0">
                        <a:spcBef>
                          <a:spcPts val="0"/>
                        </a:spcBef>
                        <a:spcAft>
                          <a:spcPts val="0"/>
                        </a:spcAft>
                        <a:buNone/>
                      </a:pPr>
                      <a:endParaRPr sz="1000">
                        <a:solidFill>
                          <a:srgbClr val="1F3A4E"/>
                        </a:solidFill>
                      </a:endParaRPr>
                    </a:p>
                  </a:txBody>
                  <a:tcPr marL="52575" marR="52575" marT="23000" marB="23000"/>
                </a:tc>
                <a:tc>
                  <a:txBody>
                    <a:bodyPr/>
                    <a:lstStyle/>
                    <a:p>
                      <a:pPr marL="0" marR="0" lvl="0" indent="0" algn="l" rtl="0">
                        <a:spcBef>
                          <a:spcPts val="0"/>
                        </a:spcBef>
                        <a:spcAft>
                          <a:spcPts val="0"/>
                        </a:spcAft>
                        <a:buNone/>
                      </a:pPr>
                      <a:r>
                        <a:rPr lang="en-US" sz="1200" b="1">
                          <a:solidFill>
                            <a:srgbClr val="FFC000"/>
                          </a:solidFill>
                          <a:latin typeface="Arial"/>
                          <a:ea typeface="Arial"/>
                          <a:cs typeface="Arial"/>
                          <a:sym typeface="Arial"/>
                        </a:rPr>
                        <a:t>How to </a:t>
                      </a:r>
                      <a:r>
                        <a:rPr lang="en-US" sz="2000" b="1">
                          <a:solidFill>
                            <a:srgbClr val="FFC000"/>
                          </a:solidFill>
                          <a:latin typeface="Arial"/>
                          <a:ea typeface="Arial"/>
                          <a:cs typeface="Arial"/>
                          <a:sym typeface="Arial"/>
                        </a:rPr>
                        <a:t>Zoom in </a:t>
                      </a:r>
                      <a:r>
                        <a:rPr lang="en-US" sz="1200" b="1">
                          <a:solidFill>
                            <a:srgbClr val="FFC000"/>
                          </a:solidFill>
                          <a:latin typeface="Arial"/>
                          <a:ea typeface="Arial"/>
                          <a:cs typeface="Arial"/>
                          <a:sym typeface="Arial"/>
                        </a:rPr>
                        <a:t>and </a:t>
                      </a:r>
                      <a:r>
                        <a:rPr lang="en-US" sz="900" b="1">
                          <a:solidFill>
                            <a:srgbClr val="FFC000"/>
                          </a:solidFill>
                          <a:latin typeface="Arial"/>
                          <a:ea typeface="Arial"/>
                          <a:cs typeface="Arial"/>
                          <a:sym typeface="Arial"/>
                        </a:rPr>
                        <a:t>out</a:t>
                      </a:r>
                      <a:endParaRPr sz="1200" b="1">
                        <a:solidFill>
                          <a:srgbClr val="FFC000"/>
                        </a:solidFill>
                        <a:latin typeface="Arial"/>
                        <a:ea typeface="Arial"/>
                        <a:cs typeface="Arial"/>
                        <a:sym typeface="Arial"/>
                      </a:endParaRPr>
                    </a:p>
                    <a:p>
                      <a:pPr marL="0" marR="0" lvl="0" indent="0" algn="l" rtl="0">
                        <a:spcBef>
                          <a:spcPts val="0"/>
                        </a:spcBef>
                        <a:spcAft>
                          <a:spcPts val="0"/>
                        </a:spcAft>
                        <a:buNone/>
                      </a:pPr>
                      <a:r>
                        <a:rPr lang="en-US" sz="1000" b="0">
                          <a:solidFill>
                            <a:srgbClr val="D9D9D9"/>
                          </a:solidFill>
                          <a:latin typeface="Arial"/>
                          <a:ea typeface="Arial"/>
                          <a:cs typeface="Arial"/>
                          <a:sym typeface="Arial"/>
                        </a:rPr>
                        <a:t>Use the PowerPoint zoom tool to adjust the screen magnification to view comfortably. PowerPoint provides 2 ways to zoom: </a:t>
                      </a:r>
                      <a:br>
                        <a:rPr lang="en-US" sz="1000" b="0">
                          <a:solidFill>
                            <a:srgbClr val="D9D9D9"/>
                          </a:solidFill>
                          <a:latin typeface="Arial"/>
                          <a:ea typeface="Arial"/>
                          <a:cs typeface="Arial"/>
                          <a:sym typeface="Arial"/>
                        </a:rPr>
                      </a:br>
                      <a:r>
                        <a:rPr lang="en-US" sz="1000" b="0">
                          <a:solidFill>
                            <a:srgbClr val="FFC000"/>
                          </a:solidFill>
                          <a:latin typeface="Arial"/>
                          <a:ea typeface="Arial"/>
                          <a:cs typeface="Arial"/>
                          <a:sym typeface="Arial"/>
                        </a:rPr>
                        <a:t>1. </a:t>
                      </a:r>
                      <a:r>
                        <a:rPr lang="en-US" sz="1000" b="0">
                          <a:solidFill>
                            <a:srgbClr val="D9D9D9"/>
                          </a:solidFill>
                          <a:latin typeface="Arial"/>
                          <a:ea typeface="Arial"/>
                          <a:cs typeface="Arial"/>
                          <a:sym typeface="Arial"/>
                        </a:rPr>
                        <a:t>On the top menu bar click on the VIEW tab and then click on ZOOM. Choose the zoom percentage that works best for you. </a:t>
                      </a:r>
                      <a:br>
                        <a:rPr lang="en-US" sz="1000" b="0">
                          <a:solidFill>
                            <a:srgbClr val="D9D9D9"/>
                          </a:solidFill>
                          <a:latin typeface="Arial"/>
                          <a:ea typeface="Arial"/>
                          <a:cs typeface="Arial"/>
                          <a:sym typeface="Arial"/>
                        </a:rPr>
                      </a:br>
                      <a:r>
                        <a:rPr lang="en-US" sz="1000" b="0">
                          <a:solidFill>
                            <a:srgbClr val="FFC000"/>
                          </a:solidFill>
                          <a:latin typeface="Arial"/>
                          <a:ea typeface="Arial"/>
                          <a:cs typeface="Arial"/>
                          <a:sym typeface="Arial"/>
                        </a:rPr>
                        <a:t>2. </a:t>
                      </a:r>
                      <a:r>
                        <a:rPr lang="en-US" sz="1000" b="0">
                          <a:solidFill>
                            <a:srgbClr val="D9D9D9"/>
                          </a:solidFill>
                          <a:latin typeface="Arial"/>
                          <a:ea typeface="Arial"/>
                          <a:cs typeface="Arial"/>
                          <a:sym typeface="Arial"/>
                        </a:rPr>
                        <a:t>For better zoom flexibility, use the zoom slider at the bottom right of the window.</a:t>
                      </a:r>
                      <a:endParaRPr/>
                    </a:p>
                  </a:txBody>
                  <a:tcPr marL="105150" marR="52575" marT="69000" marB="23000">
                    <a:solidFill>
                      <a:srgbClr val="010101"/>
                    </a:solidFill>
                  </a:tcPr>
                </a:tc>
                <a:extLst>
                  <a:ext uri="{0D108BD9-81ED-4DB2-BD59-A6C34878D82A}">
                    <a16:rowId xmlns:a16="http://schemas.microsoft.com/office/drawing/2014/main" val="10003"/>
                  </a:ext>
                </a:extLst>
              </a:tr>
              <a:tr h="91072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Ruler and Guides</a:t>
                      </a:r>
                      <a:br>
                        <a:rPr lang="en-US" sz="1000" b="0">
                          <a:solidFill>
                            <a:srgbClr val="FFC000"/>
                          </a:solidFill>
                          <a:latin typeface="Arial"/>
                          <a:ea typeface="Arial"/>
                          <a:cs typeface="Arial"/>
                          <a:sym typeface="Arial"/>
                        </a:rPr>
                      </a:br>
                      <a:r>
                        <a:rPr lang="en-US" sz="1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4"/>
                  </a:ext>
                </a:extLst>
              </a:tr>
              <a:tr h="1924150">
                <a:tc>
                  <a:txBody>
                    <a:bodyPr/>
                    <a:lstStyle/>
                    <a:p>
                      <a:pPr marL="0" marR="0" lvl="0" indent="0" algn="l" rtl="0">
                        <a:spcBef>
                          <a:spcPts val="0"/>
                        </a:spcBef>
                        <a:spcAft>
                          <a:spcPts val="0"/>
                        </a:spcAft>
                        <a:buNone/>
                      </a:pPr>
                      <a:endParaRPr sz="1000">
                        <a:solidFill>
                          <a:srgbClr val="1F3A4E"/>
                        </a:solidFill>
                      </a:endParaRPr>
                    </a:p>
                  </a:txBody>
                  <a:tcPr marL="52575" marR="52575" marT="23000" marB="23000"/>
                </a:tc>
                <a:tc>
                  <a:txBody>
                    <a:bodyPr/>
                    <a:lstStyle/>
                    <a:p>
                      <a:pPr marL="0" marR="0" lvl="1" indent="0" algn="l" rtl="0">
                        <a:spcBef>
                          <a:spcPts val="0"/>
                        </a:spcBef>
                        <a:spcAft>
                          <a:spcPts val="0"/>
                        </a:spcAft>
                        <a:buNone/>
                      </a:pPr>
                      <a:r>
                        <a:rPr lang="en-US" sz="1200" b="1" u="none" strike="noStrike" cap="none">
                          <a:solidFill>
                            <a:srgbClr val="FFC000"/>
                          </a:solidFill>
                          <a:latin typeface="Arial"/>
                          <a:ea typeface="Arial"/>
                          <a:cs typeface="Arial"/>
                          <a:sym typeface="Arial"/>
                        </a:rPr>
                        <a:t>Headers and text containers</a:t>
                      </a:r>
                      <a:br>
                        <a:rPr lang="en-US" sz="1000" b="0" u="none" strike="noStrike" cap="none">
                          <a:solidFill>
                            <a:schemeClr val="lt1"/>
                          </a:solidFill>
                          <a:latin typeface="Arial"/>
                          <a:ea typeface="Arial"/>
                          <a:cs typeface="Arial"/>
                          <a:sym typeface="Arial"/>
                        </a:rPr>
                      </a:br>
                      <a:r>
                        <a:rPr lang="en-US" sz="1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Click inside a section header to add its text.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05150" marR="52575" marT="69000" marB="23000">
                    <a:solidFill>
                      <a:srgbClr val="010101"/>
                    </a:solidFill>
                  </a:tcPr>
                </a:tc>
                <a:extLst>
                  <a:ext uri="{0D108BD9-81ED-4DB2-BD59-A6C34878D82A}">
                    <a16:rowId xmlns:a16="http://schemas.microsoft.com/office/drawing/2014/main" val="10005"/>
                  </a:ext>
                </a:extLst>
              </a:tr>
              <a:tr h="1770600">
                <a:tc gridSpan="2">
                  <a:txBody>
                    <a:bodyPr/>
                    <a:lstStyle/>
                    <a:p>
                      <a:pPr marL="0" marR="0" lvl="0" indent="0" algn="l" rtl="0">
                        <a:spcBef>
                          <a:spcPts val="0"/>
                        </a:spcBef>
                        <a:spcAft>
                          <a:spcPts val="0"/>
                        </a:spcAft>
                        <a:buNone/>
                      </a:pPr>
                      <a:r>
                        <a:rPr lang="en-US" sz="12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6"/>
                  </a:ext>
                </a:extLst>
              </a:tr>
              <a:tr h="119627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1000"/>
                        <a:buFont typeface="Arial"/>
                        <a:buNone/>
                      </a:pPr>
                      <a:r>
                        <a:rPr lang="en-US" sz="1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7"/>
                  </a:ext>
                </a:extLst>
              </a:tr>
              <a:tr h="1153775">
                <a:tc gridSpan="2">
                  <a:txBody>
                    <a:bodyPr/>
                    <a:lstStyle/>
                    <a:p>
                      <a:pPr marL="0" marR="0" lvl="0" indent="0" algn="l" rtl="0">
                        <a:spcBef>
                          <a:spcPts val="0"/>
                        </a:spcBef>
                        <a:spcAft>
                          <a:spcPts val="0"/>
                        </a:spcAft>
                        <a:buNone/>
                      </a:pPr>
                      <a:endParaRPr sz="100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08"/>
                  </a:ext>
                </a:extLst>
              </a:tr>
              <a:tr h="644150">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9"/>
                  </a:ext>
                </a:extLst>
              </a:tr>
              <a:tr h="1603625">
                <a:tc gridSpan="2">
                  <a:txBody>
                    <a:bodyPr/>
                    <a:lstStyle/>
                    <a:p>
                      <a:pPr marL="0" marR="0" lvl="0" indent="0" algn="l" rtl="0">
                        <a:lnSpc>
                          <a:spcPct val="100000"/>
                        </a:lnSpc>
                        <a:spcBef>
                          <a:spcPts val="0"/>
                        </a:spcBef>
                        <a:spcAft>
                          <a:spcPts val="0"/>
                        </a:spcAft>
                        <a:buClr>
                          <a:schemeClr val="dk1"/>
                        </a:buClr>
                        <a:buSzPts val="1000"/>
                        <a:buFont typeface="Calibri"/>
                        <a:buNone/>
                      </a:pPr>
                      <a:endParaRPr sz="100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Google Shape;14;p2"/>
          <p:cNvGraphicFramePr/>
          <p:nvPr/>
        </p:nvGraphicFramePr>
        <p:xfrm>
          <a:off x="29619709" y="0"/>
          <a:ext cx="5621800" cy="16467335"/>
        </p:xfrm>
        <a:graphic>
          <a:graphicData uri="http://schemas.openxmlformats.org/drawingml/2006/table">
            <a:tbl>
              <a:tblPr firstRow="1" bandRow="1">
                <a:noFill/>
                <a:tableStyleId>{9152167E-4A30-469F-BE0A-208EC584907E}</a:tableStyleId>
              </a:tblPr>
              <a:tblGrid>
                <a:gridCol w="2095675">
                  <a:extLst>
                    <a:ext uri="{9D8B030D-6E8A-4147-A177-3AD203B41FA5}">
                      <a16:colId xmlns:a16="http://schemas.microsoft.com/office/drawing/2014/main" val="20000"/>
                    </a:ext>
                  </a:extLst>
                </a:gridCol>
                <a:gridCol w="681725">
                  <a:extLst>
                    <a:ext uri="{9D8B030D-6E8A-4147-A177-3AD203B41FA5}">
                      <a16:colId xmlns:a16="http://schemas.microsoft.com/office/drawing/2014/main" val="20001"/>
                    </a:ext>
                  </a:extLst>
                </a:gridCol>
                <a:gridCol w="2844400">
                  <a:extLst>
                    <a:ext uri="{9D8B030D-6E8A-4147-A177-3AD203B41FA5}">
                      <a16:colId xmlns:a16="http://schemas.microsoft.com/office/drawing/2014/main" val="20002"/>
                    </a:ext>
                  </a:extLst>
                </a:gridCol>
              </a:tblGrid>
              <a:tr h="646900">
                <a:tc gridSpan="3">
                  <a:txBody>
                    <a:bodyPr/>
                    <a:lstStyle/>
                    <a:p>
                      <a:pPr marL="0" marR="0" lvl="0" indent="0" algn="ctr" rtl="0">
                        <a:lnSpc>
                          <a:spcPct val="100000"/>
                        </a:lnSpc>
                        <a:spcBef>
                          <a:spcPts val="0"/>
                        </a:spcBef>
                        <a:spcAft>
                          <a:spcPts val="0"/>
                        </a:spcAft>
                        <a:buClr>
                          <a:srgbClr val="1F3A4E"/>
                        </a:buClr>
                        <a:buSzPts val="2100"/>
                        <a:buFont typeface="Arial Black"/>
                        <a:buNone/>
                      </a:pPr>
                      <a:r>
                        <a:rPr lang="en-US" sz="2100" b="0">
                          <a:solidFill>
                            <a:srgbClr val="1F3A4E"/>
                          </a:solidFill>
                          <a:latin typeface="Arial Black"/>
                          <a:ea typeface="Arial Black"/>
                          <a:cs typeface="Arial Black"/>
                          <a:sym typeface="Arial Black"/>
                        </a:rPr>
                        <a:t>QUICK START GUIDE</a:t>
                      </a:r>
                      <a:br>
                        <a:rPr lang="en-US" sz="2100" b="0">
                          <a:solidFill>
                            <a:srgbClr val="1F3A4E"/>
                          </a:solidFill>
                          <a:latin typeface="Arial Black"/>
                          <a:ea typeface="Arial Black"/>
                          <a:cs typeface="Arial Black"/>
                          <a:sym typeface="Arial Black"/>
                        </a:rPr>
                      </a:br>
                      <a:r>
                        <a:rPr lang="en-US" sz="1700" b="1">
                          <a:solidFill>
                            <a:srgbClr val="FF0000"/>
                          </a:solidFill>
                          <a:latin typeface="Trebuchet MS"/>
                          <a:ea typeface="Trebuchet MS"/>
                          <a:cs typeface="Trebuchet MS"/>
                          <a:sym typeface="Trebuchet MS"/>
                        </a:rPr>
                        <a:t>(THIS SIDEBAR WILL NOT PRINT)</a:t>
                      </a:r>
                      <a:endParaRPr sz="2100" b="1">
                        <a:solidFill>
                          <a:schemeClr val="lt1"/>
                        </a:solidFill>
                        <a:latin typeface="Trebuchet MS"/>
                        <a:ea typeface="Trebuchet MS"/>
                        <a:cs typeface="Trebuchet MS"/>
                        <a:sym typeface="Trebuchet MS"/>
                      </a:endParaRPr>
                    </a:p>
                  </a:txBody>
                  <a:tcPr marL="95275" marR="95275" marT="47625" marB="476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80075">
                <a:tc gridSpan="3">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rgbClr val="FFC000"/>
                          </a:solidFill>
                          <a:hlinkClick r:id="rId4">
                            <a:extLst>
                              <a:ext uri="{A12FA001-AC4F-418D-AE19-62706E023703}">
                                <ahyp:hlinkClr xmlns:ahyp="http://schemas.microsoft.com/office/drawing/2018/hyperlinkcolor" val="tx"/>
                              </a:ext>
                            </a:extLst>
                          </a:hlinkClick>
                        </a:rPr>
                        <a:t>https://www.posterpresentations.com/how-to-change-the-research-poster-template-colors.html</a:t>
                      </a:r>
                      <a:endParaRPr sz="1300">
                        <a:solidFill>
                          <a:srgbClr val="FFC000"/>
                        </a:solidFill>
                      </a:endParaRPr>
                    </a:p>
                    <a:p>
                      <a:pPr marL="0" marR="0" lvl="0" indent="0" algn="l" rtl="0">
                        <a:spcBef>
                          <a:spcPts val="0"/>
                        </a:spcBef>
                        <a:spcAft>
                          <a:spcPts val="0"/>
                        </a:spcAft>
                        <a:buNone/>
                      </a:pPr>
                      <a:endParaRPr sz="1300" b="0">
                        <a:solidFill>
                          <a:srgbClr val="D9D9D9"/>
                        </a:solidFill>
                        <a:latin typeface="Arial"/>
                        <a:ea typeface="Arial"/>
                        <a:cs typeface="Arial"/>
                        <a:sym typeface="Arial"/>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1300" b="0">
                        <a:solidFill>
                          <a:srgbClr val="D9D9D9"/>
                        </a:solidFill>
                        <a:latin typeface="Arial"/>
                        <a:ea typeface="Arial"/>
                        <a:cs typeface="Arial"/>
                        <a:sym typeface="Arial"/>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95275" marR="95275" marT="47625"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352250">
                <a:tc gridSpan="3">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L="190525" marR="95275" marT="142900"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87225">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1500"/>
                        <a:buFont typeface="Arial"/>
                        <a:buNone/>
                      </a:pPr>
                      <a:r>
                        <a:rPr lang="en-US" sz="15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 Guides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extLst>
                  <a:ext uri="{0D108BD9-81ED-4DB2-BD59-A6C34878D82A}">
                    <a16:rowId xmlns:a16="http://schemas.microsoft.com/office/drawing/2014/main" val="10003"/>
                  </a:ext>
                </a:extLst>
              </a:tr>
              <a:tr h="1653200">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lang="en-US" sz="1300" b="1">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lang="en-US" sz="1300" b="1">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lang="en-US" sz="1300" b="1">
                          <a:solidFill>
                            <a:srgbClr val="D9D9D9"/>
                          </a:solidFill>
                          <a:latin typeface="Arial"/>
                          <a:ea typeface="Arial"/>
                          <a:cs typeface="Arial"/>
                          <a:sym typeface="Arial"/>
                        </a:rPr>
                        <a:t>Without Guides </a:t>
                      </a:r>
                      <a:r>
                        <a:rPr lang="en-US" sz="1300" b="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70200">
                <a:tc gridSpan="2">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preview your poster prior to presenting</a:t>
                      </a:r>
                      <a:endParaRPr sz="1500" b="1">
                        <a:solidFill>
                          <a:srgbClr val="FFC000"/>
                        </a:solidFill>
                        <a:latin typeface="Arial"/>
                        <a:ea typeface="Arial"/>
                        <a:cs typeface="Arial"/>
                        <a:sym typeface="Arial"/>
                      </a:endParaRPr>
                    </a:p>
                    <a:p>
                      <a:pPr marL="0" marR="0" lvl="0" indent="0" algn="l" rtl="0">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L="95275" marR="95275" marT="47625" marB="47625">
                    <a:solidFill>
                      <a:srgbClr val="010101"/>
                    </a:solidFill>
                  </a:tcPr>
                </a:tc>
                <a:tc hMerge="1">
                  <a:txBody>
                    <a:bodyPr/>
                    <a:lstStyle/>
                    <a:p>
                      <a:endParaRPr lang="en-US"/>
                    </a:p>
                  </a:txBody>
                  <a:tcPr/>
                </a:tc>
                <a:tc>
                  <a:txBody>
                    <a:bodyPr/>
                    <a:lstStyle/>
                    <a:p>
                      <a:pPr marL="0" marR="0" lvl="0" indent="0" algn="l" rtl="0">
                        <a:spcBef>
                          <a:spcPts val="0"/>
                        </a:spcBef>
                        <a:spcAft>
                          <a:spcPts val="0"/>
                        </a:spcAft>
                        <a:buNone/>
                      </a:pPr>
                      <a:r>
                        <a:rPr lang="en-US" sz="5900" b="1">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5227"/>
                    </a:p>
                  </a:txBody>
                  <a:tcPr marL="106875" marR="53450" marT="70150" marB="23375" anchor="ctr">
                    <a:solidFill>
                      <a:srgbClr val="0C0C0C"/>
                    </a:solidFill>
                  </a:tcPr>
                </a:tc>
                <a:extLst>
                  <a:ext uri="{0D108BD9-81ED-4DB2-BD59-A6C34878D82A}">
                    <a16:rowId xmlns:a16="http://schemas.microsoft.com/office/drawing/2014/main" val="10005"/>
                  </a:ext>
                </a:extLst>
              </a:tr>
              <a:tr h="880800">
                <a:tc gridSpan="3">
                  <a:txBody>
                    <a:bodyPr/>
                    <a:lstStyle/>
                    <a:p>
                      <a:pPr marL="0" marR="0" lvl="0" indent="0" algn="l" rtl="0">
                        <a:lnSpc>
                          <a:spcPct val="100000"/>
                        </a:lnSpc>
                        <a:spcBef>
                          <a:spcPts val="0"/>
                        </a:spcBef>
                        <a:spcAft>
                          <a:spcPts val="0"/>
                        </a:spcAft>
                        <a:buClr>
                          <a:srgbClr val="FFC000"/>
                        </a:buClr>
                        <a:buSzPts val="1500"/>
                        <a:buFont typeface="Arial"/>
                        <a:buNone/>
                      </a:pPr>
                      <a:r>
                        <a:rPr lang="en-US" sz="1500" b="1">
                          <a:solidFill>
                            <a:srgbClr val="FFC000"/>
                          </a:solidFill>
                          <a:latin typeface="Arial"/>
                          <a:ea typeface="Arial"/>
                          <a:cs typeface="Arial"/>
                          <a:sym typeface="Arial"/>
                        </a:rPr>
                        <a:t>How to present your poster</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224925">
                <a:tc gridSpan="3">
                  <a:txBody>
                    <a:bodyPr/>
                    <a:lstStyle/>
                    <a:p>
                      <a:pPr marL="0" marR="0" lvl="0" indent="0" algn="l" rtl="0">
                        <a:lnSpc>
                          <a:spcPct val="100000"/>
                        </a:lnSpc>
                        <a:spcBef>
                          <a:spcPts val="0"/>
                        </a:spcBef>
                        <a:spcAft>
                          <a:spcPts val="0"/>
                        </a:spcAft>
                        <a:buClr>
                          <a:srgbClr val="FFC000"/>
                        </a:buClr>
                        <a:buSzPts val="1600"/>
                        <a:buFont typeface="Arial"/>
                        <a:buNone/>
                      </a:pPr>
                      <a:r>
                        <a:rPr lang="en-US" sz="1600" b="1">
                          <a:solidFill>
                            <a:srgbClr val="FFC000"/>
                          </a:solidFill>
                          <a:latin typeface="Arial"/>
                          <a:ea typeface="Arial"/>
                          <a:cs typeface="Arial"/>
                          <a:sym typeface="Arial"/>
                        </a:rPr>
                        <a:t>Publish, present virtually, share, and discuss!</a:t>
                      </a:r>
                      <a:endParaRPr/>
                    </a:p>
                    <a:p>
                      <a:pPr marL="0" marR="0" lvl="0" indent="0" algn="l" rtl="0">
                        <a:lnSpc>
                          <a:spcPct val="100000"/>
                        </a:lnSpc>
                        <a:spcBef>
                          <a:spcPts val="0"/>
                        </a:spcBef>
                        <a:spcAft>
                          <a:spcPts val="0"/>
                        </a:spcAft>
                        <a:buClr>
                          <a:srgbClr val="D9D9D9"/>
                        </a:buClr>
                        <a:buSzPts val="1400"/>
                        <a:buFont typeface="Arial"/>
                        <a:buNone/>
                      </a:pPr>
                      <a:r>
                        <a:rPr lang="en-US" sz="1400" b="1">
                          <a:solidFill>
                            <a:srgbClr val="D9D9D9"/>
                          </a:solidFill>
                          <a:latin typeface="Arial"/>
                          <a:ea typeface="Arial"/>
                          <a:cs typeface="Arial"/>
                          <a:sym typeface="Arial"/>
                        </a:rPr>
                        <a:t>Submit your poster and add it to the Research Poster Virtual Library.</a:t>
                      </a:r>
                      <a:br>
                        <a:rPr lang="en-US" sz="1400" b="1">
                          <a:solidFill>
                            <a:srgbClr val="D9D9D9"/>
                          </a:solidFill>
                          <a:latin typeface="Arial"/>
                          <a:ea typeface="Arial"/>
                          <a:cs typeface="Arial"/>
                          <a:sym typeface="Arial"/>
                        </a:rPr>
                      </a:br>
                      <a:br>
                        <a:rPr lang="en-US" sz="1400" b="1">
                          <a:solidFill>
                            <a:srgbClr val="D9D9D9"/>
                          </a:solidFill>
                          <a:latin typeface="Arial"/>
                          <a:ea typeface="Arial"/>
                          <a:cs typeface="Arial"/>
                          <a:sym typeface="Arial"/>
                        </a:rPr>
                      </a:br>
                      <a:r>
                        <a:rPr lang="en-US" sz="1400" b="1">
                          <a:solidFill>
                            <a:schemeClr val="accent4"/>
                          </a:solidFill>
                          <a:latin typeface="Arial"/>
                          <a:ea typeface="Arial"/>
                          <a:cs typeface="Arial"/>
                          <a:sym typeface="Arial"/>
                        </a:rPr>
                        <a:t>Continuous</a:t>
                      </a:r>
                      <a:r>
                        <a:rPr lang="en-US" sz="1400" b="1">
                          <a:solidFill>
                            <a:srgbClr val="D9D9D9"/>
                          </a:solidFill>
                          <a:latin typeface="Arial"/>
                          <a:ea typeface="Arial"/>
                          <a:cs typeface="Arial"/>
                          <a:sym typeface="Arial"/>
                        </a:rPr>
                        <a:t> </a:t>
                      </a:r>
                      <a:r>
                        <a:rPr lang="en-US" sz="1400" b="1">
                          <a:solidFill>
                            <a:srgbClr val="FFC000"/>
                          </a:solidFill>
                          <a:latin typeface="Arial"/>
                          <a:ea typeface="Arial"/>
                          <a:cs typeface="Arial"/>
                          <a:sym typeface="Arial"/>
                        </a:rPr>
                        <a:t>global reach</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a:solidFill>
                            <a:srgbClr val="FFC000"/>
                          </a:solidFill>
                          <a:latin typeface="Arial"/>
                          <a:ea typeface="Arial"/>
                          <a:cs typeface="Arial"/>
                          <a:sym typeface="Arial"/>
                        </a:rPr>
                        <a:t>Full-featured poster showcase included</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a:solidFill>
                            <a:srgbClr val="FFC000"/>
                          </a:solidFill>
                          <a:latin typeface="Arial"/>
                          <a:ea typeface="Arial"/>
                          <a:cs typeface="Arial"/>
                          <a:sym typeface="Arial"/>
                        </a:rPr>
                        <a:t>Convenience for presenter groups and conference coordinators </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Published posters can easily be presented at virtual conferences. Perfect solution for organizers of meetings and conferences.</a:t>
                      </a:r>
                      <a:br>
                        <a:rPr lang="en-US" sz="1400" b="1">
                          <a:solidFill>
                            <a:srgbClr val="D9D9D9"/>
                          </a:solidFill>
                          <a:latin typeface="Arial"/>
                          <a:ea typeface="Arial"/>
                          <a:cs typeface="Arial"/>
                          <a:sym typeface="Arial"/>
                        </a:rPr>
                      </a:b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600"/>
                        <a:buFont typeface="Arial"/>
                        <a:buNone/>
                      </a:pPr>
                      <a:r>
                        <a:rPr lang="en-US" sz="1600" b="1" u="sng">
                          <a:solidFill>
                            <a:srgbClr val="FFC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https://www.PosterPresentations.com/research</a:t>
                      </a:r>
                      <a:endParaRPr sz="1600" b="1" u="sng">
                        <a:solidFill>
                          <a:srgbClr val="FFC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txBody>
                  <a:tcPr marL="95275" marR="95275" marT="47625" marB="4762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70825">
                <a:tc gridSpan="3">
                  <a:txBody>
                    <a:bodyPr/>
                    <a:lstStyle/>
                    <a:p>
                      <a:pPr marL="0" marR="0" lvl="0" indent="0" algn="l" rtl="0">
                        <a:spcBef>
                          <a:spcPts val="0"/>
                        </a:spcBef>
                        <a:spcAft>
                          <a:spcPts val="0"/>
                        </a:spcAft>
                        <a:buNone/>
                      </a:pPr>
                      <a:endParaRPr sz="1300">
                        <a:solidFill>
                          <a:srgbClr val="1F3A4E"/>
                        </a:solidFill>
                      </a:endParaRPr>
                    </a:p>
                  </a:txBody>
                  <a:tcPr marL="95275" marR="95275" marT="47625" marB="476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60900">
                <a:tc>
                  <a:txBody>
                    <a:bodyPr/>
                    <a:lstStyle/>
                    <a:p>
                      <a:pPr marL="0" marR="0" lvl="0" indent="0" algn="l" rtl="0">
                        <a:lnSpc>
                          <a:spcPct val="100000"/>
                        </a:lnSpc>
                        <a:spcBef>
                          <a:spcPts val="0"/>
                        </a:spcBef>
                        <a:spcAft>
                          <a:spcPts val="0"/>
                        </a:spcAft>
                        <a:buNone/>
                      </a:pPr>
                      <a:r>
                        <a:rPr lang="en-US" sz="1000">
                          <a:solidFill>
                            <a:srgbClr val="D8D8D8"/>
                          </a:solidFill>
                          <a:latin typeface="Arial"/>
                          <a:ea typeface="Arial"/>
                          <a:cs typeface="Arial"/>
                          <a:sym typeface="Arial"/>
                        </a:rPr>
                        <a:t>© 2020 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 STE C        </a:t>
                      </a:r>
                      <a:endParaRPr/>
                    </a:p>
                    <a:p>
                      <a:pPr marL="0" marR="0" lvl="0" indent="0" algn="l" rtl="0">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L="106875" marR="53450" marT="70150" marB="23375">
                    <a:solidFill>
                      <a:srgbClr val="010101"/>
                    </a:solidFill>
                  </a:tcPr>
                </a:tc>
                <a:tc gridSpan="2">
                  <a:txBody>
                    <a:bodyPr/>
                    <a:lstStyle/>
                    <a:p>
                      <a:pPr marL="0" marR="0" lvl="0" indent="0" algn="l" rtl="0">
                        <a:lnSpc>
                          <a:spcPct val="100000"/>
                        </a:lnSpc>
                        <a:spcBef>
                          <a:spcPts val="0"/>
                        </a:spcBef>
                        <a:spcAft>
                          <a:spcPts val="0"/>
                        </a:spcAft>
                        <a:buClr>
                          <a:srgbClr val="D0D0D0"/>
                        </a:buClr>
                        <a:buSzPts val="1300"/>
                        <a:buFont typeface="Arial"/>
                        <a:buNone/>
                      </a:pPr>
                      <a:r>
                        <a:rPr lang="en-US" sz="1300" b="1">
                          <a:solidFill>
                            <a:srgbClr val="D0D0D0"/>
                          </a:solidFill>
                          <a:latin typeface="Arial"/>
                          <a:ea typeface="Arial"/>
                          <a:cs typeface="Arial"/>
                          <a:sym typeface="Arial"/>
                        </a:rPr>
                        <a:t>For poster-making tutorials visit:</a:t>
                      </a:r>
                      <a:endParaRPr/>
                    </a:p>
                    <a:p>
                      <a:pPr marL="0" marR="0" lvl="0" indent="0" algn="l" rtl="0">
                        <a:lnSpc>
                          <a:spcPct val="100000"/>
                        </a:lnSpc>
                        <a:spcBef>
                          <a:spcPts val="0"/>
                        </a:spcBef>
                        <a:spcAft>
                          <a:spcPts val="0"/>
                        </a:spcAft>
                        <a:buClr>
                          <a:srgbClr val="FFC000"/>
                        </a:buClr>
                        <a:buSzPts val="900"/>
                        <a:buFont typeface="Arial"/>
                        <a:buNone/>
                      </a:pPr>
                      <a:r>
                        <a:rPr lang="en-US" sz="900" b="1">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5"/>
          <p:cNvSpPr/>
          <p:nvPr/>
        </p:nvSpPr>
        <p:spPr>
          <a:xfrm rot="10800000">
            <a:off x="-1" y="15731836"/>
            <a:ext cx="29260800" cy="7273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
        <p:nvSpPr>
          <p:cNvPr id="53" name="Google Shape;53;p5"/>
          <p:cNvSpPr txBox="1"/>
          <p:nvPr/>
        </p:nvSpPr>
        <p:spPr>
          <a:xfrm>
            <a:off x="735755" y="16001098"/>
            <a:ext cx="1676400" cy="204085"/>
          </a:xfrm>
          <a:prstGeom prst="rect">
            <a:avLst/>
          </a:prstGeom>
          <a:noFill/>
          <a:ln>
            <a:noFill/>
          </a:ln>
        </p:spPr>
        <p:txBody>
          <a:bodyPr spcFirstLastPara="1" wrap="square" lIns="55625" tIns="27800" rIns="55625" bIns="27800" anchor="t" anchorCtr="0">
            <a:spAutoFit/>
          </a:bodyPr>
          <a:lstStyle/>
          <a:p>
            <a:pPr marL="0" marR="0" lvl="0" indent="0" algn="l" rtl="0">
              <a:lnSpc>
                <a:spcPct val="65000"/>
              </a:lnSpc>
              <a:spcBef>
                <a:spcPts val="0"/>
              </a:spcBef>
              <a:spcAft>
                <a:spcPts val="0"/>
              </a:spcAft>
              <a:buNone/>
            </a:pPr>
            <a:r>
              <a:rPr lang="en-US" sz="320" b="1" i="0" u="none" strike="noStrike" cap="none">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320"/>
              </a:spcBef>
              <a:spcAft>
                <a:spcPts val="0"/>
              </a:spcAft>
              <a:buNone/>
            </a:pPr>
            <a:r>
              <a:rPr lang="en-US" sz="640" b="1" i="0" u="none" strike="noStrike" cap="none">
                <a:solidFill>
                  <a:srgbClr val="BFBFBF"/>
                </a:solidFill>
                <a:latin typeface="Arial"/>
                <a:ea typeface="Arial"/>
                <a:cs typeface="Arial"/>
                <a:sym typeface="Arial"/>
              </a:rPr>
              <a:t>www.PosterPresentations.com</a:t>
            </a:r>
            <a:endParaRPr/>
          </a:p>
        </p:txBody>
      </p:sp>
      <p:sp>
        <p:nvSpPr>
          <p:cNvPr id="54" name="Google Shape;54;p5"/>
          <p:cNvSpPr/>
          <p:nvPr/>
        </p:nvSpPr>
        <p:spPr>
          <a:xfrm>
            <a:off x="0" y="2"/>
            <a:ext cx="29260800" cy="23275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body" idx="1"/>
          </p:nvPr>
        </p:nvSpPr>
        <p:spPr>
          <a:xfrm>
            <a:off x="606195" y="3317804"/>
            <a:ext cx="6704400" cy="8727000"/>
          </a:xfrm>
          <a:prstGeom prst="rect">
            <a:avLst/>
          </a:prstGeom>
          <a:noFill/>
          <a:ln>
            <a:noFill/>
          </a:ln>
        </p:spPr>
        <p:txBody>
          <a:bodyPr spcFirstLastPara="1" wrap="square" lIns="130600" tIns="130600" rIns="130600" bIns="130600" anchor="t" anchorCtr="0">
            <a:noAutofit/>
          </a:bodyPr>
          <a:lstStyle/>
          <a:p>
            <a:pPr marL="0" lvl="0" indent="0" algn="l" rtl="0">
              <a:spcBef>
                <a:spcPts val="299"/>
              </a:spcBef>
              <a:spcAft>
                <a:spcPts val="0"/>
              </a:spcAft>
              <a:buClr>
                <a:schemeClr val="dk1"/>
              </a:buClr>
              <a:buSzPts val="1100"/>
              <a:buFont typeface="Arial"/>
              <a:buNone/>
            </a:pPr>
            <a:r>
              <a:rPr lang="en-US" sz="1600" b="1"/>
              <a:t>The Rotational Plane Sweep algorithm is a key computational geometry technique used primarily in robot motion planning to create visibility graphs. These graphs are instrumental in navigating environments with obstacles, where determining clear paths is essential for efficient movement. By defining visibility between points, this algorithm helps in plotting feasible routes that robots can follow without collisions.</a:t>
            </a:r>
            <a:endParaRPr sz="1600" b="1"/>
          </a:p>
          <a:p>
            <a:pPr marL="0" lvl="0" indent="0" algn="l" rtl="0">
              <a:spcBef>
                <a:spcPts val="299"/>
              </a:spcBef>
              <a:spcAft>
                <a:spcPts val="0"/>
              </a:spcAft>
              <a:buClr>
                <a:schemeClr val="dk1"/>
              </a:buClr>
              <a:buSzPts val="1100"/>
              <a:buFont typeface="Arial"/>
              <a:buNone/>
            </a:pPr>
            <a:endParaRPr sz="1600" b="1"/>
          </a:p>
          <a:p>
            <a:pPr marL="0" lvl="0" indent="0" algn="l" rtl="0">
              <a:spcBef>
                <a:spcPts val="299"/>
              </a:spcBef>
              <a:spcAft>
                <a:spcPts val="0"/>
              </a:spcAft>
              <a:buClr>
                <a:schemeClr val="dk1"/>
              </a:buClr>
              <a:buSzPts val="1100"/>
              <a:buFont typeface="Arial"/>
              <a:buNone/>
            </a:pPr>
            <a:r>
              <a:rPr lang="en-US" sz="1600" b="1"/>
              <a:t>A visibility graph in the context of the Rotational Plane Sweep algorithm is a network of nodes and edges. Each node represents a significant point, typically corners of obstacles, while the edges connect nodes that are visible to each other without any intervening obstructions. The graph is constructed by 'sweeping' a line around each node and checking direct lines of sight to other nodes. If two points see each other directly without any obstacle interrupting, they are connected by an edge in the graph.</a:t>
            </a:r>
            <a:endParaRPr sz="1600" b="1"/>
          </a:p>
          <a:p>
            <a:pPr marL="0" lvl="0" indent="0" algn="l" rtl="0">
              <a:spcBef>
                <a:spcPts val="299"/>
              </a:spcBef>
              <a:spcAft>
                <a:spcPts val="0"/>
              </a:spcAft>
              <a:buClr>
                <a:schemeClr val="dk1"/>
              </a:buClr>
              <a:buSzPts val="1100"/>
              <a:buFont typeface="Arial"/>
              <a:buNone/>
            </a:pPr>
            <a:endParaRPr sz="1600" b="1"/>
          </a:p>
          <a:p>
            <a:pPr marL="0" lvl="0" indent="0" algn="l" rtl="0">
              <a:spcBef>
                <a:spcPts val="299"/>
              </a:spcBef>
              <a:spcAft>
                <a:spcPts val="0"/>
              </a:spcAft>
              <a:buClr>
                <a:schemeClr val="dk1"/>
              </a:buClr>
              <a:buSzPts val="1100"/>
              <a:buFont typeface="Arial"/>
              <a:buNone/>
            </a:pPr>
            <a:r>
              <a:rPr lang="en-US" sz="1600" b="1"/>
              <a:t>The practical application of this algorithm extends beyond simple navigation tasks. In robotics, it aids in path planning by simplifying complex environments into manageable graphs. Robots use these graphs to compute the shortest and most efficient routes from one point to another, taking into account various obstacles. This capability is vital in areas like warehouse management, autonomous vehicle routing, and even in strategic games and simulations where dynamic pathfinding is required.</a:t>
            </a:r>
            <a:endParaRPr sz="1600" b="1"/>
          </a:p>
          <a:p>
            <a:pPr marL="0" lvl="0" indent="0" algn="l" rtl="0">
              <a:spcBef>
                <a:spcPts val="299"/>
              </a:spcBef>
              <a:spcAft>
                <a:spcPts val="0"/>
              </a:spcAft>
              <a:buClr>
                <a:schemeClr val="dk1"/>
              </a:buClr>
              <a:buSzPts val="1100"/>
              <a:buFont typeface="Arial"/>
              <a:buNone/>
            </a:pPr>
            <a:endParaRPr sz="1600" b="1"/>
          </a:p>
          <a:p>
            <a:pPr marL="0" lvl="0" indent="0" algn="l" rtl="0">
              <a:spcBef>
                <a:spcPts val="299"/>
              </a:spcBef>
              <a:spcAft>
                <a:spcPts val="0"/>
              </a:spcAft>
              <a:buClr>
                <a:schemeClr val="dk1"/>
              </a:buClr>
              <a:buSzPts val="1100"/>
              <a:buFont typeface="Arial"/>
              <a:buNone/>
            </a:pPr>
            <a:r>
              <a:rPr lang="en-US" sz="1600" b="1"/>
              <a:t>Thus, the Rotational Plane Sweep algorithm not only supports basic movement tasks but also enhances the strategic decision-making capabilities of autonomous systems, making it a fundamental tool in the field of robotics and automated system navigation.</a:t>
            </a:r>
            <a:endParaRPr sz="1600" b="1"/>
          </a:p>
          <a:p>
            <a:pPr marL="0" lvl="0" indent="0" algn="l" rtl="0">
              <a:spcBef>
                <a:spcPts val="299"/>
              </a:spcBef>
              <a:spcAft>
                <a:spcPts val="0"/>
              </a:spcAft>
              <a:buClr>
                <a:srgbClr val="3F2F28"/>
              </a:buClr>
              <a:buSzPts val="1600"/>
              <a:buFont typeface="Arial"/>
              <a:buNone/>
            </a:pPr>
            <a:endParaRPr sz="1600" b="1"/>
          </a:p>
        </p:txBody>
      </p:sp>
      <p:sp>
        <p:nvSpPr>
          <p:cNvPr id="97" name="Google Shape;97;p1"/>
          <p:cNvSpPr txBox="1">
            <a:spLocks noGrp="1"/>
          </p:cNvSpPr>
          <p:nvPr>
            <p:ph type="body" idx="2"/>
          </p:nvPr>
        </p:nvSpPr>
        <p:spPr>
          <a:xfrm>
            <a:off x="608842" y="2610522"/>
            <a:ext cx="6699250"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INTRODUCTION</a:t>
            </a:r>
            <a:endParaRPr/>
          </a:p>
        </p:txBody>
      </p:sp>
      <p:sp>
        <p:nvSpPr>
          <p:cNvPr id="98" name="Google Shape;98;p1"/>
          <p:cNvSpPr txBox="1">
            <a:spLocks noGrp="1"/>
          </p:cNvSpPr>
          <p:nvPr>
            <p:ph type="body" idx="3"/>
          </p:nvPr>
        </p:nvSpPr>
        <p:spPr>
          <a:xfrm flipH="1">
            <a:off x="337596" y="12484246"/>
            <a:ext cx="7039200" cy="2764800"/>
          </a:xfrm>
          <a:prstGeom prst="rect">
            <a:avLst/>
          </a:prstGeom>
          <a:noFill/>
          <a:ln>
            <a:noFill/>
          </a:ln>
        </p:spPr>
        <p:txBody>
          <a:bodyPr spcFirstLastPara="1" wrap="square" lIns="130600" tIns="130600" rIns="130600" bIns="130600" anchor="t" anchorCtr="0">
            <a:spAutoFit/>
          </a:bodyPr>
          <a:lstStyle/>
          <a:p>
            <a:pPr marL="457200" lvl="0" indent="-330200" algn="l" rtl="0">
              <a:spcBef>
                <a:spcPts val="299"/>
              </a:spcBef>
              <a:spcAft>
                <a:spcPts val="0"/>
              </a:spcAft>
              <a:buClr>
                <a:schemeClr val="dk1"/>
              </a:buClr>
              <a:buSzPts val="1600"/>
              <a:buAutoNum type="arabicPeriod"/>
            </a:pPr>
            <a:r>
              <a:rPr lang="en-US" sz="1600" b="1">
                <a:solidFill>
                  <a:schemeClr val="dk1"/>
                </a:solidFill>
              </a:rPr>
              <a:t>The main aim is to grasp how the Rotational Plane Sweep algorithm helps in creating visibility graphs that are crucial for robot motion planning in environments with obstacles.</a:t>
            </a:r>
            <a:endParaRPr sz="1600" b="1">
              <a:solidFill>
                <a:schemeClr val="dk1"/>
              </a:solidFill>
            </a:endParaRPr>
          </a:p>
          <a:p>
            <a:pPr marL="457200" lvl="0" indent="-330200" algn="l" rtl="0">
              <a:spcBef>
                <a:spcPts val="0"/>
              </a:spcBef>
              <a:spcAft>
                <a:spcPts val="0"/>
              </a:spcAft>
              <a:buClr>
                <a:schemeClr val="dk1"/>
              </a:buClr>
              <a:buSzPts val="1600"/>
              <a:buAutoNum type="arabicPeriod"/>
            </a:pPr>
            <a:r>
              <a:rPr lang="en-US" sz="1600" b="1">
                <a:solidFill>
                  <a:schemeClr val="dk1"/>
                </a:solidFill>
              </a:rPr>
              <a:t>Focus on learning the step-by-step method of how the algorithm sweeps around a reference point, identifies visible vertices, and constructs a visibility graph by connecting these points without any obstructions.</a:t>
            </a:r>
            <a:endParaRPr sz="1600" b="1">
              <a:solidFill>
                <a:schemeClr val="dk1"/>
              </a:solidFill>
            </a:endParaRPr>
          </a:p>
          <a:p>
            <a:pPr marL="457200" lvl="0" indent="-330200" algn="l" rtl="0">
              <a:spcBef>
                <a:spcPts val="0"/>
              </a:spcBef>
              <a:spcAft>
                <a:spcPts val="0"/>
              </a:spcAft>
              <a:buClr>
                <a:schemeClr val="dk1"/>
              </a:buClr>
              <a:buSzPts val="1600"/>
              <a:buAutoNum type="arabicPeriod"/>
            </a:pPr>
            <a:r>
              <a:rPr lang="en-US" sz="1600" b="1">
                <a:solidFill>
                  <a:schemeClr val="dk1"/>
                </a:solidFill>
              </a:rPr>
              <a:t>Aim to apply the algorithm effectively in real-world applications such as autonomous robot navigation, ensuring that robots can find the shortest and safest routes between points while avoiding obstacles.</a:t>
            </a:r>
            <a:endParaRPr sz="1600" b="1">
              <a:solidFill>
                <a:schemeClr val="dk1"/>
              </a:solidFill>
            </a:endParaRPr>
          </a:p>
          <a:p>
            <a:pPr marL="457200" lvl="0" indent="0" algn="l" rtl="0">
              <a:spcBef>
                <a:spcPts val="299"/>
              </a:spcBef>
              <a:spcAft>
                <a:spcPts val="0"/>
              </a:spcAft>
              <a:buNone/>
            </a:pPr>
            <a:endParaRPr sz="1600" b="1">
              <a:solidFill>
                <a:schemeClr val="dk1"/>
              </a:solidFill>
            </a:endParaRPr>
          </a:p>
        </p:txBody>
      </p:sp>
      <p:sp>
        <p:nvSpPr>
          <p:cNvPr id="99" name="Google Shape;99;p1"/>
          <p:cNvSpPr txBox="1">
            <a:spLocks noGrp="1"/>
          </p:cNvSpPr>
          <p:nvPr>
            <p:ph type="body" idx="4"/>
          </p:nvPr>
        </p:nvSpPr>
        <p:spPr>
          <a:xfrm>
            <a:off x="337551" y="11926750"/>
            <a:ext cx="6700200" cy="450300"/>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OBJECTIVES</a:t>
            </a:r>
            <a:endParaRPr/>
          </a:p>
        </p:txBody>
      </p:sp>
      <p:sp>
        <p:nvSpPr>
          <p:cNvPr id="100" name="Google Shape;100;p1"/>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METHODOLOGY</a:t>
            </a:r>
            <a:endParaRPr/>
          </a:p>
        </p:txBody>
      </p:sp>
      <p:sp>
        <p:nvSpPr>
          <p:cNvPr id="101" name="Google Shape;101;p1"/>
          <p:cNvSpPr txBox="1">
            <a:spLocks noGrp="1"/>
          </p:cNvSpPr>
          <p:nvPr>
            <p:ph type="body" idx="7"/>
          </p:nvPr>
        </p:nvSpPr>
        <p:spPr>
          <a:xfrm>
            <a:off x="7985702" y="8358851"/>
            <a:ext cx="13291500" cy="3257700"/>
          </a:xfrm>
          <a:prstGeom prst="rect">
            <a:avLst/>
          </a:prstGeom>
          <a:noFill/>
          <a:ln>
            <a:noFill/>
          </a:ln>
        </p:spPr>
        <p:txBody>
          <a:bodyPr spcFirstLastPara="1" wrap="square" lIns="130600" tIns="130600" rIns="130600" bIns="130600" anchor="t" anchorCtr="0">
            <a:spAutoFit/>
          </a:bodyPr>
          <a:lstStyle/>
          <a:p>
            <a:pPr marL="12065" marR="843914" lvl="0" indent="0" algn="just" rtl="0">
              <a:spcBef>
                <a:spcPts val="100"/>
              </a:spcBef>
              <a:spcAft>
                <a:spcPts val="0"/>
              </a:spcAft>
              <a:buClr>
                <a:srgbClr val="734C0F"/>
              </a:buClr>
              <a:buSzPts val="1600"/>
              <a:buNone/>
            </a:pPr>
            <a:r>
              <a:rPr lang="en-US" sz="1600" b="1">
                <a:solidFill>
                  <a:schemeClr val="dk1"/>
                </a:solidFill>
              </a:rPr>
              <a:t>Procudedure - </a:t>
            </a:r>
            <a:endParaRPr sz="1600" b="1">
              <a:solidFill>
                <a:schemeClr val="dk1"/>
              </a:solidFill>
            </a:endParaRPr>
          </a:p>
          <a:p>
            <a:pPr marL="12065" marR="843914" lvl="0" indent="0" algn="just" rtl="0">
              <a:spcBef>
                <a:spcPts val="100"/>
              </a:spcBef>
              <a:spcAft>
                <a:spcPts val="0"/>
              </a:spcAft>
              <a:buClr>
                <a:srgbClr val="734C0F"/>
              </a:buClr>
              <a:buSzPts val="1600"/>
              <a:buNone/>
            </a:pPr>
            <a:endParaRPr sz="1600" b="1">
              <a:solidFill>
                <a:srgbClr val="734C0F"/>
              </a:solidFill>
            </a:endParaRPr>
          </a:p>
          <a:p>
            <a:pPr marL="457200" marR="843914" lvl="0" indent="-330200" algn="just" rtl="0">
              <a:spcBef>
                <a:spcPts val="100"/>
              </a:spcBef>
              <a:spcAft>
                <a:spcPts val="0"/>
              </a:spcAft>
              <a:buClr>
                <a:schemeClr val="dk1"/>
              </a:buClr>
              <a:buSzPts val="1600"/>
              <a:buAutoNum type="arabicPeriod"/>
            </a:pPr>
            <a:r>
              <a:rPr lang="en-US" sz="1600" b="1">
                <a:solidFill>
                  <a:schemeClr val="dk1"/>
                </a:solidFill>
              </a:rPr>
              <a:t>Calculate Angles and Initialize List: Measure angles between the current vertex and others, sort them, and initialize the list S with line segments that intersect a zero-angle sweeping line.</a:t>
            </a:r>
            <a:endParaRPr sz="1600" b="1">
              <a:solidFill>
                <a:schemeClr val="dk1"/>
              </a:solidFill>
            </a:endParaRPr>
          </a:p>
          <a:p>
            <a:pPr marL="457200" marR="843914" lvl="0" indent="-330200" algn="just" rtl="0">
              <a:spcBef>
                <a:spcPts val="0"/>
              </a:spcBef>
              <a:spcAft>
                <a:spcPts val="0"/>
              </a:spcAft>
              <a:buClr>
                <a:schemeClr val="dk1"/>
              </a:buClr>
              <a:buSzPts val="1600"/>
              <a:buAutoNum type="arabicPeriod"/>
            </a:pPr>
            <a:r>
              <a:rPr lang="en-US" sz="1600" b="1">
                <a:solidFill>
                  <a:schemeClr val="dk1"/>
                </a:solidFill>
              </a:rPr>
              <a:t>Check Intersections: Select the line segment closest to the current vertex from list S and check for intersections with other potential visibility lines. If no intersection, add the line to the visibility graph.</a:t>
            </a:r>
            <a:endParaRPr sz="1600" b="1">
              <a:solidFill>
                <a:schemeClr val="dk1"/>
              </a:solidFill>
            </a:endParaRPr>
          </a:p>
          <a:p>
            <a:pPr marL="457200" marR="843914" lvl="0" indent="-330200" algn="just" rtl="0">
              <a:spcBef>
                <a:spcPts val="0"/>
              </a:spcBef>
              <a:spcAft>
                <a:spcPts val="0"/>
              </a:spcAft>
              <a:buClr>
                <a:schemeClr val="dk1"/>
              </a:buClr>
              <a:buSzPts val="1600"/>
              <a:buAutoNum type="arabicPeriod"/>
            </a:pPr>
            <a:r>
              <a:rPr lang="en-US" sz="1600" b="1">
                <a:solidFill>
                  <a:schemeClr val="dk1"/>
                </a:solidFill>
              </a:rPr>
              <a:t>Update List S: After each intersection check, update list S by adding new edges that start and removing those that end.</a:t>
            </a:r>
            <a:endParaRPr sz="1600" b="1">
              <a:solidFill>
                <a:schemeClr val="dk1"/>
              </a:solidFill>
            </a:endParaRPr>
          </a:p>
          <a:p>
            <a:pPr marL="457200" marR="843914" lvl="0" indent="-330200" algn="just" rtl="0">
              <a:spcBef>
                <a:spcPts val="0"/>
              </a:spcBef>
              <a:spcAft>
                <a:spcPts val="0"/>
              </a:spcAft>
              <a:buClr>
                <a:schemeClr val="dk1"/>
              </a:buClr>
              <a:buSzPts val="1600"/>
              <a:buAutoNum type="arabicPeriod"/>
            </a:pPr>
            <a:r>
              <a:rPr lang="en-US" sz="1600" b="1">
                <a:solidFill>
                  <a:schemeClr val="dk1"/>
                </a:solidFill>
              </a:rPr>
              <a:t>Calculate Distances Properly: Compute the distance from the current vertex to the midpoint of each line segment to ensure accurate distance measurement for sorting in list S.</a:t>
            </a:r>
            <a:endParaRPr sz="1600" b="1">
              <a:solidFill>
                <a:srgbClr val="734C0F"/>
              </a:solidFill>
            </a:endParaRPr>
          </a:p>
          <a:p>
            <a:pPr marL="12065" marR="843914" lvl="0" indent="0" algn="just" rtl="0">
              <a:spcBef>
                <a:spcPts val="100"/>
              </a:spcBef>
              <a:spcAft>
                <a:spcPts val="0"/>
              </a:spcAft>
              <a:buClr>
                <a:srgbClr val="734C0F"/>
              </a:buClr>
              <a:buSzPts val="1600"/>
              <a:buNone/>
            </a:pPr>
            <a:r>
              <a:rPr lang="en-US" sz="1600" b="1">
                <a:solidFill>
                  <a:schemeClr val="dk1"/>
                </a:solidFill>
              </a:rPr>
              <a:t>From the figures 1 and 2, you can see that the algorithm is working in both graphs. This work is very helpful to understand the theoretical background of the rotational plane sweep algorithm. It helped me to explore more information about it and how to apply to the robot navigation.</a:t>
            </a:r>
            <a:endParaRPr sz="1600" b="1">
              <a:solidFill>
                <a:schemeClr val="dk1"/>
              </a:solidFill>
            </a:endParaRPr>
          </a:p>
        </p:txBody>
      </p:sp>
      <p:sp>
        <p:nvSpPr>
          <p:cNvPr id="102" name="Google Shape;102;p1"/>
          <p:cNvSpPr txBox="1">
            <a:spLocks noGrp="1"/>
          </p:cNvSpPr>
          <p:nvPr>
            <p:ph type="body" idx="8"/>
          </p:nvPr>
        </p:nvSpPr>
        <p:spPr>
          <a:xfrm>
            <a:off x="7494338" y="7842226"/>
            <a:ext cx="13813500" cy="450300"/>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RESULTS</a:t>
            </a:r>
            <a:endParaRPr/>
          </a:p>
        </p:txBody>
      </p:sp>
      <p:sp>
        <p:nvSpPr>
          <p:cNvPr id="103" name="Google Shape;103;p1"/>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CONCLUSIONS</a:t>
            </a:r>
            <a:endParaRPr/>
          </a:p>
        </p:txBody>
      </p:sp>
      <p:sp>
        <p:nvSpPr>
          <p:cNvPr id="104" name="Google Shape;104;p1"/>
          <p:cNvSpPr txBox="1">
            <a:spLocks noGrp="1"/>
          </p:cNvSpPr>
          <p:nvPr>
            <p:ph type="body" idx="13"/>
          </p:nvPr>
        </p:nvSpPr>
        <p:spPr>
          <a:xfrm>
            <a:off x="21307858" y="3083483"/>
            <a:ext cx="7364100" cy="8167500"/>
          </a:xfrm>
          <a:prstGeom prst="rect">
            <a:avLst/>
          </a:prstGeom>
          <a:noFill/>
          <a:ln>
            <a:noFill/>
          </a:ln>
        </p:spPr>
        <p:txBody>
          <a:bodyPr spcFirstLastPara="1" wrap="square" lIns="130600" tIns="130600" rIns="130600" bIns="130600" anchor="t" anchorCtr="0">
            <a:spAutoFit/>
          </a:bodyPr>
          <a:lstStyle/>
          <a:p>
            <a:pPr marL="0" marR="843914" lvl="0" indent="0" algn="l" rtl="0">
              <a:lnSpc>
                <a:spcPct val="100000"/>
              </a:lnSpc>
              <a:spcBef>
                <a:spcPts val="100"/>
              </a:spcBef>
              <a:spcAft>
                <a:spcPts val="0"/>
              </a:spcAft>
              <a:buNone/>
            </a:pPr>
            <a:endParaRPr sz="1600" b="1" dirty="0">
              <a:solidFill>
                <a:schemeClr val="dk1"/>
              </a:solidFill>
            </a:endParaRPr>
          </a:p>
          <a:p>
            <a:pPr marL="0" marR="843914" lvl="0" indent="0" algn="l" rtl="0">
              <a:lnSpc>
                <a:spcPct val="100000"/>
              </a:lnSpc>
              <a:spcBef>
                <a:spcPts val="100"/>
              </a:spcBef>
              <a:spcAft>
                <a:spcPts val="0"/>
              </a:spcAft>
              <a:buNone/>
            </a:pPr>
            <a:r>
              <a:rPr lang="en-US" sz="1600" b="1" dirty="0">
                <a:solidFill>
                  <a:schemeClr val="dk1"/>
                </a:solidFill>
              </a:rPr>
              <a:t>The Rotational Plane Sweep algorithm effectively creates visibility graphs for robotic path planning in obstacle-dense environments. It calculates clear paths by establishing visible connections between critical points, optimizing navigation and strategic movement in complex spaces.</a:t>
            </a:r>
            <a:endParaRPr sz="1600" b="1" dirty="0">
              <a:solidFill>
                <a:schemeClr val="dk1"/>
              </a:solidFill>
            </a:endParaRPr>
          </a:p>
          <a:p>
            <a:pPr marL="0" marR="843914" lvl="0" indent="0" algn="l" rtl="0">
              <a:lnSpc>
                <a:spcPct val="100000"/>
              </a:lnSpc>
              <a:spcBef>
                <a:spcPts val="100"/>
              </a:spcBef>
              <a:spcAft>
                <a:spcPts val="0"/>
              </a:spcAft>
              <a:buNone/>
            </a:pPr>
            <a:endParaRPr sz="1600" b="1" dirty="0">
              <a:solidFill>
                <a:schemeClr val="dk1"/>
              </a:solidFill>
            </a:endParaRPr>
          </a:p>
          <a:p>
            <a:pPr marL="0" marR="843914" lvl="0" indent="0" algn="l" rtl="0">
              <a:lnSpc>
                <a:spcPct val="100000"/>
              </a:lnSpc>
              <a:spcBef>
                <a:spcPts val="100"/>
              </a:spcBef>
              <a:spcAft>
                <a:spcPts val="0"/>
              </a:spcAft>
              <a:buNone/>
            </a:pPr>
            <a:endParaRPr sz="1600" b="1" dirty="0">
              <a:solidFill>
                <a:schemeClr val="dk1"/>
              </a:solidFill>
            </a:endParaRPr>
          </a:p>
          <a:p>
            <a:pPr marL="0" marR="843914" lvl="0" indent="0" algn="l" rtl="0">
              <a:lnSpc>
                <a:spcPct val="100000"/>
              </a:lnSpc>
              <a:spcBef>
                <a:spcPts val="100"/>
              </a:spcBef>
              <a:spcAft>
                <a:spcPts val="0"/>
              </a:spcAft>
              <a:buNone/>
            </a:pPr>
            <a:r>
              <a:rPr lang="en-US" sz="1600" b="1" dirty="0">
                <a:solidFill>
                  <a:schemeClr val="dk1"/>
                </a:solidFill>
              </a:rPr>
              <a:t>Advantages :</a:t>
            </a:r>
            <a:endParaRPr sz="1600" b="1" dirty="0">
              <a:solidFill>
                <a:schemeClr val="dk1"/>
              </a:solidFill>
            </a:endParaRPr>
          </a:p>
          <a:p>
            <a:pPr marL="12065" marR="843914" lvl="1" indent="89535" algn="l" rtl="0">
              <a:lnSpc>
                <a:spcPct val="100000"/>
              </a:lnSpc>
              <a:spcBef>
                <a:spcPts val="100"/>
              </a:spcBef>
              <a:spcAft>
                <a:spcPts val="0"/>
              </a:spcAft>
              <a:buClr>
                <a:schemeClr val="dk1"/>
              </a:buClr>
              <a:buSzPts val="1600"/>
              <a:buNone/>
            </a:pP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Efficiently identifies visible paths between points, crucial for robotic navigation.</a:t>
            </a: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Construction of the visibility graph with n nodes using brute force has complexity n</a:t>
            </a:r>
            <a:r>
              <a:rPr lang="en-US" sz="1600" b="1" baseline="30000" dirty="0">
                <a:latin typeface="Times New Roman"/>
                <a:ea typeface="Times New Roman"/>
                <a:cs typeface="Times New Roman"/>
                <a:sym typeface="Times New Roman"/>
              </a:rPr>
              <a:t>3</a:t>
            </a:r>
            <a:r>
              <a:rPr lang="en-US" sz="1600" b="1" dirty="0">
                <a:latin typeface="Times New Roman"/>
                <a:ea typeface="Times New Roman"/>
                <a:cs typeface="Times New Roman"/>
                <a:sym typeface="Times New Roman"/>
              </a:rPr>
              <a:t> for all nodes while the rotational plane sweep algorithm takes only n</a:t>
            </a:r>
            <a:r>
              <a:rPr lang="en-US" sz="1600" b="1" baseline="30000" dirty="0">
                <a:latin typeface="Times New Roman"/>
                <a:ea typeface="Times New Roman"/>
                <a:cs typeface="Times New Roman"/>
                <a:sym typeface="Times New Roman"/>
              </a:rPr>
              <a:t>2</a:t>
            </a:r>
            <a:r>
              <a:rPr lang="en-US" sz="1600" b="1" dirty="0">
                <a:latin typeface="Times New Roman"/>
                <a:ea typeface="Times New Roman"/>
                <a:cs typeface="Times New Roman"/>
                <a:sym typeface="Times New Roman"/>
              </a:rPr>
              <a:t>logn.</a:t>
            </a:r>
            <a:endParaRPr sz="1600" b="1" dirty="0">
              <a:latin typeface="Times New Roman"/>
              <a:ea typeface="Times New Roman"/>
              <a:cs typeface="Times New Roman"/>
              <a:sym typeface="Times New Roman"/>
            </a:endParaRPr>
          </a:p>
          <a:p>
            <a:pPr marL="905673" marR="843914" lvl="0" indent="0" algn="just" rtl="0">
              <a:spcBef>
                <a:spcPts val="100"/>
              </a:spcBef>
              <a:spcAft>
                <a:spcPts val="0"/>
              </a:spcAft>
              <a:buNone/>
            </a:pPr>
            <a:endParaRPr sz="1600" b="1" dirty="0">
              <a:solidFill>
                <a:schemeClr val="dk1"/>
              </a:solidFill>
            </a:endParaRPr>
          </a:p>
          <a:p>
            <a:pPr marL="0" marR="843914" lvl="0" indent="0" algn="just" rtl="0">
              <a:lnSpc>
                <a:spcPct val="100000"/>
              </a:lnSpc>
              <a:spcBef>
                <a:spcPts val="100"/>
              </a:spcBef>
              <a:spcAft>
                <a:spcPts val="0"/>
              </a:spcAft>
              <a:buNone/>
            </a:pPr>
            <a:r>
              <a:rPr lang="en-US" sz="1600" b="1" dirty="0">
                <a:solidFill>
                  <a:schemeClr val="dk1"/>
                </a:solidFill>
              </a:rPr>
              <a:t>Disadvantages: </a:t>
            </a:r>
            <a:endParaRPr sz="1600" b="1" dirty="0">
              <a:solidFill>
                <a:schemeClr val="dk1"/>
              </a:solidFill>
            </a:endParaRPr>
          </a:p>
          <a:p>
            <a:pPr marL="113665" marR="843914" lvl="0" indent="0" algn="just" rtl="0">
              <a:lnSpc>
                <a:spcPct val="100000"/>
              </a:lnSpc>
              <a:spcBef>
                <a:spcPts val="100"/>
              </a:spcBef>
              <a:spcAft>
                <a:spcPts val="0"/>
              </a:spcAft>
              <a:buClr>
                <a:srgbClr val="3F2F28"/>
              </a:buClr>
              <a:buSzPts val="1600"/>
              <a:buFont typeface="Arial"/>
              <a:buNone/>
            </a:pPr>
            <a:endParaRPr sz="1600" b="1" dirty="0">
              <a:solidFill>
                <a:schemeClr val="dk1"/>
              </a:solidFill>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Can become computationally intensive in higher dimensions.</a:t>
            </a: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Requires precise measurement and accurate positioning of vertices.</a:t>
            </a: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May not handle dynamic environments where obstacles frequently move.</a:t>
            </a: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Dependent on clear line-of-sight, which might not be possible in all scenarios.</a:t>
            </a:r>
            <a:endParaRPr sz="1600" b="1" dirty="0">
              <a:latin typeface="Times New Roman"/>
              <a:ea typeface="Times New Roman"/>
              <a:cs typeface="Times New Roman"/>
              <a:sym typeface="Times New Roman"/>
            </a:endParaRPr>
          </a:p>
          <a:p>
            <a:pPr marL="905673" marR="843914" lvl="1" indent="-355130" algn="just" rtl="0">
              <a:spcBef>
                <a:spcPts val="100"/>
              </a:spcBef>
              <a:spcAft>
                <a:spcPts val="0"/>
              </a:spcAft>
              <a:buSzPts val="1600"/>
              <a:buFont typeface="Times New Roman"/>
              <a:buAutoNum type="arabicPeriod"/>
            </a:pPr>
            <a:r>
              <a:rPr lang="en-US" sz="1600" b="1" dirty="0">
                <a:latin typeface="Times New Roman"/>
                <a:ea typeface="Times New Roman"/>
                <a:cs typeface="Times New Roman"/>
                <a:sym typeface="Times New Roman"/>
              </a:rPr>
              <a:t>Tries to stay as close as possible to obstacles where any execution error will lead to a collision</a:t>
            </a:r>
            <a:endParaRPr sz="1600" b="1" dirty="0">
              <a:latin typeface="Times New Roman"/>
              <a:ea typeface="Times New Roman"/>
              <a:cs typeface="Times New Roman"/>
              <a:sym typeface="Times New Roman"/>
            </a:endParaRPr>
          </a:p>
          <a:p>
            <a:pPr marL="905673" marR="843914" lvl="0" indent="0" algn="just" rtl="0">
              <a:spcBef>
                <a:spcPts val="100"/>
              </a:spcBef>
              <a:spcAft>
                <a:spcPts val="0"/>
              </a:spcAft>
              <a:buNone/>
            </a:pPr>
            <a:endParaRPr sz="1600" b="1" dirty="0">
              <a:latin typeface="Times New Roman"/>
              <a:ea typeface="Times New Roman"/>
              <a:cs typeface="Times New Roman"/>
              <a:sym typeface="Times New Roman"/>
            </a:endParaRPr>
          </a:p>
          <a:p>
            <a:pPr marL="905673" marR="843914" lvl="0" indent="0" algn="just" rtl="0">
              <a:spcBef>
                <a:spcPts val="100"/>
              </a:spcBef>
              <a:spcAft>
                <a:spcPts val="0"/>
              </a:spcAft>
              <a:buNone/>
            </a:pPr>
            <a:endParaRPr sz="1600" b="1" dirty="0">
              <a:latin typeface="Times New Roman"/>
              <a:ea typeface="Times New Roman"/>
              <a:cs typeface="Times New Roman"/>
              <a:sym typeface="Times New Roman"/>
            </a:endParaRPr>
          </a:p>
          <a:p>
            <a:pPr marL="905673" marR="843914" lvl="0" indent="0" algn="just" rtl="0">
              <a:spcBef>
                <a:spcPts val="100"/>
              </a:spcBef>
              <a:spcAft>
                <a:spcPts val="0"/>
              </a:spcAft>
              <a:buNone/>
            </a:pPr>
            <a:endParaRPr sz="1600" b="1" dirty="0">
              <a:solidFill>
                <a:schemeClr val="dk1"/>
              </a:solidFill>
            </a:endParaRPr>
          </a:p>
          <a:p>
            <a:pPr marL="0" lvl="0" indent="0" algn="l" rtl="0">
              <a:spcBef>
                <a:spcPts val="299"/>
              </a:spcBef>
              <a:spcAft>
                <a:spcPts val="0"/>
              </a:spcAft>
              <a:buClr>
                <a:srgbClr val="3F2F28"/>
              </a:buClr>
              <a:buSzPts val="1493"/>
              <a:buNone/>
            </a:pPr>
            <a:endParaRPr sz="1600" b="1" dirty="0">
              <a:solidFill>
                <a:schemeClr val="dk1"/>
              </a:solidFill>
            </a:endParaRPr>
          </a:p>
        </p:txBody>
      </p:sp>
      <p:sp>
        <p:nvSpPr>
          <p:cNvPr id="105" name="Google Shape;105;p1"/>
          <p:cNvSpPr txBox="1">
            <a:spLocks noGrp="1"/>
          </p:cNvSpPr>
          <p:nvPr>
            <p:ph type="body" idx="18"/>
          </p:nvPr>
        </p:nvSpPr>
        <p:spPr>
          <a:xfrm>
            <a:off x="3906520" y="1020491"/>
            <a:ext cx="21447761" cy="598230"/>
          </a:xfrm>
          <a:prstGeom prst="rect">
            <a:avLst/>
          </a:prstGeom>
          <a:noFill/>
          <a:ln>
            <a:noFill/>
          </a:ln>
        </p:spPr>
        <p:txBody>
          <a:bodyPr spcFirstLastPara="1" wrap="square" lIns="91425" tIns="45700" rIns="91425" bIns="45700" anchor="t" anchorCtr="0">
            <a:normAutofit lnSpcReduction="20000"/>
          </a:bodyPr>
          <a:lstStyle/>
          <a:p>
            <a:pPr marL="0" lvl="0" indent="0" algn="ctr" rtl="0">
              <a:spcBef>
                <a:spcPts val="0"/>
              </a:spcBef>
              <a:spcAft>
                <a:spcPts val="0"/>
              </a:spcAft>
              <a:buClr>
                <a:schemeClr val="lt1"/>
              </a:buClr>
              <a:buSzPts val="3800"/>
              <a:buFont typeface="Times New Roman"/>
              <a:buNone/>
            </a:pPr>
            <a:r>
              <a:rPr lang="en-US">
                <a:latin typeface="Times New Roman"/>
                <a:ea typeface="Times New Roman"/>
                <a:cs typeface="Times New Roman"/>
                <a:sym typeface="Times New Roman"/>
              </a:rPr>
              <a:t>Siri Arelli|| Harshit Kumar Chaubey || Karan Agrawal || Rapolu Shiva Teja</a:t>
            </a:r>
            <a:endParaRPr>
              <a:latin typeface="Times New Roman"/>
              <a:ea typeface="Times New Roman"/>
              <a:cs typeface="Times New Roman"/>
              <a:sym typeface="Times New Roman"/>
            </a:endParaRPr>
          </a:p>
        </p:txBody>
      </p:sp>
      <p:sp>
        <p:nvSpPr>
          <p:cNvPr id="106" name="Google Shape;106;p1"/>
          <p:cNvSpPr txBox="1">
            <a:spLocks noGrp="1"/>
          </p:cNvSpPr>
          <p:nvPr>
            <p:ph type="body" idx="19"/>
          </p:nvPr>
        </p:nvSpPr>
        <p:spPr>
          <a:xfrm>
            <a:off x="3906520" y="1618721"/>
            <a:ext cx="21447761" cy="63455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900"/>
              <a:buFont typeface="Times New Roman"/>
              <a:buNone/>
            </a:pPr>
            <a:r>
              <a:rPr lang="en-US">
                <a:latin typeface="Times New Roman"/>
                <a:ea typeface="Times New Roman"/>
                <a:cs typeface="Times New Roman"/>
                <a:sym typeface="Times New Roman"/>
              </a:rPr>
              <a:t>International Institute of Information Technology , Naya Raipur</a:t>
            </a:r>
            <a:endParaRPr/>
          </a:p>
        </p:txBody>
      </p:sp>
      <p:sp>
        <p:nvSpPr>
          <p:cNvPr id="107" name="Google Shape;107;p1"/>
          <p:cNvSpPr txBox="1">
            <a:spLocks noGrp="1"/>
          </p:cNvSpPr>
          <p:nvPr>
            <p:ph type="body" idx="20"/>
          </p:nvPr>
        </p:nvSpPr>
        <p:spPr>
          <a:xfrm>
            <a:off x="3906520" y="174707"/>
            <a:ext cx="21447761" cy="834414"/>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lt1"/>
              </a:buClr>
              <a:buSzPts val="5100"/>
              <a:buFont typeface="Times New Roman"/>
              <a:buNone/>
            </a:pPr>
            <a:r>
              <a:rPr lang="en-US">
                <a:latin typeface="Times New Roman"/>
                <a:ea typeface="Times New Roman"/>
                <a:cs typeface="Times New Roman"/>
                <a:sym typeface="Times New Roman"/>
              </a:rPr>
              <a:t>Rotational Plane Sweep Algorithm for Path Planning</a:t>
            </a:r>
            <a:endParaRPr>
              <a:latin typeface="Times New Roman"/>
              <a:ea typeface="Times New Roman"/>
              <a:cs typeface="Times New Roman"/>
              <a:sym typeface="Times New Roman"/>
            </a:endParaRPr>
          </a:p>
        </p:txBody>
      </p:sp>
      <p:sp>
        <p:nvSpPr>
          <p:cNvPr id="108" name="Google Shape;108;p1"/>
          <p:cNvSpPr txBox="1"/>
          <p:nvPr/>
        </p:nvSpPr>
        <p:spPr>
          <a:xfrm>
            <a:off x="22157685" y="14436656"/>
            <a:ext cx="6698100" cy="450300"/>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chemeClr val="accent1"/>
              </a:buClr>
              <a:buSzPts val="2240"/>
              <a:buFont typeface="Arial"/>
              <a:buNone/>
            </a:pPr>
            <a:r>
              <a:rPr lang="en-US" sz="2240" b="1" i="0" u="sng" strike="noStrike" cap="none">
                <a:solidFill>
                  <a:schemeClr val="accent1"/>
                </a:solidFill>
                <a:latin typeface="Times New Roman"/>
                <a:ea typeface="Times New Roman"/>
                <a:cs typeface="Times New Roman"/>
                <a:sym typeface="Times New Roman"/>
              </a:rPr>
              <a:t>ACKNOWLEDGEMENTS</a:t>
            </a:r>
            <a:endParaRPr/>
          </a:p>
        </p:txBody>
      </p:sp>
      <p:sp>
        <p:nvSpPr>
          <p:cNvPr id="109" name="Google Shape;109;p1"/>
          <p:cNvSpPr txBox="1"/>
          <p:nvPr/>
        </p:nvSpPr>
        <p:spPr>
          <a:xfrm>
            <a:off x="21973913" y="13099842"/>
            <a:ext cx="6698100" cy="1336800"/>
          </a:xfrm>
          <a:prstGeom prst="rect">
            <a:avLst/>
          </a:prstGeom>
          <a:noFill/>
          <a:ln>
            <a:noFill/>
          </a:ln>
        </p:spPr>
        <p:txBody>
          <a:bodyPr spcFirstLastPara="1" wrap="square" lIns="52225" tIns="52225" rIns="52225" bIns="52225" anchor="ctr" anchorCtr="0">
            <a:spAutoFit/>
          </a:bodyPr>
          <a:lstStyle/>
          <a:p>
            <a:pPr marL="0" marR="0" lvl="0" indent="0" algn="just" rtl="0">
              <a:spcBef>
                <a:spcPts val="0"/>
              </a:spcBef>
              <a:spcAft>
                <a:spcPts val="0"/>
              </a:spcAft>
              <a:buClr>
                <a:srgbClr val="734C0F"/>
              </a:buClr>
              <a:buSzPts val="1600"/>
              <a:buFont typeface="Arial"/>
              <a:buNone/>
            </a:pPr>
            <a:r>
              <a:rPr lang="en-US" sz="1600" b="1">
                <a:solidFill>
                  <a:schemeClr val="dk1"/>
                </a:solidFill>
                <a:latin typeface="Times New Roman"/>
                <a:ea typeface="Times New Roman"/>
                <a:cs typeface="Times New Roman"/>
                <a:sym typeface="Times New Roman"/>
              </a:rPr>
              <a:t>Parsons, S. (2007). Principles of Robot Motion: Theory, Algorithms and Implementations by Howie Choset, Kevin M. Lynch, Seth Hutchinson, George Kantor, Wolfram Burgard, Lydia E. Kavraki and Sebastian Thrun, 603 pp., $60.00, ISBN 0-262-033275. Knowledge Engineering Review, 22(2), 209–211. https://doi.org/10.1017/s0269888907218016</a:t>
            </a:r>
            <a:endParaRPr sz="1600" b="1">
              <a:solidFill>
                <a:schemeClr val="dk1"/>
              </a:solidFill>
              <a:latin typeface="Times New Roman"/>
              <a:ea typeface="Times New Roman"/>
              <a:cs typeface="Times New Roman"/>
              <a:sym typeface="Times New Roman"/>
            </a:endParaRPr>
          </a:p>
        </p:txBody>
      </p:sp>
      <p:sp>
        <p:nvSpPr>
          <p:cNvPr id="110" name="Google Shape;110;p1"/>
          <p:cNvSpPr txBox="1"/>
          <p:nvPr/>
        </p:nvSpPr>
        <p:spPr>
          <a:xfrm>
            <a:off x="22157675" y="12649546"/>
            <a:ext cx="6698100" cy="450300"/>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chemeClr val="accent1"/>
              </a:buClr>
              <a:buSzPts val="2240"/>
              <a:buFont typeface="Arial"/>
              <a:buNone/>
            </a:pPr>
            <a:r>
              <a:rPr lang="en-US" sz="2240" b="1" i="0" u="sng" strike="noStrike" cap="none">
                <a:solidFill>
                  <a:schemeClr val="accent1"/>
                </a:solidFill>
                <a:latin typeface="Times New Roman"/>
                <a:ea typeface="Times New Roman"/>
                <a:cs typeface="Times New Roman"/>
                <a:sym typeface="Times New Roman"/>
              </a:rPr>
              <a:t>REFERENCES</a:t>
            </a:r>
            <a:endParaRPr/>
          </a:p>
        </p:txBody>
      </p:sp>
      <p:sp>
        <p:nvSpPr>
          <p:cNvPr id="111" name="Google Shape;111;p1"/>
          <p:cNvSpPr txBox="1"/>
          <p:nvPr/>
        </p:nvSpPr>
        <p:spPr>
          <a:xfrm>
            <a:off x="22157675" y="14988481"/>
            <a:ext cx="6698100" cy="351900"/>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rgbClr val="734C0F"/>
              </a:buClr>
              <a:buSzPts val="2240"/>
              <a:buFont typeface="Arial"/>
              <a:buNone/>
            </a:pPr>
            <a:r>
              <a:rPr lang="en-US" sz="1600" b="1" i="0" u="none" strike="noStrike" cap="none">
                <a:solidFill>
                  <a:schemeClr val="dk1"/>
                </a:solidFill>
                <a:latin typeface="Times New Roman"/>
                <a:ea typeface="Times New Roman"/>
                <a:cs typeface="Times New Roman"/>
                <a:sym typeface="Times New Roman"/>
              </a:rPr>
              <a:t>Guided by- Dr. Shailesh Khapre</a:t>
            </a:r>
            <a:endParaRPr sz="1600" b="1">
              <a:solidFill>
                <a:schemeClr val="dk1"/>
              </a:solidFill>
              <a:latin typeface="Times New Roman"/>
              <a:ea typeface="Times New Roman"/>
              <a:cs typeface="Times New Roman"/>
              <a:sym typeface="Times New Roman"/>
            </a:endParaRPr>
          </a:p>
        </p:txBody>
      </p:sp>
      <p:pic>
        <p:nvPicPr>
          <p:cNvPr id="112" name="Google Shape;112;p1" descr="Significance and Usage of Institute Logo | IIIT NAYA RAIPUR"/>
          <p:cNvPicPr preferRelativeResize="0"/>
          <p:nvPr/>
        </p:nvPicPr>
        <p:blipFill rotWithShape="1">
          <a:blip r:embed="rId3">
            <a:alphaModFix/>
          </a:blip>
          <a:srcRect/>
          <a:stretch/>
        </p:blipFill>
        <p:spPr>
          <a:xfrm>
            <a:off x="2753855" y="46589"/>
            <a:ext cx="2206687" cy="2206687"/>
          </a:xfrm>
          <a:prstGeom prst="rect">
            <a:avLst/>
          </a:prstGeom>
          <a:noFill/>
          <a:ln>
            <a:noFill/>
          </a:ln>
        </p:spPr>
      </p:pic>
      <p:pic>
        <p:nvPicPr>
          <p:cNvPr id="113" name="Google Shape;113;p1"/>
          <p:cNvPicPr preferRelativeResize="0"/>
          <p:nvPr/>
        </p:nvPicPr>
        <p:blipFill rotWithShape="1">
          <a:blip r:embed="rId4">
            <a:alphaModFix/>
          </a:blip>
          <a:srcRect b="2429"/>
          <a:stretch/>
        </p:blipFill>
        <p:spPr>
          <a:xfrm>
            <a:off x="9573925" y="3201175"/>
            <a:ext cx="8439408" cy="4702200"/>
          </a:xfrm>
          <a:prstGeom prst="rect">
            <a:avLst/>
          </a:prstGeom>
          <a:noFill/>
          <a:ln>
            <a:noFill/>
          </a:ln>
        </p:spPr>
      </p:pic>
      <p:pic>
        <p:nvPicPr>
          <p:cNvPr id="114" name="Google Shape;114;p1"/>
          <p:cNvPicPr preferRelativeResize="0"/>
          <p:nvPr/>
        </p:nvPicPr>
        <p:blipFill>
          <a:blip r:embed="rId5">
            <a:alphaModFix/>
          </a:blip>
          <a:stretch>
            <a:fillRect/>
          </a:stretch>
        </p:blipFill>
        <p:spPr>
          <a:xfrm>
            <a:off x="8769424" y="11423700"/>
            <a:ext cx="5350849" cy="4201672"/>
          </a:xfrm>
          <a:prstGeom prst="rect">
            <a:avLst/>
          </a:prstGeom>
          <a:noFill/>
          <a:ln>
            <a:noFill/>
          </a:ln>
        </p:spPr>
      </p:pic>
      <p:pic>
        <p:nvPicPr>
          <p:cNvPr id="115" name="Google Shape;115;p1"/>
          <p:cNvPicPr preferRelativeResize="0"/>
          <p:nvPr/>
        </p:nvPicPr>
        <p:blipFill>
          <a:blip r:embed="rId6">
            <a:alphaModFix/>
          </a:blip>
          <a:stretch>
            <a:fillRect/>
          </a:stretch>
        </p:blipFill>
        <p:spPr>
          <a:xfrm>
            <a:off x="14704725" y="11426763"/>
            <a:ext cx="5350851" cy="4195548"/>
          </a:xfrm>
          <a:prstGeom prst="rect">
            <a:avLst/>
          </a:prstGeom>
          <a:noFill/>
          <a:ln>
            <a:noFill/>
          </a:ln>
        </p:spPr>
      </p:pic>
    </p:spTree>
  </p:cSld>
  <p:clrMapOvr>
    <a:masterClrMapping/>
  </p:clrMapOvr>
</p:sld>
</file>

<file path=ppt/theme/theme1.xml><?xml version="1.0" encoding="utf-8"?>
<a:theme xmlns:a="http://schemas.openxmlformats.org/drawingml/2006/main" name="36x60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Calibri</vt:lpstr>
      <vt:lpstr>Arial Black</vt:lpstr>
      <vt:lpstr>Arial</vt:lpstr>
      <vt:lpstr>Trebuchet MS</vt:lpstr>
      <vt:lpstr>Times New Roman</vt:lpstr>
      <vt:lpstr>36x60 Template</vt:lpstr>
      <vt:lpstr>Without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PosterPresentations.com</dc:creator>
  <cp:lastModifiedBy>Microsoft Office User</cp:lastModifiedBy>
  <cp:revision>1</cp:revision>
  <dcterms:created xsi:type="dcterms:W3CDTF">2012-02-06T18:46:22Z</dcterms:created>
  <dcterms:modified xsi:type="dcterms:W3CDTF">2024-04-30T17:35:32Z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2023-05-04T09:04:03Z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d7cec2ee-2ebd-48a0-a20d-d0729972a6d8</vt:lpwstr>
  </property>
  <property fmtid="{D5CDD505-2E9C-101B-9397-08002B2CF9AE}" pid="7" name="MSIP_Label_defa4170-0d19-0005-0004-bc88714345d2_ActionId">
    <vt:lpwstr>55be2796-4f07-4a6f-8973-4d2a31294220</vt:lpwstr>
  </property>
  <property fmtid="{D5CDD505-2E9C-101B-9397-08002B2CF9AE}" pid="8" name="MSIP_Label_defa4170-0d19-0005-0004-bc88714345d2_ContentBits">
    <vt:lpwstr>0</vt:lpwstr>
  </property>
</Properties>
</file>