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1"/>
  </p:notesMasterIdLst>
  <p:handoutMasterIdLst>
    <p:handoutMasterId r:id="rId32"/>
  </p:handout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 id="284"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BAE23A-CF2E-2755-0A46-C636D3CBA4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A33CF26-0241-7D30-727E-C90A5D3947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C6526E-9B74-4202-8DE7-E86B63CB56F8}" type="datetimeFigureOut">
              <a:rPr lang="en-IN" smtClean="0"/>
              <a:t>10-03-2023</a:t>
            </a:fld>
            <a:endParaRPr lang="en-IN"/>
          </a:p>
        </p:txBody>
      </p:sp>
      <p:sp>
        <p:nvSpPr>
          <p:cNvPr id="4" name="Footer Placeholder 3">
            <a:extLst>
              <a:ext uri="{FF2B5EF4-FFF2-40B4-BE49-F238E27FC236}">
                <a16:creationId xmlns:a16="http://schemas.microsoft.com/office/drawing/2014/main" id="{48CDF554-310C-CDA7-6CD5-1DA3E71D9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16DDE9F-DEF8-E68D-551E-B6122A84CF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5DB476-9983-4657-BF32-C567E76546B7}" type="slidenum">
              <a:rPr lang="en-IN" smtClean="0"/>
              <a:t>‹#›</a:t>
            </a:fld>
            <a:endParaRPr lang="en-IN"/>
          </a:p>
        </p:txBody>
      </p:sp>
    </p:spTree>
    <p:extLst>
      <p:ext uri="{BB962C8B-B14F-4D97-AF65-F5344CB8AC3E}">
        <p14:creationId xmlns:p14="http://schemas.microsoft.com/office/powerpoint/2010/main" val="153946244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FCE84-6771-4673-BD2E-521D8A99EFA9}" type="datetimeFigureOut">
              <a:rPr lang="en-IN" smtClean="0"/>
              <a:t>10-03-2023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4E8E1-0D3F-4EC1-B9B4-79D94ABC8882}" type="slidenum">
              <a:rPr lang="en-IN" smtClean="0"/>
              <a:t>‹#›</a:t>
            </a:fld>
            <a:endParaRPr lang="en-IN"/>
          </a:p>
        </p:txBody>
      </p:sp>
    </p:spTree>
    <p:extLst>
      <p:ext uri="{BB962C8B-B14F-4D97-AF65-F5344CB8AC3E}">
        <p14:creationId xmlns:p14="http://schemas.microsoft.com/office/powerpoint/2010/main" val="179341108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8F941FE-4CEF-4D5F-8243-B6D56925BFFA}" type="datetime1">
              <a:rPr lang="en-IN" smtClean="0"/>
              <a:t>10-03-2023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E4E7D83-B276-443F-BE07-49794A192FF8}" type="slidenum">
              <a:rPr lang="en-IN" smtClean="0"/>
              <a:t>‹#›</a:t>
            </a:fld>
            <a:endParaRPr lang="en-IN"/>
          </a:p>
        </p:txBody>
      </p:sp>
    </p:spTree>
    <p:extLst>
      <p:ext uri="{BB962C8B-B14F-4D97-AF65-F5344CB8AC3E}">
        <p14:creationId xmlns:p14="http://schemas.microsoft.com/office/powerpoint/2010/main" val="2261166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4FED7-73F2-462E-BAE3-B678CE7DF362}" type="datetime1">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248087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063E9-A748-4E6B-9C4B-C3816CA3D95F}" type="datetime1">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191726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250966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575F6-297A-4065-B4CB-3C0D09A3C266}" type="datetime1">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203260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9224EC-3E78-4533-B250-D94D0439E76B}" type="datetime1">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76243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644E1F-C8D2-477C-A593-767FA485B89F}" type="datetime1">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936430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0A0428-167A-477A-AE25-7236F39C9E75}" type="datetime1">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11353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6D508-9C95-4454-A774-F6EB5FA81C24}" type="datetime1">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95430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517E3E0-8F5E-40F0-BCE9-78A557EEFE0B}" type="datetime1">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E4E7D83-B276-443F-BE07-49794A192FF8}" type="slidenum">
              <a:rPr lang="en-IN" smtClean="0"/>
              <a:t>‹#›</a:t>
            </a:fld>
            <a:endParaRPr lang="en-IN"/>
          </a:p>
        </p:txBody>
      </p:sp>
    </p:spTree>
    <p:extLst>
      <p:ext uri="{BB962C8B-B14F-4D97-AF65-F5344CB8AC3E}">
        <p14:creationId xmlns:p14="http://schemas.microsoft.com/office/powerpoint/2010/main" val="91854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E92A55C-D5D1-4AB1-864E-73D6747DBD1C}" type="datetime1">
              <a:rPr lang="en-IN" smtClean="0"/>
              <a:t>10-03-2023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E4E7D83-B276-443F-BE07-49794A192FF8}" type="slidenum">
              <a:rPr lang="en-IN" smtClean="0"/>
              <a:t>‹#›</a:t>
            </a:fld>
            <a:endParaRPr lang="en-IN"/>
          </a:p>
        </p:txBody>
      </p:sp>
    </p:spTree>
    <p:extLst>
      <p:ext uri="{BB962C8B-B14F-4D97-AF65-F5344CB8AC3E}">
        <p14:creationId xmlns:p14="http://schemas.microsoft.com/office/powerpoint/2010/main" val="9954115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4240538-A06C-41D1-9E34-95D0758CAD04}" type="datetime1">
              <a:rPr lang="en-IN" smtClean="0"/>
              <a:t>10-03-2023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E4E7D83-B276-443F-BE07-49794A192FF8}" type="slidenum">
              <a:rPr lang="en-IN" smtClean="0"/>
              <a:t>‹#›</a:t>
            </a:fld>
            <a:endParaRPr lang="en-IN"/>
          </a:p>
        </p:txBody>
      </p:sp>
    </p:spTree>
    <p:extLst>
      <p:ext uri="{BB962C8B-B14F-4D97-AF65-F5344CB8AC3E}">
        <p14:creationId xmlns:p14="http://schemas.microsoft.com/office/powerpoint/2010/main" val="248718159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A8FC-A390-5962-7974-1BD787494FEE}"/>
              </a:ext>
            </a:extLst>
          </p:cNvPr>
          <p:cNvSpPr>
            <a:spLocks noGrp="1"/>
          </p:cNvSpPr>
          <p:nvPr>
            <p:ph type="ctrTitle"/>
          </p:nvPr>
        </p:nvSpPr>
        <p:spPr/>
        <p:txBody>
          <a:bodyPr/>
          <a:lstStyle/>
          <a:p>
            <a:r>
              <a:rPr lang="en-IN" u="sng" dirty="0"/>
              <a:t>MRA Project ML 1</a:t>
            </a:r>
          </a:p>
        </p:txBody>
      </p:sp>
      <p:sp>
        <p:nvSpPr>
          <p:cNvPr id="3" name="Subtitle 2">
            <a:extLst>
              <a:ext uri="{FF2B5EF4-FFF2-40B4-BE49-F238E27FC236}">
                <a16:creationId xmlns:a16="http://schemas.microsoft.com/office/drawing/2014/main" id="{2C90DC6B-B553-E462-8DCD-541F2F92BDA8}"/>
              </a:ext>
            </a:extLst>
          </p:cNvPr>
          <p:cNvSpPr>
            <a:spLocks noGrp="1"/>
          </p:cNvSpPr>
          <p:nvPr>
            <p:ph type="subTitle" idx="1"/>
          </p:nvPr>
        </p:nvSpPr>
        <p:spPr/>
        <p:txBody>
          <a:bodyPr>
            <a:normAutofit lnSpcReduction="10000"/>
          </a:bodyPr>
          <a:lstStyle/>
          <a:p>
            <a:r>
              <a:rPr lang="en-US" dirty="0"/>
              <a:t>Name- Hitesh Dadhich</a:t>
            </a:r>
          </a:p>
          <a:p>
            <a:r>
              <a:rPr lang="en-US" dirty="0"/>
              <a:t>Batch- Dsba_May2022</a:t>
            </a:r>
          </a:p>
          <a:p>
            <a:r>
              <a:rPr lang="en-US" dirty="0"/>
              <a:t>Email- Dadhichh7@gmail.com</a:t>
            </a:r>
            <a:endParaRPr lang="en-IN" dirty="0"/>
          </a:p>
        </p:txBody>
      </p:sp>
    </p:spTree>
    <p:extLst>
      <p:ext uri="{BB962C8B-B14F-4D97-AF65-F5344CB8AC3E}">
        <p14:creationId xmlns:p14="http://schemas.microsoft.com/office/powerpoint/2010/main" val="147517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3094F0-1585-A164-C926-590D457CD237}"/>
              </a:ext>
            </a:extLst>
          </p:cNvPr>
          <p:cNvSpPr>
            <a:spLocks noGrp="1"/>
          </p:cNvSpPr>
          <p:nvPr>
            <p:ph idx="1"/>
          </p:nvPr>
        </p:nvSpPr>
        <p:spPr>
          <a:xfrm>
            <a:off x="0" y="0"/>
            <a:ext cx="12192000" cy="6858000"/>
          </a:xfrm>
        </p:spPr>
        <p:txBody>
          <a:bodyPr/>
          <a:lstStyle/>
          <a:p>
            <a:endParaRPr lang="en-US" dirty="0"/>
          </a:p>
          <a:p>
            <a:r>
              <a:rPr lang="en-IN" dirty="0"/>
              <a:t>BIVARIATE</a:t>
            </a:r>
          </a:p>
        </p:txBody>
      </p:sp>
      <p:pic>
        <p:nvPicPr>
          <p:cNvPr id="4" name="Picture 3">
            <a:extLst>
              <a:ext uri="{FF2B5EF4-FFF2-40B4-BE49-F238E27FC236}">
                <a16:creationId xmlns:a16="http://schemas.microsoft.com/office/drawing/2014/main" id="{677BB99C-EA7B-F769-96C7-137B8B9FBF4D}"/>
              </a:ext>
            </a:extLst>
          </p:cNvPr>
          <p:cNvPicPr>
            <a:picLocks noChangeAspect="1"/>
          </p:cNvPicPr>
          <p:nvPr/>
        </p:nvPicPr>
        <p:blipFill>
          <a:blip r:embed="rId2"/>
          <a:stretch>
            <a:fillRect/>
          </a:stretch>
        </p:blipFill>
        <p:spPr>
          <a:xfrm>
            <a:off x="110015" y="87379"/>
            <a:ext cx="12081985" cy="6703946"/>
          </a:xfrm>
          <a:prstGeom prst="rect">
            <a:avLst/>
          </a:prstGeom>
        </p:spPr>
      </p:pic>
    </p:spTree>
    <p:extLst>
      <p:ext uri="{BB962C8B-B14F-4D97-AF65-F5344CB8AC3E}">
        <p14:creationId xmlns:p14="http://schemas.microsoft.com/office/powerpoint/2010/main" val="39596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18937C-4150-6EF3-0B24-46A156803026}"/>
              </a:ext>
            </a:extLst>
          </p:cNvPr>
          <p:cNvSpPr>
            <a:spLocks noGrp="1"/>
          </p:cNvSpPr>
          <p:nvPr>
            <p:ph idx="1"/>
          </p:nvPr>
        </p:nvSpPr>
        <p:spPr>
          <a:xfrm>
            <a:off x="0" y="0"/>
            <a:ext cx="12192000" cy="6858000"/>
          </a:xfrm>
        </p:spPr>
        <p:txBody>
          <a:bodyPr/>
          <a:lstStyle/>
          <a:p>
            <a:endParaRPr lang="en-US" dirty="0"/>
          </a:p>
          <a:p>
            <a:r>
              <a:rPr lang="en-IN" dirty="0"/>
              <a:t>BIVARIATE</a:t>
            </a:r>
          </a:p>
        </p:txBody>
      </p:sp>
      <p:pic>
        <p:nvPicPr>
          <p:cNvPr id="4" name="Picture 3">
            <a:extLst>
              <a:ext uri="{FF2B5EF4-FFF2-40B4-BE49-F238E27FC236}">
                <a16:creationId xmlns:a16="http://schemas.microsoft.com/office/drawing/2014/main" id="{C7F67153-551B-7973-3C2F-940A631D5853}"/>
              </a:ext>
            </a:extLst>
          </p:cNvPr>
          <p:cNvPicPr>
            <a:picLocks noChangeAspect="1"/>
          </p:cNvPicPr>
          <p:nvPr/>
        </p:nvPicPr>
        <p:blipFill>
          <a:blip r:embed="rId2"/>
          <a:stretch>
            <a:fillRect/>
          </a:stretch>
        </p:blipFill>
        <p:spPr>
          <a:xfrm>
            <a:off x="25839" y="123826"/>
            <a:ext cx="11966136" cy="6648450"/>
          </a:xfrm>
          <a:prstGeom prst="rect">
            <a:avLst/>
          </a:prstGeom>
        </p:spPr>
      </p:pic>
    </p:spTree>
    <p:extLst>
      <p:ext uri="{BB962C8B-B14F-4D97-AF65-F5344CB8AC3E}">
        <p14:creationId xmlns:p14="http://schemas.microsoft.com/office/powerpoint/2010/main" val="121734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F8C691-F953-289C-2E5F-432C5F29FA02}"/>
              </a:ext>
            </a:extLst>
          </p:cNvPr>
          <p:cNvSpPr>
            <a:spLocks noGrp="1"/>
          </p:cNvSpPr>
          <p:nvPr>
            <p:ph idx="1"/>
          </p:nvPr>
        </p:nvSpPr>
        <p:spPr>
          <a:xfrm>
            <a:off x="0" y="0"/>
            <a:ext cx="12192000" cy="6858000"/>
          </a:xfrm>
        </p:spPr>
        <p:txBody>
          <a:bodyPr/>
          <a:lstStyle/>
          <a:p>
            <a:endParaRPr lang="en-US" dirty="0"/>
          </a:p>
          <a:p>
            <a:r>
              <a:rPr lang="en-IN" dirty="0"/>
              <a:t>MULTIVARIATE</a:t>
            </a:r>
          </a:p>
        </p:txBody>
      </p:sp>
      <p:pic>
        <p:nvPicPr>
          <p:cNvPr id="6" name="Picture 5">
            <a:extLst>
              <a:ext uri="{FF2B5EF4-FFF2-40B4-BE49-F238E27FC236}">
                <a16:creationId xmlns:a16="http://schemas.microsoft.com/office/drawing/2014/main" id="{0AE7AFA2-BEA8-8413-993C-8458836582A4}"/>
              </a:ext>
            </a:extLst>
          </p:cNvPr>
          <p:cNvPicPr>
            <a:picLocks noChangeAspect="1"/>
          </p:cNvPicPr>
          <p:nvPr/>
        </p:nvPicPr>
        <p:blipFill>
          <a:blip r:embed="rId2"/>
          <a:stretch>
            <a:fillRect/>
          </a:stretch>
        </p:blipFill>
        <p:spPr>
          <a:xfrm>
            <a:off x="23334" y="161925"/>
            <a:ext cx="12168666" cy="6696075"/>
          </a:xfrm>
          <a:prstGeom prst="rect">
            <a:avLst/>
          </a:prstGeom>
        </p:spPr>
      </p:pic>
    </p:spTree>
    <p:extLst>
      <p:ext uri="{BB962C8B-B14F-4D97-AF65-F5344CB8AC3E}">
        <p14:creationId xmlns:p14="http://schemas.microsoft.com/office/powerpoint/2010/main" val="78452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61B4CB-93C9-A0D9-C9BE-F54608F0BBB3}"/>
              </a:ext>
            </a:extLst>
          </p:cNvPr>
          <p:cNvSpPr>
            <a:spLocks noGrp="1"/>
          </p:cNvSpPr>
          <p:nvPr>
            <p:ph idx="1"/>
          </p:nvPr>
        </p:nvSpPr>
        <p:spPr>
          <a:xfrm>
            <a:off x="0" y="0"/>
            <a:ext cx="12192000" cy="6858000"/>
          </a:xfrm>
        </p:spPr>
        <p:txBody>
          <a:bodyPr/>
          <a:lstStyle/>
          <a:p>
            <a:endParaRPr lang="en-US" dirty="0"/>
          </a:p>
          <a:p>
            <a:r>
              <a:rPr lang="en-IN" dirty="0"/>
              <a:t>MULTIVARIATE</a:t>
            </a:r>
          </a:p>
        </p:txBody>
      </p:sp>
      <p:pic>
        <p:nvPicPr>
          <p:cNvPr id="4" name="Picture 3">
            <a:extLst>
              <a:ext uri="{FF2B5EF4-FFF2-40B4-BE49-F238E27FC236}">
                <a16:creationId xmlns:a16="http://schemas.microsoft.com/office/drawing/2014/main" id="{52ED9DA4-8DD1-9EBA-BE33-5994ADD9B518}"/>
              </a:ext>
            </a:extLst>
          </p:cNvPr>
          <p:cNvPicPr>
            <a:picLocks noChangeAspect="1"/>
          </p:cNvPicPr>
          <p:nvPr/>
        </p:nvPicPr>
        <p:blipFill>
          <a:blip r:embed="rId2"/>
          <a:stretch>
            <a:fillRect/>
          </a:stretch>
        </p:blipFill>
        <p:spPr>
          <a:xfrm>
            <a:off x="0" y="133351"/>
            <a:ext cx="12115101" cy="6648450"/>
          </a:xfrm>
          <a:prstGeom prst="rect">
            <a:avLst/>
          </a:prstGeom>
        </p:spPr>
      </p:pic>
    </p:spTree>
    <p:extLst>
      <p:ext uri="{BB962C8B-B14F-4D97-AF65-F5344CB8AC3E}">
        <p14:creationId xmlns:p14="http://schemas.microsoft.com/office/powerpoint/2010/main" val="29351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7C6C1-B09E-D26B-05F5-F3EB71F8591F}"/>
              </a:ext>
            </a:extLst>
          </p:cNvPr>
          <p:cNvSpPr>
            <a:spLocks noGrp="1"/>
          </p:cNvSpPr>
          <p:nvPr>
            <p:ph idx="1"/>
          </p:nvPr>
        </p:nvSpPr>
        <p:spPr>
          <a:xfrm>
            <a:off x="0" y="0"/>
            <a:ext cx="12192000" cy="6858000"/>
          </a:xfrm>
        </p:spPr>
        <p:txBody>
          <a:bodyPr/>
          <a:lstStyle/>
          <a:p>
            <a:endParaRPr lang="en-US" dirty="0"/>
          </a:p>
          <a:p>
            <a:r>
              <a:rPr lang="en-IN" dirty="0"/>
              <a:t>Trend analysis</a:t>
            </a:r>
          </a:p>
        </p:txBody>
      </p:sp>
      <p:pic>
        <p:nvPicPr>
          <p:cNvPr id="4" name="Picture 3">
            <a:extLst>
              <a:ext uri="{FF2B5EF4-FFF2-40B4-BE49-F238E27FC236}">
                <a16:creationId xmlns:a16="http://schemas.microsoft.com/office/drawing/2014/main" id="{E56ADFA9-AEBE-9E36-0FCB-E5415F24AB34}"/>
              </a:ext>
            </a:extLst>
          </p:cNvPr>
          <p:cNvPicPr>
            <a:picLocks noChangeAspect="1"/>
          </p:cNvPicPr>
          <p:nvPr/>
        </p:nvPicPr>
        <p:blipFill>
          <a:blip r:embed="rId2"/>
          <a:stretch>
            <a:fillRect/>
          </a:stretch>
        </p:blipFill>
        <p:spPr>
          <a:xfrm>
            <a:off x="87992" y="66675"/>
            <a:ext cx="12008757" cy="6724650"/>
          </a:xfrm>
          <a:prstGeom prst="rect">
            <a:avLst/>
          </a:prstGeom>
        </p:spPr>
      </p:pic>
    </p:spTree>
    <p:extLst>
      <p:ext uri="{BB962C8B-B14F-4D97-AF65-F5344CB8AC3E}">
        <p14:creationId xmlns:p14="http://schemas.microsoft.com/office/powerpoint/2010/main" val="29979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123FB-99FC-82AC-3BED-008D4C78B97A}"/>
              </a:ext>
            </a:extLst>
          </p:cNvPr>
          <p:cNvSpPr>
            <a:spLocks noGrp="1"/>
          </p:cNvSpPr>
          <p:nvPr>
            <p:ph idx="1"/>
          </p:nvPr>
        </p:nvSpPr>
        <p:spPr>
          <a:xfrm>
            <a:off x="0" y="0"/>
            <a:ext cx="12192000" cy="6858000"/>
          </a:xfrm>
        </p:spPr>
        <p:txBody>
          <a:bodyPr/>
          <a:lstStyle/>
          <a:p>
            <a:endParaRPr lang="en-US" dirty="0"/>
          </a:p>
          <a:p>
            <a:r>
              <a:rPr lang="en-IN" dirty="0"/>
              <a:t>TREND ANALYSIS</a:t>
            </a:r>
          </a:p>
        </p:txBody>
      </p:sp>
      <p:pic>
        <p:nvPicPr>
          <p:cNvPr id="4" name="Picture 3">
            <a:extLst>
              <a:ext uri="{FF2B5EF4-FFF2-40B4-BE49-F238E27FC236}">
                <a16:creationId xmlns:a16="http://schemas.microsoft.com/office/drawing/2014/main" id="{A312E1E2-B0FA-713D-1BD5-1F8EB78B00F6}"/>
              </a:ext>
            </a:extLst>
          </p:cNvPr>
          <p:cNvPicPr>
            <a:picLocks noChangeAspect="1"/>
          </p:cNvPicPr>
          <p:nvPr/>
        </p:nvPicPr>
        <p:blipFill>
          <a:blip r:embed="rId2"/>
          <a:stretch>
            <a:fillRect/>
          </a:stretch>
        </p:blipFill>
        <p:spPr>
          <a:xfrm>
            <a:off x="85725" y="123825"/>
            <a:ext cx="12020550" cy="6667500"/>
          </a:xfrm>
          <a:prstGeom prst="rect">
            <a:avLst/>
          </a:prstGeom>
        </p:spPr>
      </p:pic>
    </p:spTree>
    <p:extLst>
      <p:ext uri="{BB962C8B-B14F-4D97-AF65-F5344CB8AC3E}">
        <p14:creationId xmlns:p14="http://schemas.microsoft.com/office/powerpoint/2010/main" val="3813921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A468C-3955-6291-AFE7-E66D13DAA8A7}"/>
              </a:ext>
            </a:extLst>
          </p:cNvPr>
          <p:cNvSpPr>
            <a:spLocks noGrp="1"/>
          </p:cNvSpPr>
          <p:nvPr>
            <p:ph idx="1"/>
          </p:nvPr>
        </p:nvSpPr>
        <p:spPr>
          <a:xfrm>
            <a:off x="0" y="0"/>
            <a:ext cx="12192000" cy="6858000"/>
          </a:xfrm>
        </p:spPr>
        <p:txBody>
          <a:bodyPr/>
          <a:lstStyle/>
          <a:p>
            <a:endParaRPr lang="en-US" dirty="0"/>
          </a:p>
          <a:p>
            <a:r>
              <a:rPr lang="en-IN" dirty="0"/>
              <a:t>TREND ANALYSIS</a:t>
            </a:r>
          </a:p>
        </p:txBody>
      </p:sp>
      <p:pic>
        <p:nvPicPr>
          <p:cNvPr id="4" name="Picture 3">
            <a:extLst>
              <a:ext uri="{FF2B5EF4-FFF2-40B4-BE49-F238E27FC236}">
                <a16:creationId xmlns:a16="http://schemas.microsoft.com/office/drawing/2014/main" id="{01D937F1-D403-6FFE-C080-69692BC2AA92}"/>
              </a:ext>
            </a:extLst>
          </p:cNvPr>
          <p:cNvPicPr>
            <a:picLocks noChangeAspect="1"/>
          </p:cNvPicPr>
          <p:nvPr/>
        </p:nvPicPr>
        <p:blipFill>
          <a:blip r:embed="rId2"/>
          <a:stretch>
            <a:fillRect/>
          </a:stretch>
        </p:blipFill>
        <p:spPr>
          <a:xfrm>
            <a:off x="0" y="104774"/>
            <a:ext cx="12125325" cy="6753225"/>
          </a:xfrm>
          <a:prstGeom prst="rect">
            <a:avLst/>
          </a:prstGeom>
        </p:spPr>
      </p:pic>
    </p:spTree>
    <p:extLst>
      <p:ext uri="{BB962C8B-B14F-4D97-AF65-F5344CB8AC3E}">
        <p14:creationId xmlns:p14="http://schemas.microsoft.com/office/powerpoint/2010/main" val="235056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55A53-B66E-3894-4B5A-96FAFE4F75D5}"/>
              </a:ext>
            </a:extLst>
          </p:cNvPr>
          <p:cNvSpPr>
            <a:spLocks noGrp="1"/>
          </p:cNvSpPr>
          <p:nvPr>
            <p:ph idx="1"/>
          </p:nvPr>
        </p:nvSpPr>
        <p:spPr>
          <a:xfrm>
            <a:off x="9525" y="228600"/>
            <a:ext cx="12192000" cy="6858000"/>
          </a:xfrm>
        </p:spPr>
        <p:txBody>
          <a:bodyPr/>
          <a:lstStyle/>
          <a:p>
            <a:endParaRPr lang="en-US" dirty="0"/>
          </a:p>
          <a:p>
            <a:r>
              <a:rPr lang="en-US" dirty="0"/>
              <a:t>TREND ANALYSIS</a:t>
            </a:r>
            <a:endParaRPr lang="en-IN" dirty="0"/>
          </a:p>
        </p:txBody>
      </p:sp>
      <p:pic>
        <p:nvPicPr>
          <p:cNvPr id="4" name="Picture 3">
            <a:extLst>
              <a:ext uri="{FF2B5EF4-FFF2-40B4-BE49-F238E27FC236}">
                <a16:creationId xmlns:a16="http://schemas.microsoft.com/office/drawing/2014/main" id="{0FB6D446-2785-0855-55CD-1101626BDB83}"/>
              </a:ext>
            </a:extLst>
          </p:cNvPr>
          <p:cNvPicPr>
            <a:picLocks noChangeAspect="1"/>
          </p:cNvPicPr>
          <p:nvPr/>
        </p:nvPicPr>
        <p:blipFill>
          <a:blip r:embed="rId2"/>
          <a:stretch>
            <a:fillRect/>
          </a:stretch>
        </p:blipFill>
        <p:spPr>
          <a:xfrm>
            <a:off x="0" y="76200"/>
            <a:ext cx="12087225" cy="6667500"/>
          </a:xfrm>
          <a:prstGeom prst="rect">
            <a:avLst/>
          </a:prstGeom>
        </p:spPr>
      </p:pic>
    </p:spTree>
    <p:extLst>
      <p:ext uri="{BB962C8B-B14F-4D97-AF65-F5344CB8AC3E}">
        <p14:creationId xmlns:p14="http://schemas.microsoft.com/office/powerpoint/2010/main" val="419112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2A15DA-5450-FECF-2E12-8BC304628F48}"/>
              </a:ext>
            </a:extLst>
          </p:cNvPr>
          <p:cNvSpPr>
            <a:spLocks noGrp="1"/>
          </p:cNvSpPr>
          <p:nvPr>
            <p:ph idx="1"/>
          </p:nvPr>
        </p:nvSpPr>
        <p:spPr>
          <a:xfrm>
            <a:off x="0" y="0"/>
            <a:ext cx="12192000" cy="6857999"/>
          </a:xfrm>
        </p:spPr>
        <p:txBody>
          <a:bodyPr/>
          <a:lstStyle/>
          <a:p>
            <a:pPr marL="0" indent="0">
              <a:buNone/>
            </a:pPr>
            <a:r>
              <a:rPr lang="en-US" dirty="0"/>
              <a:t>Sales Analysis</a:t>
            </a:r>
          </a:p>
          <a:p>
            <a:pPr marL="0" indent="0">
              <a:buNone/>
            </a:pPr>
            <a:endParaRPr lang="en-IN" dirty="0"/>
          </a:p>
        </p:txBody>
      </p:sp>
      <p:pic>
        <p:nvPicPr>
          <p:cNvPr id="4" name="Picture 3">
            <a:extLst>
              <a:ext uri="{FF2B5EF4-FFF2-40B4-BE49-F238E27FC236}">
                <a16:creationId xmlns:a16="http://schemas.microsoft.com/office/drawing/2014/main" id="{EBA8C929-4FAA-7EEA-23F9-31248D986281}"/>
              </a:ext>
            </a:extLst>
          </p:cNvPr>
          <p:cNvPicPr>
            <a:picLocks noChangeAspect="1"/>
          </p:cNvPicPr>
          <p:nvPr/>
        </p:nvPicPr>
        <p:blipFill>
          <a:blip r:embed="rId2"/>
          <a:stretch>
            <a:fillRect/>
          </a:stretch>
        </p:blipFill>
        <p:spPr>
          <a:xfrm>
            <a:off x="76200" y="597924"/>
            <a:ext cx="12115800" cy="6174351"/>
          </a:xfrm>
          <a:prstGeom prst="rect">
            <a:avLst/>
          </a:prstGeom>
        </p:spPr>
      </p:pic>
    </p:spTree>
    <p:extLst>
      <p:ext uri="{BB962C8B-B14F-4D97-AF65-F5344CB8AC3E}">
        <p14:creationId xmlns:p14="http://schemas.microsoft.com/office/powerpoint/2010/main" val="422092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76B408-03BA-8C71-219A-AA34E01C4799}"/>
              </a:ext>
            </a:extLst>
          </p:cNvPr>
          <p:cNvSpPr>
            <a:spLocks noGrp="1"/>
          </p:cNvSpPr>
          <p:nvPr>
            <p:ph idx="1"/>
          </p:nvPr>
        </p:nvSpPr>
        <p:spPr>
          <a:xfrm>
            <a:off x="0" y="0"/>
            <a:ext cx="12192000" cy="6858000"/>
          </a:xfrm>
        </p:spPr>
        <p:txBody>
          <a:bodyPr/>
          <a:lstStyle/>
          <a:p>
            <a:pPr marL="0" indent="0">
              <a:buNone/>
            </a:pPr>
            <a:r>
              <a:rPr lang="en-US" dirty="0"/>
              <a:t>Sales Analysis</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31359274-EFB2-3970-095C-4B03CC5C5E0E}"/>
              </a:ext>
            </a:extLst>
          </p:cNvPr>
          <p:cNvPicPr>
            <a:picLocks noChangeAspect="1"/>
          </p:cNvPicPr>
          <p:nvPr/>
        </p:nvPicPr>
        <p:blipFill>
          <a:blip r:embed="rId2"/>
          <a:stretch>
            <a:fillRect/>
          </a:stretch>
        </p:blipFill>
        <p:spPr>
          <a:xfrm>
            <a:off x="0" y="428626"/>
            <a:ext cx="12149137" cy="6353174"/>
          </a:xfrm>
          <a:prstGeom prst="rect">
            <a:avLst/>
          </a:prstGeom>
        </p:spPr>
      </p:pic>
    </p:spTree>
    <p:extLst>
      <p:ext uri="{BB962C8B-B14F-4D97-AF65-F5344CB8AC3E}">
        <p14:creationId xmlns:p14="http://schemas.microsoft.com/office/powerpoint/2010/main" val="78223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2C3A-EBE1-9B0A-107F-D6EA3571DD30}"/>
              </a:ext>
            </a:extLst>
          </p:cNvPr>
          <p:cNvSpPr>
            <a:spLocks noGrp="1"/>
          </p:cNvSpPr>
          <p:nvPr>
            <p:ph type="title" idx="4294967295"/>
          </p:nvPr>
        </p:nvSpPr>
        <p:spPr>
          <a:xfrm>
            <a:off x="65314" y="65314"/>
            <a:ext cx="11364685" cy="559837"/>
          </a:xfrm>
        </p:spPr>
        <p:txBody>
          <a:bodyPr>
            <a:noAutofit/>
          </a:bodyPr>
          <a:lstStyle/>
          <a:p>
            <a:r>
              <a:rPr lang="en-IN" sz="4000" u="sng" dirty="0"/>
              <a:t>Table OF CONTENT</a:t>
            </a:r>
          </a:p>
        </p:txBody>
      </p:sp>
      <p:sp>
        <p:nvSpPr>
          <p:cNvPr id="3" name="Content Placeholder 2">
            <a:extLst>
              <a:ext uri="{FF2B5EF4-FFF2-40B4-BE49-F238E27FC236}">
                <a16:creationId xmlns:a16="http://schemas.microsoft.com/office/drawing/2014/main" id="{062820AB-0B60-87D3-DAE3-93E66717B99F}"/>
              </a:ext>
            </a:extLst>
          </p:cNvPr>
          <p:cNvSpPr>
            <a:spLocks noGrp="1"/>
          </p:cNvSpPr>
          <p:nvPr>
            <p:ph idx="1"/>
          </p:nvPr>
        </p:nvSpPr>
        <p:spPr>
          <a:xfrm>
            <a:off x="615820" y="811763"/>
            <a:ext cx="11364686" cy="5980923"/>
          </a:xfrm>
        </p:spPr>
        <p:txBody>
          <a:bodyPr>
            <a:normAutofit lnSpcReduction="10000"/>
          </a:bodyPr>
          <a:lstStyle/>
          <a:p>
            <a:pPr algn="just">
              <a:buFont typeface="Arial" panose="020B0604020202020204" pitchFamily="34" charset="0"/>
              <a:buChar char="•"/>
            </a:pPr>
            <a:r>
              <a:rPr lang="en-US" sz="1600" b="1" i="0" dirty="0">
                <a:solidFill>
                  <a:srgbClr val="000000"/>
                </a:solidFill>
                <a:effectLst/>
                <a:latin typeface="Arial" panose="020B0604020202020204" pitchFamily="34" charset="0"/>
              </a:rPr>
              <a:t> Agenda &amp; Executive Summary of the data</a:t>
            </a:r>
            <a:endParaRPr lang="en-US" sz="1600" b="1" dirty="0">
              <a:solidFill>
                <a:srgbClr val="000000"/>
              </a:solidFill>
              <a:latin typeface="Arial" panose="020B0604020202020204" pitchFamily="34" charset="0"/>
            </a:endParaRPr>
          </a:p>
          <a:p>
            <a:pPr marL="0" indent="0" algn="just">
              <a:buNone/>
            </a:pPr>
            <a:r>
              <a:rPr lang="en-US" sz="1400" i="0" dirty="0">
                <a:solidFill>
                  <a:srgbClr val="000000"/>
                </a:solidFill>
                <a:effectLst/>
              </a:rPr>
              <a:t>Problem Statement </a:t>
            </a:r>
          </a:p>
          <a:p>
            <a:pPr marL="0" indent="0" algn="just">
              <a:buNone/>
            </a:pPr>
            <a:r>
              <a:rPr lang="en-US" sz="1400" dirty="0">
                <a:solidFill>
                  <a:srgbClr val="000000"/>
                </a:solidFill>
              </a:rPr>
              <a:t>About Data</a:t>
            </a:r>
          </a:p>
          <a:p>
            <a:pPr algn="just">
              <a:buFont typeface="Arial" panose="020B0604020202020204" pitchFamily="34" charset="0"/>
              <a:buChar char="•"/>
            </a:pPr>
            <a:r>
              <a:rPr lang="en-IN" sz="1600" b="1" i="0" dirty="0">
                <a:solidFill>
                  <a:srgbClr val="000000"/>
                </a:solidFill>
                <a:effectLst/>
                <a:latin typeface="Arial" panose="020B0604020202020204" pitchFamily="34" charset="0"/>
              </a:rPr>
              <a:t> Exploratory Analysis and Inferences</a:t>
            </a:r>
          </a:p>
          <a:p>
            <a:pPr marL="0" indent="0" algn="just">
              <a:buNone/>
            </a:pPr>
            <a:r>
              <a:rPr lang="en-IN" sz="1400" b="0" i="0" dirty="0">
                <a:solidFill>
                  <a:srgbClr val="000000"/>
                </a:solidFill>
                <a:effectLst/>
                <a:latin typeface="+mj-lt"/>
              </a:rPr>
              <a:t>Univariate, Bivariate, and multivariate analysis</a:t>
            </a:r>
          </a:p>
          <a:p>
            <a:pPr marL="0" indent="0" algn="just">
              <a:buNone/>
            </a:pPr>
            <a:r>
              <a:rPr lang="en-US" sz="1400" b="0" i="0" dirty="0">
                <a:solidFill>
                  <a:srgbClr val="000000"/>
                </a:solidFill>
                <a:effectLst/>
                <a:latin typeface="+mj-lt"/>
              </a:rPr>
              <a:t>Weekly, Monthly, Quarterly, Yearly Trends in Sales</a:t>
            </a:r>
          </a:p>
          <a:p>
            <a:pPr marL="0" indent="0" algn="just">
              <a:buNone/>
            </a:pPr>
            <a:r>
              <a:rPr lang="en-US" sz="1400" b="0" i="0" dirty="0">
                <a:solidFill>
                  <a:srgbClr val="000000"/>
                </a:solidFill>
                <a:effectLst/>
                <a:latin typeface="+mj-lt"/>
              </a:rPr>
              <a:t>Sales Across different Categories of different features</a:t>
            </a:r>
          </a:p>
          <a:p>
            <a:pPr marL="0" indent="0" algn="just">
              <a:buNone/>
            </a:pPr>
            <a:r>
              <a:rPr lang="en-IN" sz="1400" b="0" i="0" dirty="0">
                <a:solidFill>
                  <a:srgbClr val="000000"/>
                </a:solidFill>
                <a:effectLst/>
                <a:latin typeface="+mj-lt"/>
              </a:rPr>
              <a:t>Inferences</a:t>
            </a:r>
          </a:p>
          <a:p>
            <a:pPr algn="just">
              <a:buFont typeface="Arial" panose="020B0604020202020204" pitchFamily="34" charset="0"/>
              <a:buChar char="•"/>
            </a:pPr>
            <a:r>
              <a:rPr lang="en-US" sz="1600" b="1" i="0" dirty="0">
                <a:solidFill>
                  <a:srgbClr val="000000"/>
                </a:solidFill>
                <a:effectLst/>
                <a:latin typeface="Arial" panose="020B0604020202020204" pitchFamily="34" charset="0"/>
              </a:rPr>
              <a:t> Customer Segmentation using RFM analysis</a:t>
            </a:r>
          </a:p>
          <a:p>
            <a:pPr marL="0" indent="0" algn="l">
              <a:buNone/>
            </a:pPr>
            <a:r>
              <a:rPr lang="en-US" sz="1100" b="0" i="0" dirty="0">
                <a:solidFill>
                  <a:srgbClr val="000000"/>
                </a:solidFill>
                <a:effectLst/>
                <a:latin typeface="lato" panose="020F0502020204030203" pitchFamily="34" charset="0"/>
              </a:rPr>
              <a:t>  </a:t>
            </a:r>
            <a:r>
              <a:rPr lang="en-US" sz="1400" b="0" i="0" dirty="0">
                <a:solidFill>
                  <a:srgbClr val="000000"/>
                </a:solidFill>
                <a:effectLst/>
                <a:latin typeface="+mj-lt"/>
              </a:rPr>
              <a:t>What is RFM?</a:t>
            </a:r>
          </a:p>
          <a:p>
            <a:pPr marL="0" indent="0" algn="l">
              <a:buNone/>
            </a:pPr>
            <a:r>
              <a:rPr lang="en-US" sz="1400" b="0" i="0" dirty="0">
                <a:solidFill>
                  <a:srgbClr val="000000"/>
                </a:solidFill>
                <a:effectLst/>
                <a:latin typeface="+mj-lt"/>
              </a:rPr>
              <a:t>  What all parameters used and assumptions made</a:t>
            </a:r>
          </a:p>
          <a:p>
            <a:pPr marL="0" indent="0" algn="l">
              <a:buNone/>
            </a:pPr>
            <a:r>
              <a:rPr lang="en-US" sz="1400" dirty="0">
                <a:solidFill>
                  <a:srgbClr val="000000"/>
                </a:solidFill>
                <a:latin typeface="+mj-lt"/>
              </a:rPr>
              <a:t>  </a:t>
            </a:r>
            <a:r>
              <a:rPr lang="en-US" sz="1400" b="0" i="0" dirty="0">
                <a:solidFill>
                  <a:srgbClr val="000000"/>
                </a:solidFill>
                <a:effectLst/>
                <a:latin typeface="+mj-lt"/>
              </a:rPr>
              <a:t>Output table head </a:t>
            </a:r>
          </a:p>
          <a:p>
            <a:pPr marL="0" indent="0" algn="l">
              <a:buNone/>
            </a:pPr>
            <a:r>
              <a:rPr lang="en-US" sz="1400" dirty="0">
                <a:solidFill>
                  <a:srgbClr val="000000"/>
                </a:solidFill>
                <a:latin typeface="+mj-lt"/>
              </a:rPr>
              <a:t>  </a:t>
            </a:r>
            <a:r>
              <a:rPr lang="en-US" sz="1400" b="0" i="0" dirty="0">
                <a:solidFill>
                  <a:srgbClr val="000000"/>
                </a:solidFill>
                <a:effectLst/>
                <a:latin typeface="+mj-lt"/>
              </a:rPr>
              <a:t>KNIME used, Workflow image to be put</a:t>
            </a:r>
          </a:p>
          <a:p>
            <a:pPr>
              <a:buFont typeface="Arial" panose="020B0604020202020204" pitchFamily="34" charset="0"/>
              <a:buChar char="•"/>
            </a:pPr>
            <a:r>
              <a:rPr lang="en-US" sz="1600" b="1" i="0" dirty="0">
                <a:solidFill>
                  <a:srgbClr val="000000"/>
                </a:solidFill>
                <a:effectLst/>
                <a:latin typeface="Arial" panose="020B0604020202020204" pitchFamily="34" charset="0"/>
                <a:cs typeface="Arial" panose="020B0604020202020204" pitchFamily="34" charset="0"/>
              </a:rPr>
              <a:t> Inferences from RFM Analysis and identified segments</a:t>
            </a:r>
            <a:endParaRPr lang="en-US" sz="1600" b="0" i="0" dirty="0">
              <a:solidFill>
                <a:srgbClr val="000000"/>
              </a:solidFill>
              <a:effectLst/>
              <a:latin typeface="Arial" panose="020B0604020202020204" pitchFamily="34" charset="0"/>
              <a:cs typeface="Arial" panose="020B0604020202020204" pitchFamily="34" charset="0"/>
            </a:endParaRPr>
          </a:p>
          <a:p>
            <a:pPr marL="0" indent="0" algn="l">
              <a:buNone/>
            </a:pPr>
            <a:r>
              <a:rPr lang="en-US" sz="1100" b="0" i="0" dirty="0">
                <a:solidFill>
                  <a:srgbClr val="000000"/>
                </a:solidFill>
                <a:effectLst/>
                <a:latin typeface="lato" panose="020F0502020204030203" pitchFamily="34" charset="0"/>
              </a:rPr>
              <a:t>  </a:t>
            </a:r>
            <a:r>
              <a:rPr lang="en-US" sz="1400" b="0" i="0" dirty="0">
                <a:solidFill>
                  <a:srgbClr val="000000"/>
                </a:solidFill>
                <a:effectLst/>
                <a:latin typeface="+mj-lt"/>
              </a:rPr>
              <a:t>Who are your best customers</a:t>
            </a:r>
          </a:p>
          <a:p>
            <a:pPr marL="0" indent="0" algn="l">
              <a:buNone/>
            </a:pPr>
            <a:r>
              <a:rPr lang="en-US" sz="1400" b="0" i="0" dirty="0">
                <a:solidFill>
                  <a:srgbClr val="000000"/>
                </a:solidFill>
                <a:effectLst/>
                <a:latin typeface="+mj-lt"/>
              </a:rPr>
              <a:t>  Which customers are on the verge of churning</a:t>
            </a:r>
          </a:p>
          <a:p>
            <a:pPr marL="0" indent="0" algn="l">
              <a:buNone/>
            </a:pPr>
            <a:r>
              <a:rPr lang="en-US" sz="1400" b="0" i="0" dirty="0">
                <a:solidFill>
                  <a:srgbClr val="000000"/>
                </a:solidFill>
                <a:effectLst/>
                <a:latin typeface="+mj-lt"/>
              </a:rPr>
              <a:t>  Who are your lost customers</a:t>
            </a:r>
          </a:p>
          <a:p>
            <a:pPr marL="0" indent="0" algn="l">
              <a:buNone/>
            </a:pPr>
            <a:r>
              <a:rPr lang="en-US" sz="1400" b="0" i="0" dirty="0">
                <a:solidFill>
                  <a:srgbClr val="000000"/>
                </a:solidFill>
                <a:effectLst/>
                <a:latin typeface="+mj-lt"/>
              </a:rPr>
              <a:t>  Who are your loyal customers</a:t>
            </a:r>
          </a:p>
          <a:p>
            <a:pPr algn="just">
              <a:buFont typeface="Arial" panose="020B0604020202020204" pitchFamily="34" charset="0"/>
              <a:buChar char="•"/>
            </a:pPr>
            <a:endParaRPr lang="en-IN" sz="1400" b="1" i="0" dirty="0">
              <a:solidFill>
                <a:srgbClr val="000000"/>
              </a:solidFill>
              <a:effectLst/>
              <a:latin typeface="+mj-lt"/>
            </a:endParaRPr>
          </a:p>
          <a:p>
            <a:pPr algn="just">
              <a:buFont typeface="Arial" panose="020B0604020202020204" pitchFamily="34" charset="0"/>
              <a:buChar char="•"/>
            </a:pPr>
            <a:endParaRPr lang="en-US" sz="1600" b="1" dirty="0">
              <a:solidFill>
                <a:srgbClr val="000000"/>
              </a:solidFill>
            </a:endParaRPr>
          </a:p>
          <a:p>
            <a:pPr marL="457200" indent="-457200" algn="just">
              <a:buAutoNum type="alphaUcPeriod"/>
            </a:pPr>
            <a:endParaRPr lang="en-US" sz="1400" i="0" dirty="0">
              <a:solidFill>
                <a:srgbClr val="000000"/>
              </a:solidFill>
              <a:effectLst/>
            </a:endParaRPr>
          </a:p>
          <a:p>
            <a:pPr marL="457200" indent="-457200" algn="just">
              <a:buAutoNum type="alphaUcPeriod"/>
            </a:pPr>
            <a:endParaRPr lang="en-US" sz="1400" i="0" dirty="0">
              <a:solidFill>
                <a:srgbClr val="000000"/>
              </a:solidFill>
              <a:effectLst/>
            </a:endParaRPr>
          </a:p>
          <a:p>
            <a:pPr marL="457200" indent="-457200" algn="just">
              <a:buAutoNum type="alphaUcPeriod"/>
            </a:pPr>
            <a:endParaRPr lang="en-US" i="0" dirty="0">
              <a:solidFill>
                <a:srgbClr val="000000"/>
              </a:solidFill>
              <a:effectLst/>
            </a:endParaRPr>
          </a:p>
          <a:p>
            <a:pPr marL="0" indent="0" algn="just">
              <a:buNone/>
            </a:pPr>
            <a:endParaRPr lang="en-IN"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3673588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A8F68-2DC2-96F3-D8AD-6850A5A054AF}"/>
              </a:ext>
            </a:extLst>
          </p:cNvPr>
          <p:cNvSpPr>
            <a:spLocks noGrp="1"/>
          </p:cNvSpPr>
          <p:nvPr>
            <p:ph type="title"/>
          </p:nvPr>
        </p:nvSpPr>
        <p:spPr>
          <a:xfrm>
            <a:off x="76200" y="104775"/>
            <a:ext cx="11308080" cy="619125"/>
          </a:xfrm>
        </p:spPr>
        <p:txBody>
          <a:bodyPr>
            <a:normAutofit/>
          </a:bodyPr>
          <a:lstStyle/>
          <a:p>
            <a:r>
              <a:rPr lang="en-US" sz="4000" u="sng" dirty="0"/>
              <a:t>INFERENCES</a:t>
            </a:r>
            <a:r>
              <a:rPr lang="en-US" sz="4000" dirty="0"/>
              <a:t> –</a:t>
            </a:r>
            <a:endParaRPr lang="en-IN" sz="4000" dirty="0"/>
          </a:p>
        </p:txBody>
      </p:sp>
      <p:sp>
        <p:nvSpPr>
          <p:cNvPr id="2" name="Content Placeholder 1">
            <a:extLst>
              <a:ext uri="{FF2B5EF4-FFF2-40B4-BE49-F238E27FC236}">
                <a16:creationId xmlns:a16="http://schemas.microsoft.com/office/drawing/2014/main" id="{6508675B-C3DF-2C68-C5C3-D4BFA3A32954}"/>
              </a:ext>
            </a:extLst>
          </p:cNvPr>
          <p:cNvSpPr>
            <a:spLocks noGrp="1"/>
          </p:cNvSpPr>
          <p:nvPr>
            <p:ph type="body" idx="1"/>
          </p:nvPr>
        </p:nvSpPr>
        <p:spPr>
          <a:xfrm>
            <a:off x="200025" y="723900"/>
            <a:ext cx="11915775" cy="5962650"/>
          </a:xfrm>
        </p:spPr>
        <p:txBody>
          <a:bodyPr>
            <a:normAutofit/>
          </a:bodyPr>
          <a:lstStyle/>
          <a:p>
            <a:r>
              <a:rPr lang="en-US" sz="1800" dirty="0"/>
              <a:t>1. Maximum sales is for country USA and minimum is for Ireland.</a:t>
            </a:r>
          </a:p>
          <a:p>
            <a:r>
              <a:rPr lang="en-US" sz="1800" dirty="0"/>
              <a:t>2. Maximum order placed for classic cars and minimum is for trains.</a:t>
            </a:r>
          </a:p>
          <a:p>
            <a:r>
              <a:rPr lang="en-US" sz="1800" dirty="0"/>
              <a:t>3. Product code S18_3232 has highest MSRP (</a:t>
            </a:r>
            <a:r>
              <a:rPr lang="en-IN" sz="1800" b="0" i="0" dirty="0">
                <a:solidFill>
                  <a:srgbClr val="000000"/>
                </a:solidFill>
                <a:effectLst/>
              </a:rPr>
              <a:t>Manufacturer's Suggested Retail Price</a:t>
            </a:r>
            <a:r>
              <a:rPr lang="en-US" sz="1800" dirty="0">
                <a:solidFill>
                  <a:srgbClr val="000000"/>
                </a:solidFill>
              </a:rPr>
              <a:t>).</a:t>
            </a:r>
          </a:p>
          <a:p>
            <a:r>
              <a:rPr lang="en-US" sz="1800" dirty="0">
                <a:solidFill>
                  <a:srgbClr val="000000"/>
                </a:solidFill>
              </a:rPr>
              <a:t>4. Maximum quantity ordered is also for product code S18_3232.</a:t>
            </a:r>
          </a:p>
          <a:p>
            <a:r>
              <a:rPr lang="en-US" sz="1800" dirty="0">
                <a:solidFill>
                  <a:srgbClr val="000000"/>
                </a:solidFill>
              </a:rPr>
              <a:t>5. Product code S18_3232 seems to be high demand product and so it has high MSRP.</a:t>
            </a:r>
          </a:p>
          <a:p>
            <a:r>
              <a:rPr lang="en-US" sz="1800" dirty="0">
                <a:solidFill>
                  <a:srgbClr val="000000"/>
                </a:solidFill>
              </a:rPr>
              <a:t>6. We have 29 months sales data available for our analysis.</a:t>
            </a:r>
          </a:p>
          <a:p>
            <a:r>
              <a:rPr lang="en-US" sz="1800" dirty="0">
                <a:solidFill>
                  <a:srgbClr val="000000"/>
                </a:solidFill>
              </a:rPr>
              <a:t>7. Maximum order cancelled is for product code S24_3816 need to check the reason of cancellation.</a:t>
            </a:r>
          </a:p>
          <a:p>
            <a:r>
              <a:rPr lang="en-US" sz="1800" dirty="0">
                <a:solidFill>
                  <a:srgbClr val="000000"/>
                </a:solidFill>
              </a:rPr>
              <a:t>8. As per weekly sales trend it shows increase in sales.</a:t>
            </a:r>
          </a:p>
          <a:p>
            <a:r>
              <a:rPr lang="en-US" sz="1800" dirty="0">
                <a:solidFill>
                  <a:srgbClr val="000000"/>
                </a:solidFill>
              </a:rPr>
              <a:t>9. As per monthly sales trend it shows increase in sales</a:t>
            </a:r>
            <a:r>
              <a:rPr lang="en-IN" sz="1800" dirty="0">
                <a:solidFill>
                  <a:srgbClr val="000000"/>
                </a:solidFill>
              </a:rPr>
              <a:t>.</a:t>
            </a:r>
          </a:p>
          <a:p>
            <a:r>
              <a:rPr lang="en-IN" sz="1800" dirty="0">
                <a:solidFill>
                  <a:srgbClr val="000000"/>
                </a:solidFill>
              </a:rPr>
              <a:t>10. </a:t>
            </a:r>
            <a:r>
              <a:rPr lang="en-US" sz="1800" dirty="0">
                <a:solidFill>
                  <a:srgbClr val="000000"/>
                </a:solidFill>
              </a:rPr>
              <a:t>As per quarterly sales trend it shows increase in sales.</a:t>
            </a:r>
            <a:endParaRPr lang="en-IN" sz="1800" dirty="0">
              <a:solidFill>
                <a:srgbClr val="000000"/>
              </a:solidFill>
            </a:endParaRPr>
          </a:p>
          <a:p>
            <a:r>
              <a:rPr lang="en-IN" sz="1800" dirty="0">
                <a:solidFill>
                  <a:srgbClr val="000000"/>
                </a:solidFill>
              </a:rPr>
              <a:t>11. </a:t>
            </a:r>
            <a:r>
              <a:rPr lang="en-US" sz="1800" dirty="0">
                <a:solidFill>
                  <a:srgbClr val="000000"/>
                </a:solidFill>
              </a:rPr>
              <a:t>As per yearly sales trend it shows decrease in sales.</a:t>
            </a:r>
          </a:p>
          <a:p>
            <a:r>
              <a:rPr lang="en-US" sz="1800" dirty="0">
                <a:solidFill>
                  <a:srgbClr val="000000"/>
                </a:solidFill>
              </a:rPr>
              <a:t>12. Highest sales observed in the November month but after November there is drastic decrease in next December month.</a:t>
            </a:r>
          </a:p>
          <a:p>
            <a:r>
              <a:rPr lang="en-US" sz="1800" dirty="0">
                <a:solidFill>
                  <a:srgbClr val="000000"/>
                </a:solidFill>
              </a:rPr>
              <a:t>13. After November 2019 high drop in sales occurs and it’s not improving as compare to previous  year trend .</a:t>
            </a:r>
          </a:p>
          <a:p>
            <a:r>
              <a:rPr lang="en-US" sz="1800" dirty="0">
                <a:solidFill>
                  <a:srgbClr val="000000"/>
                </a:solidFill>
              </a:rPr>
              <a:t>14. Madrid is the best city for sales and it does not belongs to the country USA which has highest sales in countries.</a:t>
            </a:r>
          </a:p>
          <a:p>
            <a:r>
              <a:rPr lang="en-US" sz="1800" dirty="0">
                <a:solidFill>
                  <a:srgbClr val="000000"/>
                </a:solidFill>
              </a:rPr>
              <a:t>15. Customer Euro Shopping Channel contribute highest in sales so we can say he is most valuable customers.</a:t>
            </a:r>
          </a:p>
        </p:txBody>
      </p:sp>
    </p:spTree>
    <p:extLst>
      <p:ext uri="{BB962C8B-B14F-4D97-AF65-F5344CB8AC3E}">
        <p14:creationId xmlns:p14="http://schemas.microsoft.com/office/powerpoint/2010/main" val="211896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0598A4-F429-9C2A-30F9-020375FBC0FF}"/>
              </a:ext>
            </a:extLst>
          </p:cNvPr>
          <p:cNvSpPr>
            <a:spLocks noGrp="1"/>
          </p:cNvSpPr>
          <p:nvPr>
            <p:ph type="title"/>
          </p:nvPr>
        </p:nvSpPr>
        <p:spPr>
          <a:xfrm>
            <a:off x="85725" y="38100"/>
            <a:ext cx="11298555" cy="657225"/>
          </a:xfrm>
        </p:spPr>
        <p:txBody>
          <a:bodyPr>
            <a:noAutofit/>
          </a:bodyPr>
          <a:lstStyle/>
          <a:p>
            <a:r>
              <a:rPr lang="en-US" sz="4000" u="sng" dirty="0"/>
              <a:t>WHAT IS RFM</a:t>
            </a:r>
            <a:endParaRPr lang="en-IN" sz="4000" u="sng" dirty="0"/>
          </a:p>
        </p:txBody>
      </p:sp>
      <p:sp>
        <p:nvSpPr>
          <p:cNvPr id="4" name="Text Placeholder 3">
            <a:extLst>
              <a:ext uri="{FF2B5EF4-FFF2-40B4-BE49-F238E27FC236}">
                <a16:creationId xmlns:a16="http://schemas.microsoft.com/office/drawing/2014/main" id="{75C5993E-B295-52BC-72D7-127C3FA1DDE7}"/>
              </a:ext>
            </a:extLst>
          </p:cNvPr>
          <p:cNvSpPr>
            <a:spLocks noGrp="1"/>
          </p:cNvSpPr>
          <p:nvPr>
            <p:ph type="body" idx="1"/>
          </p:nvPr>
        </p:nvSpPr>
        <p:spPr>
          <a:xfrm>
            <a:off x="85725" y="695325"/>
            <a:ext cx="12020549" cy="6029324"/>
          </a:xfrm>
        </p:spPr>
        <p:txBody>
          <a:bodyPr>
            <a:normAutofit/>
          </a:bodyPr>
          <a:lstStyle/>
          <a:p>
            <a:endParaRPr lang="en-US" dirty="0"/>
          </a:p>
          <a:p>
            <a:r>
              <a:rPr lang="en-US" sz="2000" dirty="0"/>
              <a:t>Rfm stands for Recency, Frequency and Monetary value Where </a:t>
            </a:r>
          </a:p>
          <a:p>
            <a:r>
              <a:rPr lang="en-US" sz="2000" dirty="0"/>
              <a:t>Recency shows the freshness of customers activity like when last time customers visit.</a:t>
            </a:r>
          </a:p>
          <a:p>
            <a:endParaRPr lang="en-US" sz="2000" dirty="0"/>
          </a:p>
          <a:p>
            <a:r>
              <a:rPr lang="en-US" sz="2000" dirty="0"/>
              <a:t>Frequency shows number of transactions or visit of the customers .</a:t>
            </a:r>
          </a:p>
          <a:p>
            <a:endParaRPr lang="en-US" sz="2000" dirty="0"/>
          </a:p>
          <a:p>
            <a:r>
              <a:rPr lang="en-US" sz="2000" dirty="0"/>
              <a:t>Monetary value shows purchasing power of the customers like how much he can spend in his visit.</a:t>
            </a:r>
          </a:p>
          <a:p>
            <a:endParaRPr lang="en-US" sz="2000" dirty="0"/>
          </a:p>
          <a:p>
            <a:r>
              <a:rPr lang="en-US" sz="2000" dirty="0"/>
              <a:t>Based on RFM value (XXX) we can do customer segamatation and can find out which customer is loyal and which can churn.</a:t>
            </a:r>
          </a:p>
          <a:p>
            <a:endParaRPr lang="en-IN" dirty="0"/>
          </a:p>
        </p:txBody>
      </p:sp>
    </p:spTree>
    <p:extLst>
      <p:ext uri="{BB962C8B-B14F-4D97-AF65-F5344CB8AC3E}">
        <p14:creationId xmlns:p14="http://schemas.microsoft.com/office/powerpoint/2010/main" val="3405049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67D50-5932-F54D-4FC0-E31A6C75B38A}"/>
              </a:ext>
            </a:extLst>
          </p:cNvPr>
          <p:cNvSpPr>
            <a:spLocks noGrp="1"/>
          </p:cNvSpPr>
          <p:nvPr>
            <p:ph type="title"/>
          </p:nvPr>
        </p:nvSpPr>
        <p:spPr>
          <a:xfrm>
            <a:off x="95250" y="1"/>
            <a:ext cx="12011024" cy="752474"/>
          </a:xfrm>
        </p:spPr>
        <p:txBody>
          <a:bodyPr>
            <a:normAutofit/>
          </a:bodyPr>
          <a:lstStyle/>
          <a:p>
            <a:r>
              <a:rPr lang="en-US" sz="4000" u="sng" dirty="0"/>
              <a:t>PARAMETERS AND ASSUMPTION FOR RFM</a:t>
            </a:r>
            <a:endParaRPr lang="en-IN" sz="4000" u="sng" dirty="0"/>
          </a:p>
        </p:txBody>
      </p:sp>
      <p:sp>
        <p:nvSpPr>
          <p:cNvPr id="2" name="Content Placeholder 1">
            <a:extLst>
              <a:ext uri="{FF2B5EF4-FFF2-40B4-BE49-F238E27FC236}">
                <a16:creationId xmlns:a16="http://schemas.microsoft.com/office/drawing/2014/main" id="{E2074AD9-125A-ED60-9BC2-71C793D30D8F}"/>
              </a:ext>
            </a:extLst>
          </p:cNvPr>
          <p:cNvSpPr>
            <a:spLocks noGrp="1"/>
          </p:cNvSpPr>
          <p:nvPr>
            <p:ph type="body" idx="1"/>
          </p:nvPr>
        </p:nvSpPr>
        <p:spPr>
          <a:xfrm>
            <a:off x="95250" y="752474"/>
            <a:ext cx="12001500" cy="5991225"/>
          </a:xfrm>
        </p:spPr>
        <p:txBody>
          <a:bodyPr>
            <a:normAutofit fontScale="92500" lnSpcReduction="20000"/>
          </a:bodyPr>
          <a:lstStyle/>
          <a:p>
            <a:pPr marL="457200" indent="-457200">
              <a:buAutoNum type="arabicPeriod"/>
            </a:pPr>
            <a:endParaRPr lang="en-US" sz="2000" b="0" i="0" dirty="0">
              <a:solidFill>
                <a:srgbClr val="666666"/>
              </a:solidFill>
              <a:effectLst/>
            </a:endParaRPr>
          </a:p>
          <a:p>
            <a:pPr marL="457200" indent="-457200">
              <a:buAutoNum type="arabicPeriod"/>
            </a:pPr>
            <a:r>
              <a:rPr lang="en-US" sz="2000" i="0" dirty="0">
                <a:solidFill>
                  <a:srgbClr val="666666"/>
                </a:solidFill>
              </a:rPr>
              <a:t>RFM analysis scores customers on each of the three main factors. Generally, a score from 1 to 5 is given, with 5 being the highest.</a:t>
            </a:r>
            <a:endParaRPr lang="en-IN" sz="2000" i="0" dirty="0">
              <a:solidFill>
                <a:srgbClr val="666666"/>
              </a:solidFill>
            </a:endParaRPr>
          </a:p>
          <a:p>
            <a:pPr marL="457200" indent="-457200">
              <a:buAutoNum type="arabicPeriod"/>
            </a:pPr>
            <a:endParaRPr lang="en-IN" sz="2000" dirty="0">
              <a:solidFill>
                <a:srgbClr val="666666"/>
              </a:solidFill>
            </a:endParaRPr>
          </a:p>
          <a:p>
            <a:pPr marL="457200" indent="-457200">
              <a:buAutoNum type="arabicPeriod"/>
            </a:pPr>
            <a:r>
              <a:rPr lang="en-IN" sz="2000" b="0" i="0" dirty="0">
                <a:solidFill>
                  <a:srgbClr val="666666"/>
                </a:solidFill>
                <a:effectLst/>
              </a:rPr>
              <a:t>We need to calculate Recency, Frequency and monetary values to do RFM analysis.</a:t>
            </a:r>
          </a:p>
          <a:p>
            <a:pPr marL="457200" indent="-457200">
              <a:buAutoNum type="arabicPeriod"/>
            </a:pPr>
            <a:endParaRPr lang="en-IN" sz="2000" b="0" i="0" dirty="0">
              <a:solidFill>
                <a:srgbClr val="666666"/>
              </a:solidFill>
              <a:effectLst/>
            </a:endParaRPr>
          </a:p>
          <a:p>
            <a:pPr marL="457200" indent="-457200">
              <a:buAutoNum type="arabicPeriod"/>
            </a:pPr>
            <a:r>
              <a:rPr lang="en-IN" sz="2000" b="0" i="0" dirty="0">
                <a:solidFill>
                  <a:srgbClr val="666666"/>
                </a:solidFill>
                <a:effectLst/>
              </a:rPr>
              <a:t>We have sales column in the data and that is our Monetary value and higher the Monetary value means higher the amount spend by customers.</a:t>
            </a:r>
          </a:p>
          <a:p>
            <a:pPr marL="457200" indent="-457200">
              <a:buAutoNum type="arabicPeriod"/>
            </a:pPr>
            <a:endParaRPr lang="en-IN" sz="2000" b="0" i="0" dirty="0">
              <a:solidFill>
                <a:srgbClr val="666666"/>
              </a:solidFill>
              <a:effectLst/>
            </a:endParaRPr>
          </a:p>
          <a:p>
            <a:pPr marL="457200" indent="-457200">
              <a:buAutoNum type="arabicPeriod"/>
            </a:pPr>
            <a:r>
              <a:rPr lang="en-IN" sz="2000" b="0" i="0" dirty="0">
                <a:solidFill>
                  <a:srgbClr val="666666"/>
                </a:solidFill>
                <a:effectLst/>
              </a:rPr>
              <a:t>We have order number for each customers and unique count of these orders will give us frequency so higher the frequency means the customer visit very often.</a:t>
            </a:r>
          </a:p>
          <a:p>
            <a:pPr marL="457200" indent="-457200">
              <a:buAutoNum type="arabicPeriod"/>
            </a:pPr>
            <a:endParaRPr lang="en-IN" sz="2000" b="0" i="0" dirty="0">
              <a:solidFill>
                <a:srgbClr val="666666"/>
              </a:solidFill>
              <a:effectLst/>
            </a:endParaRPr>
          </a:p>
          <a:p>
            <a:pPr marL="457200" indent="-457200">
              <a:buAutoNum type="arabicPeriod"/>
            </a:pPr>
            <a:r>
              <a:rPr lang="en-IN" sz="2000" b="0" i="0" dirty="0">
                <a:solidFill>
                  <a:srgbClr val="666666"/>
                </a:solidFill>
                <a:effectLst/>
              </a:rPr>
              <a:t>We have column order date and this can give us recency so to get recency we are taking last date may 31,2020 as target date and count last shopping date by taking different of last date and order date.</a:t>
            </a:r>
          </a:p>
          <a:p>
            <a:pPr marL="457200" indent="-457200">
              <a:buAutoNum type="arabicPeriod"/>
            </a:pPr>
            <a:endParaRPr lang="en-IN" sz="2000" b="0" i="0" dirty="0">
              <a:solidFill>
                <a:srgbClr val="666666"/>
              </a:solidFill>
              <a:effectLst/>
            </a:endParaRPr>
          </a:p>
          <a:p>
            <a:pPr marL="457200" indent="-457200">
              <a:buAutoNum type="arabicPeriod"/>
            </a:pPr>
            <a:r>
              <a:rPr lang="en-IN" sz="2000" b="0" i="0" dirty="0">
                <a:solidFill>
                  <a:srgbClr val="666666"/>
                </a:solidFill>
                <a:effectLst/>
              </a:rPr>
              <a:t>In recency higher the value means customer recently visit the store.</a:t>
            </a:r>
          </a:p>
          <a:p>
            <a:pPr marL="457200" indent="-457200">
              <a:buAutoNum type="arabicPeriod"/>
            </a:pPr>
            <a:endParaRPr lang="en-IN" sz="2000" b="0" i="0" dirty="0">
              <a:solidFill>
                <a:srgbClr val="666666"/>
              </a:solidFill>
              <a:effectLst/>
            </a:endParaRPr>
          </a:p>
          <a:p>
            <a:pPr marL="457200" indent="-457200">
              <a:buAutoNum type="arabicPeriod"/>
            </a:pPr>
            <a:r>
              <a:rPr lang="en-IN" sz="2000" dirty="0">
                <a:solidFill>
                  <a:srgbClr val="666666"/>
                </a:solidFill>
              </a:rPr>
              <a:t>We used 4 bins with quantiles difference of 0.25 and for recency, lower the </a:t>
            </a:r>
            <a:r>
              <a:rPr lang="en-IN" sz="2000" dirty="0" err="1">
                <a:solidFill>
                  <a:srgbClr val="666666"/>
                </a:solidFill>
              </a:rPr>
              <a:t>binsize</a:t>
            </a:r>
            <a:r>
              <a:rPr lang="en-IN" sz="2000" dirty="0">
                <a:solidFill>
                  <a:srgbClr val="666666"/>
                </a:solidFill>
              </a:rPr>
              <a:t> better the recency and for Frequency, Monetary it’s opposite.</a:t>
            </a:r>
            <a:endParaRPr lang="en-US" sz="2000" b="0" i="0" dirty="0">
              <a:solidFill>
                <a:srgbClr val="666666"/>
              </a:solidFill>
              <a:effectLst/>
            </a:endParaRPr>
          </a:p>
        </p:txBody>
      </p:sp>
    </p:spTree>
    <p:extLst>
      <p:ext uri="{BB962C8B-B14F-4D97-AF65-F5344CB8AC3E}">
        <p14:creationId xmlns:p14="http://schemas.microsoft.com/office/powerpoint/2010/main" val="3093769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199319-7E07-F64B-1ECC-217A7CA92C02}"/>
              </a:ext>
            </a:extLst>
          </p:cNvPr>
          <p:cNvSpPr>
            <a:spLocks noGrp="1"/>
          </p:cNvSpPr>
          <p:nvPr>
            <p:ph type="title"/>
          </p:nvPr>
        </p:nvSpPr>
        <p:spPr>
          <a:xfrm>
            <a:off x="66675" y="66675"/>
            <a:ext cx="11982450" cy="638175"/>
          </a:xfrm>
        </p:spPr>
        <p:txBody>
          <a:bodyPr>
            <a:normAutofit/>
          </a:bodyPr>
          <a:lstStyle/>
          <a:p>
            <a:r>
              <a:rPr lang="en-US" sz="4000" u="sng" dirty="0"/>
              <a:t>OUTPUT TABLE HEAD -</a:t>
            </a:r>
            <a:endParaRPr lang="en-IN" sz="4000" u="sng" dirty="0"/>
          </a:p>
        </p:txBody>
      </p:sp>
      <p:sp>
        <p:nvSpPr>
          <p:cNvPr id="4" name="Text Placeholder 3">
            <a:extLst>
              <a:ext uri="{FF2B5EF4-FFF2-40B4-BE49-F238E27FC236}">
                <a16:creationId xmlns:a16="http://schemas.microsoft.com/office/drawing/2014/main" id="{7707FC96-7336-A86B-3DB9-F197767E8EB6}"/>
              </a:ext>
            </a:extLst>
          </p:cNvPr>
          <p:cNvSpPr>
            <a:spLocks noGrp="1"/>
          </p:cNvSpPr>
          <p:nvPr>
            <p:ph type="body" idx="1"/>
          </p:nvPr>
        </p:nvSpPr>
        <p:spPr>
          <a:xfrm>
            <a:off x="142875" y="704850"/>
            <a:ext cx="11982450" cy="6086475"/>
          </a:xfrm>
        </p:spPr>
        <p:txBody>
          <a:bodyPr>
            <a:normAutofit/>
          </a:bodyPr>
          <a:lstStyle/>
          <a:p>
            <a:r>
              <a:rPr lang="en-US" sz="2000" dirty="0"/>
              <a:t>We export the data in csv file with RFM value and create a pivot table shown below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We have total 89 unique customers and out of 89, 9 customers have best RFM values 444 and 5 customers have second best RFM value 344 so these are very loyal and high spend making customers and we can give some special promotion to keep them active.</a:t>
            </a:r>
          </a:p>
          <a:p>
            <a:endParaRPr lang="en-US" sz="2000" dirty="0"/>
          </a:p>
          <a:p>
            <a:endParaRPr lang="en-IN" sz="2000" dirty="0"/>
          </a:p>
        </p:txBody>
      </p:sp>
      <p:graphicFrame>
        <p:nvGraphicFramePr>
          <p:cNvPr id="7" name="Table 6">
            <a:extLst>
              <a:ext uri="{FF2B5EF4-FFF2-40B4-BE49-F238E27FC236}">
                <a16:creationId xmlns:a16="http://schemas.microsoft.com/office/drawing/2014/main" id="{F398B10A-5242-1549-C545-E2D303513E9C}"/>
              </a:ext>
            </a:extLst>
          </p:cNvPr>
          <p:cNvGraphicFramePr>
            <a:graphicFrameLocks noGrp="1"/>
          </p:cNvGraphicFramePr>
          <p:nvPr>
            <p:extLst>
              <p:ext uri="{D42A27DB-BD31-4B8C-83A1-F6EECF244321}">
                <p14:modId xmlns:p14="http://schemas.microsoft.com/office/powerpoint/2010/main" val="134561512"/>
              </p:ext>
            </p:extLst>
          </p:nvPr>
        </p:nvGraphicFramePr>
        <p:xfrm>
          <a:off x="228600" y="1242059"/>
          <a:ext cx="8305798" cy="3206113"/>
        </p:xfrm>
        <a:graphic>
          <a:graphicData uri="http://schemas.openxmlformats.org/drawingml/2006/table">
            <a:tbl>
              <a:tblPr/>
              <a:tblGrid>
                <a:gridCol w="2595563">
                  <a:extLst>
                    <a:ext uri="{9D8B030D-6E8A-4147-A177-3AD203B41FA5}">
                      <a16:colId xmlns:a16="http://schemas.microsoft.com/office/drawing/2014/main" val="2254898232"/>
                    </a:ext>
                  </a:extLst>
                </a:gridCol>
                <a:gridCol w="1437542">
                  <a:extLst>
                    <a:ext uri="{9D8B030D-6E8A-4147-A177-3AD203B41FA5}">
                      <a16:colId xmlns:a16="http://schemas.microsoft.com/office/drawing/2014/main" val="3622495918"/>
                    </a:ext>
                  </a:extLst>
                </a:gridCol>
                <a:gridCol w="1397610">
                  <a:extLst>
                    <a:ext uri="{9D8B030D-6E8A-4147-A177-3AD203B41FA5}">
                      <a16:colId xmlns:a16="http://schemas.microsoft.com/office/drawing/2014/main" val="1876030045"/>
                    </a:ext>
                  </a:extLst>
                </a:gridCol>
                <a:gridCol w="958361">
                  <a:extLst>
                    <a:ext uri="{9D8B030D-6E8A-4147-A177-3AD203B41FA5}">
                      <a16:colId xmlns:a16="http://schemas.microsoft.com/office/drawing/2014/main" val="4090412897"/>
                    </a:ext>
                  </a:extLst>
                </a:gridCol>
                <a:gridCol w="958361">
                  <a:extLst>
                    <a:ext uri="{9D8B030D-6E8A-4147-A177-3AD203B41FA5}">
                      <a16:colId xmlns:a16="http://schemas.microsoft.com/office/drawing/2014/main" val="1312750825"/>
                    </a:ext>
                  </a:extLst>
                </a:gridCol>
                <a:gridCol w="958361">
                  <a:extLst>
                    <a:ext uri="{9D8B030D-6E8A-4147-A177-3AD203B41FA5}">
                      <a16:colId xmlns:a16="http://schemas.microsoft.com/office/drawing/2014/main" val="1938500460"/>
                    </a:ext>
                  </a:extLst>
                </a:gridCol>
              </a:tblGrid>
              <a:tr h="268107">
                <a:tc>
                  <a:txBody>
                    <a:bodyPr/>
                    <a:lstStyle/>
                    <a:p>
                      <a:pPr algn="l" fontAlgn="b"/>
                      <a:r>
                        <a:rPr lang="en-IN" sz="1600" b="1" i="0" u="none" strike="noStrike" dirty="0">
                          <a:solidFill>
                            <a:srgbClr val="000000"/>
                          </a:solidFill>
                          <a:effectLst/>
                          <a:latin typeface="Calibri" panose="020F0502020204030204" pitchFamily="34" charset="0"/>
                        </a:rPr>
                        <a:t>Count of CUSTOMERNAME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600" b="1" i="0" u="none" strike="noStrike" dirty="0">
                          <a:solidFill>
                            <a:srgbClr val="000000"/>
                          </a:solidFill>
                          <a:effectLst/>
                          <a:latin typeface="Calibri" panose="020F0502020204030204" pitchFamily="34" charset="0"/>
                        </a:rPr>
                        <a:t>MONETARY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311037946"/>
                  </a:ext>
                </a:extLst>
              </a:tr>
              <a:tr h="256936">
                <a:tc>
                  <a:txBody>
                    <a:bodyPr/>
                    <a:lstStyle/>
                    <a:p>
                      <a:pPr algn="l" fontAlgn="b"/>
                      <a:r>
                        <a:rPr lang="en-IN" sz="1600" b="1" i="0" u="none" strike="noStrike" dirty="0">
                          <a:solidFill>
                            <a:srgbClr val="000000"/>
                          </a:solidFill>
                          <a:effectLst/>
                          <a:latin typeface="Calibri" panose="020F0502020204030204" pitchFamily="34" charset="0"/>
                        </a:rPr>
                        <a:t>RECENCY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600" b="1" i="0" u="none" strike="noStrike" dirty="0">
                          <a:solidFill>
                            <a:srgbClr val="000000"/>
                          </a:solidFill>
                          <a:effectLst/>
                          <a:latin typeface="Calibri" panose="020F0502020204030204" pitchFamily="34" charset="0"/>
                        </a:rPr>
                        <a:t>FREQUENCY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646564510"/>
                  </a:ext>
                </a:extLst>
              </a:tr>
              <a:tr h="268107">
                <a:tc>
                  <a:txBody>
                    <a:bodyPr/>
                    <a:lstStyle/>
                    <a:p>
                      <a:pPr algn="r" fontAlgn="b"/>
                      <a:r>
                        <a:rPr lang="en-IN" sz="1100" b="1"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0827051"/>
                  </a:ext>
                </a:extLst>
              </a:tr>
              <a:tr h="268107">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0919283"/>
                  </a:ext>
                </a:extLst>
              </a:tr>
              <a:tr h="268107">
                <a:tc>
                  <a:txBody>
                    <a:bodyPr/>
                    <a:lstStyle/>
                    <a:p>
                      <a:pPr algn="r" fontAlgn="b"/>
                      <a:r>
                        <a:rPr lang="en-IN" sz="1100" b="1"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1383405"/>
                  </a:ext>
                </a:extLst>
              </a:tr>
              <a:tr h="268107">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5882840"/>
                  </a:ext>
                </a:extLst>
              </a:tr>
              <a:tr h="268107">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586535"/>
                  </a:ext>
                </a:extLst>
              </a:tr>
              <a:tr h="268107">
                <a:tc>
                  <a:txBody>
                    <a:bodyPr/>
                    <a:lstStyle/>
                    <a:p>
                      <a:pPr algn="r" fontAlgn="b"/>
                      <a:r>
                        <a:rPr lang="en-IN" sz="1100" b="1"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0671345"/>
                  </a:ext>
                </a:extLst>
              </a:tr>
              <a:tr h="268107">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6788100"/>
                  </a:ext>
                </a:extLst>
              </a:tr>
              <a:tr h="268107">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388961"/>
                  </a:ext>
                </a:extLst>
              </a:tr>
              <a:tr h="268107">
                <a:tc>
                  <a:txBody>
                    <a:bodyPr/>
                    <a:lstStyle/>
                    <a:p>
                      <a:pPr algn="r" fontAlgn="b"/>
                      <a:r>
                        <a:rPr lang="en-IN" sz="1100" b="1"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572072"/>
                  </a:ext>
                </a:extLst>
              </a:tr>
              <a:tr h="268107">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451721"/>
                  </a:ext>
                </a:extLst>
              </a:tr>
            </a:tbl>
          </a:graphicData>
        </a:graphic>
      </p:graphicFrame>
    </p:spTree>
    <p:extLst>
      <p:ext uri="{BB962C8B-B14F-4D97-AF65-F5344CB8AC3E}">
        <p14:creationId xmlns:p14="http://schemas.microsoft.com/office/powerpoint/2010/main" val="3283882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35E3E2-AF92-CFD0-76C2-B4AED4AF5FC0}"/>
              </a:ext>
            </a:extLst>
          </p:cNvPr>
          <p:cNvSpPr>
            <a:spLocks noGrp="1"/>
          </p:cNvSpPr>
          <p:nvPr>
            <p:ph type="title"/>
          </p:nvPr>
        </p:nvSpPr>
        <p:spPr>
          <a:xfrm>
            <a:off x="85724" y="85725"/>
            <a:ext cx="12039601" cy="619125"/>
          </a:xfrm>
        </p:spPr>
        <p:txBody>
          <a:bodyPr>
            <a:normAutofit/>
          </a:bodyPr>
          <a:lstStyle/>
          <a:p>
            <a:r>
              <a:rPr lang="en-US" sz="4000" u="sng" dirty="0"/>
              <a:t>KNIME WORKFLOW</a:t>
            </a:r>
            <a:r>
              <a:rPr lang="en-US" sz="4000" dirty="0"/>
              <a:t> -</a:t>
            </a:r>
            <a:endParaRPr lang="en-IN" sz="4000" dirty="0"/>
          </a:p>
        </p:txBody>
      </p:sp>
      <p:sp>
        <p:nvSpPr>
          <p:cNvPr id="4" name="Text Placeholder 3">
            <a:extLst>
              <a:ext uri="{FF2B5EF4-FFF2-40B4-BE49-F238E27FC236}">
                <a16:creationId xmlns:a16="http://schemas.microsoft.com/office/drawing/2014/main" id="{A6F82F44-3B46-9BD3-D058-28D81ABDB7DE}"/>
              </a:ext>
            </a:extLst>
          </p:cNvPr>
          <p:cNvSpPr>
            <a:spLocks noGrp="1"/>
          </p:cNvSpPr>
          <p:nvPr>
            <p:ph type="body" idx="1"/>
          </p:nvPr>
        </p:nvSpPr>
        <p:spPr>
          <a:xfrm>
            <a:off x="85724" y="704850"/>
            <a:ext cx="12020552" cy="6067425"/>
          </a:xfrm>
        </p:spPr>
        <p:txBody>
          <a:bodyPr/>
          <a:lstStyle/>
          <a:p>
            <a:endParaRPr lang="en-US" dirty="0"/>
          </a:p>
          <a:p>
            <a:endParaRPr lang="en-IN" dirty="0"/>
          </a:p>
        </p:txBody>
      </p:sp>
      <p:pic>
        <p:nvPicPr>
          <p:cNvPr id="6" name="Picture 5">
            <a:extLst>
              <a:ext uri="{FF2B5EF4-FFF2-40B4-BE49-F238E27FC236}">
                <a16:creationId xmlns:a16="http://schemas.microsoft.com/office/drawing/2014/main" id="{F2C77E04-803C-8861-5B6D-B301EF846E7F}"/>
              </a:ext>
            </a:extLst>
          </p:cNvPr>
          <p:cNvPicPr>
            <a:picLocks noChangeAspect="1"/>
          </p:cNvPicPr>
          <p:nvPr/>
        </p:nvPicPr>
        <p:blipFill>
          <a:blip r:embed="rId2"/>
          <a:stretch>
            <a:fillRect/>
          </a:stretch>
        </p:blipFill>
        <p:spPr>
          <a:xfrm>
            <a:off x="200024" y="819150"/>
            <a:ext cx="11801475" cy="5886450"/>
          </a:xfrm>
          <a:prstGeom prst="rect">
            <a:avLst/>
          </a:prstGeom>
        </p:spPr>
      </p:pic>
    </p:spTree>
    <p:extLst>
      <p:ext uri="{BB962C8B-B14F-4D97-AF65-F5344CB8AC3E}">
        <p14:creationId xmlns:p14="http://schemas.microsoft.com/office/powerpoint/2010/main" val="1745757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C61A-5CD4-BABC-A6F9-54CB95FCE9A3}"/>
              </a:ext>
            </a:extLst>
          </p:cNvPr>
          <p:cNvSpPr>
            <a:spLocks noGrp="1"/>
          </p:cNvSpPr>
          <p:nvPr>
            <p:ph type="title"/>
          </p:nvPr>
        </p:nvSpPr>
        <p:spPr>
          <a:xfrm>
            <a:off x="66675" y="114301"/>
            <a:ext cx="12058649" cy="723900"/>
          </a:xfrm>
        </p:spPr>
        <p:txBody>
          <a:bodyPr>
            <a:normAutofit/>
          </a:bodyPr>
          <a:lstStyle/>
          <a:p>
            <a:r>
              <a:rPr lang="en-US" sz="4000" u="sng" dirty="0"/>
              <a:t>BEST CUSTOMERS</a:t>
            </a:r>
            <a:r>
              <a:rPr lang="en-US" sz="4000" dirty="0"/>
              <a:t> -</a:t>
            </a:r>
            <a:endParaRPr lang="en-IN" sz="4000" dirty="0"/>
          </a:p>
        </p:txBody>
      </p:sp>
      <p:sp>
        <p:nvSpPr>
          <p:cNvPr id="3" name="Text Placeholder 2">
            <a:extLst>
              <a:ext uri="{FF2B5EF4-FFF2-40B4-BE49-F238E27FC236}">
                <a16:creationId xmlns:a16="http://schemas.microsoft.com/office/drawing/2014/main" id="{1AD640EA-69D0-1CC8-9E5C-FA59079CA85D}"/>
              </a:ext>
            </a:extLst>
          </p:cNvPr>
          <p:cNvSpPr>
            <a:spLocks noGrp="1"/>
          </p:cNvSpPr>
          <p:nvPr>
            <p:ph type="body" idx="1"/>
          </p:nvPr>
        </p:nvSpPr>
        <p:spPr>
          <a:xfrm>
            <a:off x="66675" y="838201"/>
            <a:ext cx="11963400" cy="5905497"/>
          </a:xfrm>
        </p:spPr>
        <p:txBody>
          <a:bodyPr>
            <a:normAutofit/>
          </a:bodyPr>
          <a:lstStyle/>
          <a:p>
            <a:r>
              <a:rPr lang="en-US" sz="2000" dirty="0"/>
              <a:t>  For best customers RFM should be - 444</a:t>
            </a:r>
            <a:endParaRPr lang="en-IN" sz="2000" dirty="0"/>
          </a:p>
        </p:txBody>
      </p:sp>
      <p:graphicFrame>
        <p:nvGraphicFramePr>
          <p:cNvPr id="4" name="Table 3">
            <a:extLst>
              <a:ext uri="{FF2B5EF4-FFF2-40B4-BE49-F238E27FC236}">
                <a16:creationId xmlns:a16="http://schemas.microsoft.com/office/drawing/2014/main" id="{101330B5-B513-E951-6C50-6708C36E1679}"/>
              </a:ext>
            </a:extLst>
          </p:cNvPr>
          <p:cNvGraphicFramePr>
            <a:graphicFrameLocks noGrp="1"/>
          </p:cNvGraphicFramePr>
          <p:nvPr>
            <p:extLst>
              <p:ext uri="{D42A27DB-BD31-4B8C-83A1-F6EECF244321}">
                <p14:modId xmlns:p14="http://schemas.microsoft.com/office/powerpoint/2010/main" val="2711404924"/>
              </p:ext>
            </p:extLst>
          </p:nvPr>
        </p:nvGraphicFramePr>
        <p:xfrm>
          <a:off x="314326" y="1419226"/>
          <a:ext cx="6810374" cy="981075"/>
        </p:xfrm>
        <a:graphic>
          <a:graphicData uri="http://schemas.openxmlformats.org/drawingml/2006/table">
            <a:tbl>
              <a:tblPr/>
              <a:tblGrid>
                <a:gridCol w="4423233">
                  <a:extLst>
                    <a:ext uri="{9D8B030D-6E8A-4147-A177-3AD203B41FA5}">
                      <a16:colId xmlns:a16="http://schemas.microsoft.com/office/drawing/2014/main" val="3192917501"/>
                    </a:ext>
                  </a:extLst>
                </a:gridCol>
                <a:gridCol w="2387141">
                  <a:extLst>
                    <a:ext uri="{9D8B030D-6E8A-4147-A177-3AD203B41FA5}">
                      <a16:colId xmlns:a16="http://schemas.microsoft.com/office/drawing/2014/main" val="786244973"/>
                    </a:ext>
                  </a:extLst>
                </a:gridCol>
              </a:tblGrid>
              <a:tr h="327025">
                <a:tc>
                  <a:txBody>
                    <a:bodyPr/>
                    <a:lstStyle/>
                    <a:p>
                      <a:pPr algn="l" fontAlgn="b"/>
                      <a:r>
                        <a:rPr lang="en-IN" sz="1100" b="0" i="0" u="none" strike="noStrike" dirty="0">
                          <a:solidFill>
                            <a:srgbClr val="000000"/>
                          </a:solidFill>
                          <a:effectLst/>
                          <a:latin typeface="Calibri" panose="020F0502020204030204" pitchFamily="34" charset="0"/>
                        </a:rPr>
                        <a:t>RECENCY2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328782440"/>
                  </a:ext>
                </a:extLst>
              </a:tr>
              <a:tr h="327025">
                <a:tc>
                  <a:txBody>
                    <a:bodyPr/>
                    <a:lstStyle/>
                    <a:p>
                      <a:pPr algn="l" fontAlgn="b"/>
                      <a:r>
                        <a:rPr lang="en-IN" sz="1100" b="0" i="0" u="none" strike="noStrike" dirty="0">
                          <a:solidFill>
                            <a:srgbClr val="000000"/>
                          </a:solidFill>
                          <a:effectLst/>
                          <a:latin typeface="Calibri" panose="020F0502020204030204" pitchFamily="34" charset="0"/>
                        </a:rPr>
                        <a:t>FREQUENCY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7513773"/>
                  </a:ext>
                </a:extLst>
              </a:tr>
              <a:tr h="327025">
                <a:tc>
                  <a:txBody>
                    <a:bodyPr/>
                    <a:lstStyle/>
                    <a:p>
                      <a:pPr algn="l" fontAlgn="b"/>
                      <a:r>
                        <a:rPr lang="en-IN" sz="1100" b="0" i="0" u="none" strike="noStrike" dirty="0">
                          <a:solidFill>
                            <a:srgbClr val="000000"/>
                          </a:solidFill>
                          <a:effectLst/>
                          <a:latin typeface="Calibri" panose="020F0502020204030204" pitchFamily="34" charset="0"/>
                        </a:rPr>
                        <a:t>MONETARY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68143006"/>
                  </a:ext>
                </a:extLst>
              </a:tr>
            </a:tbl>
          </a:graphicData>
        </a:graphic>
      </p:graphicFrame>
      <p:graphicFrame>
        <p:nvGraphicFramePr>
          <p:cNvPr id="5" name="Table 4">
            <a:extLst>
              <a:ext uri="{FF2B5EF4-FFF2-40B4-BE49-F238E27FC236}">
                <a16:creationId xmlns:a16="http://schemas.microsoft.com/office/drawing/2014/main" id="{2F31B8FA-8F6F-C002-7C0E-FC697F51DCF8}"/>
              </a:ext>
            </a:extLst>
          </p:cNvPr>
          <p:cNvGraphicFramePr>
            <a:graphicFrameLocks noGrp="1"/>
          </p:cNvGraphicFramePr>
          <p:nvPr>
            <p:extLst>
              <p:ext uri="{D42A27DB-BD31-4B8C-83A1-F6EECF244321}">
                <p14:modId xmlns:p14="http://schemas.microsoft.com/office/powerpoint/2010/main" val="1053925216"/>
              </p:ext>
            </p:extLst>
          </p:nvPr>
        </p:nvGraphicFramePr>
        <p:xfrm>
          <a:off x="314325" y="2781302"/>
          <a:ext cx="11487148" cy="3733800"/>
        </p:xfrm>
        <a:graphic>
          <a:graphicData uri="http://schemas.openxmlformats.org/drawingml/2006/table">
            <a:tbl>
              <a:tblPr/>
              <a:tblGrid>
                <a:gridCol w="3053546">
                  <a:extLst>
                    <a:ext uri="{9D8B030D-6E8A-4147-A177-3AD203B41FA5}">
                      <a16:colId xmlns:a16="http://schemas.microsoft.com/office/drawing/2014/main" val="2634456033"/>
                    </a:ext>
                  </a:extLst>
                </a:gridCol>
                <a:gridCol w="1647945">
                  <a:extLst>
                    <a:ext uri="{9D8B030D-6E8A-4147-A177-3AD203B41FA5}">
                      <a16:colId xmlns:a16="http://schemas.microsoft.com/office/drawing/2014/main" val="3246636455"/>
                    </a:ext>
                  </a:extLst>
                </a:gridCol>
                <a:gridCol w="3635173">
                  <a:extLst>
                    <a:ext uri="{9D8B030D-6E8A-4147-A177-3AD203B41FA5}">
                      <a16:colId xmlns:a16="http://schemas.microsoft.com/office/drawing/2014/main" val="3694753372"/>
                    </a:ext>
                  </a:extLst>
                </a:gridCol>
                <a:gridCol w="3150484">
                  <a:extLst>
                    <a:ext uri="{9D8B030D-6E8A-4147-A177-3AD203B41FA5}">
                      <a16:colId xmlns:a16="http://schemas.microsoft.com/office/drawing/2014/main" val="4097664789"/>
                    </a:ext>
                  </a:extLst>
                </a:gridCol>
              </a:tblGrid>
              <a:tr h="533400">
                <a:tc>
                  <a:txBody>
                    <a:bodyPr/>
                    <a:lstStyle/>
                    <a:p>
                      <a:pPr algn="l" fontAlgn="b"/>
                      <a:r>
                        <a:rPr lang="en-IN" sz="1100" b="0" i="0" u="none" strike="noStrike">
                          <a:solidFill>
                            <a:srgbClr val="000000"/>
                          </a:solidFill>
                          <a:effectLst/>
                          <a:latin typeface="Calibri" panose="020F0502020204030204" pitchFamily="34" charset="0"/>
                        </a:rPr>
                        <a:t>Customer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        SALES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Average of QUANTITYORDERED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1" i="0" u="none" strike="noStrike" dirty="0">
                          <a:solidFill>
                            <a:srgbClr val="000000"/>
                          </a:solidFill>
                          <a:effectLst/>
                          <a:latin typeface="Calibri" panose="020F0502020204030204" pitchFamily="34" charset="0"/>
                        </a:rPr>
                        <a:t>NO. of days since last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70691828"/>
                  </a:ext>
                </a:extLst>
              </a:tr>
              <a:tr h="533400">
                <a:tc>
                  <a:txBody>
                    <a:bodyPr/>
                    <a:lstStyle/>
                    <a:p>
                      <a:pPr algn="l" fontAlgn="b"/>
                      <a:r>
                        <a:rPr lang="en-IN" sz="1100" b="0" i="0" u="none" strike="noStrike">
                          <a:solidFill>
                            <a:srgbClr val="000000"/>
                          </a:solidFill>
                          <a:effectLst/>
                          <a:latin typeface="Calibri" panose="020F0502020204030204" pitchFamily="34" charset="0"/>
                        </a:rPr>
                        <a:t>Diecast Classics Inc.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122138.14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35.83870968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3900365"/>
                  </a:ext>
                </a:extLst>
              </a:tr>
              <a:tr h="533400">
                <a:tc>
                  <a:txBody>
                    <a:bodyPr/>
                    <a:lstStyle/>
                    <a:p>
                      <a:pPr algn="l" fontAlgn="b"/>
                      <a:r>
                        <a:rPr lang="en-IN" sz="1100" b="0" i="0" u="none" strike="noStrike">
                          <a:solidFill>
                            <a:srgbClr val="000000"/>
                          </a:solidFill>
                          <a:effectLst/>
                          <a:latin typeface="Calibri" panose="020F0502020204030204" pitchFamily="34" charset="0"/>
                        </a:rPr>
                        <a:t>Euro Shopping Channel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912294.11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36.01158301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4644051"/>
                  </a:ext>
                </a:extLst>
              </a:tr>
              <a:tr h="533400">
                <a:tc>
                  <a:txBody>
                    <a:bodyPr/>
                    <a:lstStyle/>
                    <a:p>
                      <a:pPr algn="l" fontAlgn="b"/>
                      <a:r>
                        <a:rPr lang="en-IN" sz="1100" b="0" i="0" u="none" strike="noStrike">
                          <a:solidFill>
                            <a:srgbClr val="000000"/>
                          </a:solidFill>
                          <a:effectLst/>
                          <a:latin typeface="Calibri" panose="020F0502020204030204" pitchFamily="34" charset="0"/>
                        </a:rPr>
                        <a:t>Mini Gifts Distributors Ltd.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654858.06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35.36666667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752243"/>
                  </a:ext>
                </a:extLst>
              </a:tr>
              <a:tr h="533400">
                <a:tc>
                  <a:txBody>
                    <a:bodyPr/>
                    <a:lstStyle/>
                    <a:p>
                      <a:pPr algn="l" fontAlgn="b"/>
                      <a:r>
                        <a:rPr lang="en-IN" sz="1100" b="0" i="0" u="none" strike="noStrike">
                          <a:solidFill>
                            <a:srgbClr val="000000"/>
                          </a:solidFill>
                          <a:effectLst/>
                          <a:latin typeface="Calibri" panose="020F0502020204030204" pitchFamily="34" charset="0"/>
                        </a:rPr>
                        <a:t>Souveniers And Things 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151570.98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34.80434783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3711778"/>
                  </a:ext>
                </a:extLst>
              </a:tr>
              <a:tr h="533400">
                <a:tc>
                  <a:txBody>
                    <a:bodyPr/>
                    <a:lstStyle/>
                    <a:p>
                      <a:pPr algn="l" fontAlgn="b"/>
                      <a:r>
                        <a:rPr lang="en-IN" sz="1100" b="0" i="0" u="none" strike="noStrike">
                          <a:solidFill>
                            <a:srgbClr val="000000"/>
                          </a:solidFill>
                          <a:effectLst/>
                          <a:latin typeface="Calibri" panose="020F0502020204030204" pitchFamily="34" charset="0"/>
                        </a:rPr>
                        <a:t>La Rochelle Gifts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180124.9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34.56603774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2999728"/>
                  </a:ext>
                </a:extLst>
              </a:tr>
              <a:tr h="533400">
                <a:tc>
                  <a:txBody>
                    <a:bodyPr/>
                    <a:lstStyle/>
                    <a:p>
                      <a:pPr algn="l" fontAlgn="b"/>
                      <a:r>
                        <a:rPr lang="en-IN" sz="1100" b="0" i="0" u="none" strike="noStrike">
                          <a:solidFill>
                            <a:srgbClr val="000000"/>
                          </a:solidFill>
                          <a:effectLst/>
                          <a:latin typeface="Calibri" panose="020F0502020204030204" pitchFamily="34" charset="0"/>
                        </a:rPr>
                        <a:t>Salzburg Collectables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149798.63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36.05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104364"/>
                  </a:ext>
                </a:extLst>
              </a:tr>
            </a:tbl>
          </a:graphicData>
        </a:graphic>
      </p:graphicFrame>
    </p:spTree>
    <p:extLst>
      <p:ext uri="{BB962C8B-B14F-4D97-AF65-F5344CB8AC3E}">
        <p14:creationId xmlns:p14="http://schemas.microsoft.com/office/powerpoint/2010/main" val="1325410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15D0C8-9280-7C01-EFDF-FCFB1176E36A}"/>
              </a:ext>
            </a:extLst>
          </p:cNvPr>
          <p:cNvSpPr>
            <a:spLocks noGrp="1"/>
          </p:cNvSpPr>
          <p:nvPr>
            <p:ph type="title"/>
          </p:nvPr>
        </p:nvSpPr>
        <p:spPr>
          <a:xfrm>
            <a:off x="66675" y="66675"/>
            <a:ext cx="12030075" cy="704850"/>
          </a:xfrm>
        </p:spPr>
        <p:txBody>
          <a:bodyPr>
            <a:normAutofit/>
          </a:bodyPr>
          <a:lstStyle/>
          <a:p>
            <a:r>
              <a:rPr lang="en-US" sz="4000" u="sng" dirty="0"/>
              <a:t>CUSTOMERS TO CHURN</a:t>
            </a:r>
            <a:r>
              <a:rPr lang="en-US" sz="4000" dirty="0"/>
              <a:t> -</a:t>
            </a:r>
            <a:endParaRPr lang="en-IN" sz="4000" dirty="0"/>
          </a:p>
        </p:txBody>
      </p:sp>
      <p:sp>
        <p:nvSpPr>
          <p:cNvPr id="5" name="Text Placeholder 4">
            <a:extLst>
              <a:ext uri="{FF2B5EF4-FFF2-40B4-BE49-F238E27FC236}">
                <a16:creationId xmlns:a16="http://schemas.microsoft.com/office/drawing/2014/main" id="{23B37621-3C54-B631-867B-D9E53F9C9BD8}"/>
              </a:ext>
            </a:extLst>
          </p:cNvPr>
          <p:cNvSpPr>
            <a:spLocks noGrp="1"/>
          </p:cNvSpPr>
          <p:nvPr>
            <p:ph type="body" idx="1"/>
          </p:nvPr>
        </p:nvSpPr>
        <p:spPr>
          <a:xfrm>
            <a:off x="66676" y="771525"/>
            <a:ext cx="12030074" cy="6019799"/>
          </a:xfrm>
        </p:spPr>
        <p:txBody>
          <a:bodyPr>
            <a:normAutofit/>
          </a:bodyPr>
          <a:lstStyle/>
          <a:p>
            <a:r>
              <a:rPr lang="en-US" sz="2000" dirty="0"/>
              <a:t>Customer those who have low recency are on verge to churn :</a:t>
            </a:r>
            <a:endParaRPr lang="en-IN" sz="2000" dirty="0"/>
          </a:p>
        </p:txBody>
      </p:sp>
      <p:graphicFrame>
        <p:nvGraphicFramePr>
          <p:cNvPr id="6" name="Table 5">
            <a:extLst>
              <a:ext uri="{FF2B5EF4-FFF2-40B4-BE49-F238E27FC236}">
                <a16:creationId xmlns:a16="http://schemas.microsoft.com/office/drawing/2014/main" id="{64D75C15-8A61-8AF6-0B9E-08B99058804A}"/>
              </a:ext>
            </a:extLst>
          </p:cNvPr>
          <p:cNvGraphicFramePr>
            <a:graphicFrameLocks noGrp="1"/>
          </p:cNvGraphicFramePr>
          <p:nvPr>
            <p:extLst>
              <p:ext uri="{D42A27DB-BD31-4B8C-83A1-F6EECF244321}">
                <p14:modId xmlns:p14="http://schemas.microsoft.com/office/powerpoint/2010/main" val="872709193"/>
              </p:ext>
            </p:extLst>
          </p:nvPr>
        </p:nvGraphicFramePr>
        <p:xfrm>
          <a:off x="257174" y="1304924"/>
          <a:ext cx="11229975" cy="4543428"/>
        </p:xfrm>
        <a:graphic>
          <a:graphicData uri="http://schemas.openxmlformats.org/drawingml/2006/table">
            <a:tbl>
              <a:tblPr/>
              <a:tblGrid>
                <a:gridCol w="2479654">
                  <a:extLst>
                    <a:ext uri="{9D8B030D-6E8A-4147-A177-3AD203B41FA5}">
                      <a16:colId xmlns:a16="http://schemas.microsoft.com/office/drawing/2014/main" val="2337669232"/>
                    </a:ext>
                  </a:extLst>
                </a:gridCol>
                <a:gridCol w="2074327">
                  <a:extLst>
                    <a:ext uri="{9D8B030D-6E8A-4147-A177-3AD203B41FA5}">
                      <a16:colId xmlns:a16="http://schemas.microsoft.com/office/drawing/2014/main" val="1232233252"/>
                    </a:ext>
                  </a:extLst>
                </a:gridCol>
                <a:gridCol w="3576426">
                  <a:extLst>
                    <a:ext uri="{9D8B030D-6E8A-4147-A177-3AD203B41FA5}">
                      <a16:colId xmlns:a16="http://schemas.microsoft.com/office/drawing/2014/main" val="2777111458"/>
                    </a:ext>
                  </a:extLst>
                </a:gridCol>
                <a:gridCol w="3099568">
                  <a:extLst>
                    <a:ext uri="{9D8B030D-6E8A-4147-A177-3AD203B41FA5}">
                      <a16:colId xmlns:a16="http://schemas.microsoft.com/office/drawing/2014/main" val="3237598060"/>
                    </a:ext>
                  </a:extLst>
                </a:gridCol>
              </a:tblGrid>
              <a:tr h="757238">
                <a:tc>
                  <a:txBody>
                    <a:bodyPr/>
                    <a:lstStyle/>
                    <a:p>
                      <a:pPr algn="l" rtl="0" fontAlgn="b"/>
                      <a:r>
                        <a:rPr lang="en-IN" sz="1100" b="0" i="0" u="none" strike="noStrike">
                          <a:solidFill>
                            <a:srgbClr val="000000"/>
                          </a:solidFill>
                          <a:effectLst/>
                          <a:latin typeface="Calibri" panose="020F0502020204030204" pitchFamily="34" charset="0"/>
                        </a:rPr>
                        <a:t>Customer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IN" sz="1100" b="1" i="0" u="none" strike="noStrike">
                          <a:solidFill>
                            <a:srgbClr val="000000"/>
                          </a:solidFill>
                          <a:effectLst/>
                          <a:latin typeface="Calibri" panose="020F0502020204030204" pitchFamily="34" charset="0"/>
                        </a:rPr>
                        <a:t>        SALES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IN" sz="1100" b="1" i="0" u="none" strike="noStrike">
                          <a:solidFill>
                            <a:srgbClr val="000000"/>
                          </a:solidFill>
                          <a:effectLst/>
                          <a:latin typeface="Calibri" panose="020F0502020204030204" pitchFamily="34" charset="0"/>
                        </a:rPr>
                        <a:t>Average of QUANTITYORDERED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100" b="1" i="0" u="none" strike="noStrike" dirty="0">
                          <a:solidFill>
                            <a:srgbClr val="000000"/>
                          </a:solidFill>
                          <a:effectLst/>
                          <a:latin typeface="Calibri" panose="020F0502020204030204" pitchFamily="34" charset="0"/>
                        </a:rPr>
                        <a:t>NO. of days since last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71865168"/>
                  </a:ext>
                </a:extLst>
              </a:tr>
              <a:tr h="757238">
                <a:tc>
                  <a:txBody>
                    <a:bodyPr/>
                    <a:lstStyle/>
                    <a:p>
                      <a:pPr algn="l" fontAlgn="b"/>
                      <a:r>
                        <a:rPr lang="en-IN" sz="1100" b="0" i="0" u="none" strike="noStrike">
                          <a:solidFill>
                            <a:srgbClr val="000000"/>
                          </a:solidFill>
                          <a:effectLst/>
                          <a:latin typeface="Calibri" panose="020F0502020204030204" pitchFamily="34" charset="0"/>
                        </a:rPr>
                        <a:t>Amica Models &amp; 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94117.26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32.42307692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5287684"/>
                  </a:ext>
                </a:extLst>
              </a:tr>
              <a:tr h="757238">
                <a:tc>
                  <a:txBody>
                    <a:bodyPr/>
                    <a:lstStyle/>
                    <a:p>
                      <a:pPr algn="l" fontAlgn="b"/>
                      <a:r>
                        <a:rPr lang="en-IN" sz="1100" b="0" i="0" u="none" strike="noStrike">
                          <a:solidFill>
                            <a:srgbClr val="000000"/>
                          </a:solidFill>
                          <a:effectLst/>
                          <a:latin typeface="Calibri" panose="020F0502020204030204" pitchFamily="34" charset="0"/>
                        </a:rPr>
                        <a:t>Herkku Gifts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111640.28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33.55172414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526905"/>
                  </a:ext>
                </a:extLst>
              </a:tr>
              <a:tr h="757238">
                <a:tc>
                  <a:txBody>
                    <a:bodyPr/>
                    <a:lstStyle/>
                    <a:p>
                      <a:pPr algn="l" fontAlgn="b"/>
                      <a:r>
                        <a:rPr lang="en-IN" sz="1100" b="0" i="0" u="none" strike="noStrike">
                          <a:solidFill>
                            <a:srgbClr val="000000"/>
                          </a:solidFill>
                          <a:effectLst/>
                          <a:latin typeface="Calibri" panose="020F0502020204030204" pitchFamily="34" charset="0"/>
                        </a:rPr>
                        <a:t>Marta's Replicas 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103080.38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36.14814815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642034"/>
                  </a:ext>
                </a:extLst>
              </a:tr>
              <a:tr h="757238">
                <a:tc>
                  <a:txBody>
                    <a:bodyPr/>
                    <a:lstStyle/>
                    <a:p>
                      <a:pPr algn="l" fontAlgn="b"/>
                      <a:r>
                        <a:rPr lang="en-IN" sz="1100" b="0" i="0" u="none" strike="noStrike">
                          <a:solidFill>
                            <a:srgbClr val="000000"/>
                          </a:solidFill>
                          <a:effectLst/>
                          <a:latin typeface="Calibri" panose="020F0502020204030204" pitchFamily="34" charset="0"/>
                        </a:rPr>
                        <a:t>Saveley &amp; Henriot, 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142874.25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34.82926829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1916101"/>
                  </a:ext>
                </a:extLst>
              </a:tr>
              <a:tr h="757238">
                <a:tc>
                  <a:txBody>
                    <a:bodyPr/>
                    <a:lstStyle/>
                    <a:p>
                      <a:pPr algn="l" fontAlgn="b"/>
                      <a:r>
                        <a:rPr lang="en-IN" sz="1100" b="0" i="0" u="none" strike="noStrike">
                          <a:solidFill>
                            <a:srgbClr val="000000"/>
                          </a:solidFill>
                          <a:effectLst/>
                          <a:latin typeface="Calibri" panose="020F0502020204030204" pitchFamily="34" charset="0"/>
                        </a:rPr>
                        <a:t>Vida Sport, Ltd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117713.56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34.77419355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275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1009238"/>
                  </a:ext>
                </a:extLst>
              </a:tr>
            </a:tbl>
          </a:graphicData>
        </a:graphic>
      </p:graphicFrame>
    </p:spTree>
    <p:extLst>
      <p:ext uri="{BB962C8B-B14F-4D97-AF65-F5344CB8AC3E}">
        <p14:creationId xmlns:p14="http://schemas.microsoft.com/office/powerpoint/2010/main" val="3612930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15D0C8-9280-7C01-EFDF-FCFB1176E36A}"/>
              </a:ext>
            </a:extLst>
          </p:cNvPr>
          <p:cNvSpPr>
            <a:spLocks noGrp="1"/>
          </p:cNvSpPr>
          <p:nvPr>
            <p:ph type="title"/>
          </p:nvPr>
        </p:nvSpPr>
        <p:spPr>
          <a:xfrm>
            <a:off x="66675" y="66675"/>
            <a:ext cx="12030075" cy="704850"/>
          </a:xfrm>
        </p:spPr>
        <p:txBody>
          <a:bodyPr>
            <a:normAutofit/>
          </a:bodyPr>
          <a:lstStyle/>
          <a:p>
            <a:r>
              <a:rPr lang="en-US" sz="4000" u="sng" dirty="0"/>
              <a:t>LOST CUSTOMERS</a:t>
            </a:r>
            <a:r>
              <a:rPr lang="en-US" sz="4000" dirty="0"/>
              <a:t> -</a:t>
            </a:r>
            <a:endParaRPr lang="en-IN" sz="4000" dirty="0"/>
          </a:p>
        </p:txBody>
      </p:sp>
      <p:sp>
        <p:nvSpPr>
          <p:cNvPr id="5" name="Text Placeholder 4">
            <a:extLst>
              <a:ext uri="{FF2B5EF4-FFF2-40B4-BE49-F238E27FC236}">
                <a16:creationId xmlns:a16="http://schemas.microsoft.com/office/drawing/2014/main" id="{23B37621-3C54-B631-867B-D9E53F9C9BD8}"/>
              </a:ext>
            </a:extLst>
          </p:cNvPr>
          <p:cNvSpPr>
            <a:spLocks noGrp="1"/>
          </p:cNvSpPr>
          <p:nvPr>
            <p:ph type="body" idx="1"/>
          </p:nvPr>
        </p:nvSpPr>
        <p:spPr>
          <a:xfrm>
            <a:off x="66676" y="771525"/>
            <a:ext cx="12030074" cy="6019799"/>
          </a:xfrm>
        </p:spPr>
        <p:txBody>
          <a:bodyPr>
            <a:normAutofit/>
          </a:bodyPr>
          <a:lstStyle/>
          <a:p>
            <a:r>
              <a:rPr lang="en-US" sz="2000" dirty="0"/>
              <a:t>Customers those have low recency are lost customers :</a:t>
            </a:r>
            <a:endParaRPr lang="en-IN" sz="2000" dirty="0"/>
          </a:p>
        </p:txBody>
      </p:sp>
      <p:graphicFrame>
        <p:nvGraphicFramePr>
          <p:cNvPr id="2" name="Table 1">
            <a:extLst>
              <a:ext uri="{FF2B5EF4-FFF2-40B4-BE49-F238E27FC236}">
                <a16:creationId xmlns:a16="http://schemas.microsoft.com/office/drawing/2014/main" id="{56B58743-E896-C17E-3110-FB5DAD7ECA47}"/>
              </a:ext>
            </a:extLst>
          </p:cNvPr>
          <p:cNvGraphicFramePr>
            <a:graphicFrameLocks noGrp="1"/>
          </p:cNvGraphicFramePr>
          <p:nvPr>
            <p:extLst>
              <p:ext uri="{D42A27DB-BD31-4B8C-83A1-F6EECF244321}">
                <p14:modId xmlns:p14="http://schemas.microsoft.com/office/powerpoint/2010/main" val="3174041651"/>
              </p:ext>
            </p:extLst>
          </p:nvPr>
        </p:nvGraphicFramePr>
        <p:xfrm>
          <a:off x="238125" y="1266824"/>
          <a:ext cx="11696700" cy="4752973"/>
        </p:xfrm>
        <a:graphic>
          <a:graphicData uri="http://schemas.openxmlformats.org/drawingml/2006/table">
            <a:tbl>
              <a:tblPr/>
              <a:tblGrid>
                <a:gridCol w="3652330">
                  <a:extLst>
                    <a:ext uri="{9D8B030D-6E8A-4147-A177-3AD203B41FA5}">
                      <a16:colId xmlns:a16="http://schemas.microsoft.com/office/drawing/2014/main" val="2349208743"/>
                    </a:ext>
                  </a:extLst>
                </a:gridCol>
                <a:gridCol w="1571888">
                  <a:extLst>
                    <a:ext uri="{9D8B030D-6E8A-4147-A177-3AD203B41FA5}">
                      <a16:colId xmlns:a16="http://schemas.microsoft.com/office/drawing/2014/main" val="3114978785"/>
                    </a:ext>
                  </a:extLst>
                </a:gridCol>
                <a:gridCol w="3467401">
                  <a:extLst>
                    <a:ext uri="{9D8B030D-6E8A-4147-A177-3AD203B41FA5}">
                      <a16:colId xmlns:a16="http://schemas.microsoft.com/office/drawing/2014/main" val="83476681"/>
                    </a:ext>
                  </a:extLst>
                </a:gridCol>
                <a:gridCol w="3005081">
                  <a:extLst>
                    <a:ext uri="{9D8B030D-6E8A-4147-A177-3AD203B41FA5}">
                      <a16:colId xmlns:a16="http://schemas.microsoft.com/office/drawing/2014/main" val="2631595740"/>
                    </a:ext>
                  </a:extLst>
                </a:gridCol>
              </a:tblGrid>
              <a:tr h="471442">
                <a:tc>
                  <a:txBody>
                    <a:bodyPr/>
                    <a:lstStyle/>
                    <a:p>
                      <a:pPr algn="l" rtl="0" fontAlgn="b"/>
                      <a:r>
                        <a:rPr lang="en-IN" sz="1100" b="0" i="0" u="none" strike="noStrike" dirty="0">
                          <a:solidFill>
                            <a:srgbClr val="000000"/>
                          </a:solidFill>
                          <a:effectLst/>
                          <a:latin typeface="Calibri" panose="020F0502020204030204" pitchFamily="34" charset="0"/>
                        </a:rPr>
                        <a:t>Customer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IN" sz="1100" b="1" i="0" u="none" strike="noStrike">
                          <a:solidFill>
                            <a:srgbClr val="000000"/>
                          </a:solidFill>
                          <a:effectLst/>
                          <a:latin typeface="Calibri" panose="020F0502020204030204" pitchFamily="34" charset="0"/>
                        </a:rPr>
                        <a:t>        SALES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IN" sz="1100" b="1" i="0" u="none" strike="noStrike">
                          <a:solidFill>
                            <a:srgbClr val="000000"/>
                          </a:solidFill>
                          <a:effectLst/>
                          <a:latin typeface="Calibri" panose="020F0502020204030204" pitchFamily="34" charset="0"/>
                        </a:rPr>
                        <a:t>Average of QUANTITYORDERED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100" b="1" i="0" u="none" strike="noStrike" dirty="0">
                          <a:solidFill>
                            <a:srgbClr val="000000"/>
                          </a:solidFill>
                          <a:effectLst/>
                          <a:latin typeface="Calibri" panose="020F0502020204030204" pitchFamily="34" charset="0"/>
                        </a:rPr>
                        <a:t>NO. of days since last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34272071"/>
                  </a:ext>
                </a:extLst>
              </a:tr>
              <a:tr h="471442">
                <a:tc>
                  <a:txBody>
                    <a:bodyPr/>
                    <a:lstStyle/>
                    <a:p>
                      <a:pPr algn="l" fontAlgn="b"/>
                      <a:r>
                        <a:rPr lang="en-IN" sz="1100" b="0" i="0" u="none" strike="noStrike">
                          <a:solidFill>
                            <a:srgbClr val="000000"/>
                          </a:solidFill>
                          <a:effectLst/>
                          <a:latin typeface="Calibri" panose="020F0502020204030204" pitchFamily="34" charset="0"/>
                        </a:rPr>
                        <a:t>West Coast Collectables 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46084.64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39.30769231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4429898"/>
                  </a:ext>
                </a:extLst>
              </a:tr>
              <a:tr h="471442">
                <a:tc>
                  <a:txBody>
                    <a:bodyPr/>
                    <a:lstStyle/>
                    <a:p>
                      <a:pPr algn="l" fontAlgn="b"/>
                      <a:r>
                        <a:rPr lang="en-IN" sz="1100" b="0" i="0" u="none" strike="noStrike">
                          <a:solidFill>
                            <a:srgbClr val="000000"/>
                          </a:solidFill>
                          <a:effectLst/>
                          <a:latin typeface="Calibri" panose="020F0502020204030204" pitchFamily="34" charset="0"/>
                        </a:rPr>
                        <a:t>Signal Collectibles Ltd.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50218.51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34.26666667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123271"/>
                  </a:ext>
                </a:extLst>
              </a:tr>
              <a:tr h="471442">
                <a:tc>
                  <a:txBody>
                    <a:bodyPr/>
                    <a:lstStyle/>
                    <a:p>
                      <a:pPr algn="l" fontAlgn="b"/>
                      <a:r>
                        <a:rPr lang="en-IN" sz="1100" b="0" i="0" u="none" strike="noStrike">
                          <a:solidFill>
                            <a:srgbClr val="000000"/>
                          </a:solidFill>
                          <a:effectLst/>
                          <a:latin typeface="Calibri" panose="020F0502020204030204" pitchFamily="34" charset="0"/>
                        </a:rPr>
                        <a:t>Saveley &amp; Henriot, 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142874.25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34.82926829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6025038"/>
                  </a:ext>
                </a:extLst>
              </a:tr>
              <a:tr h="509995">
                <a:tc>
                  <a:txBody>
                    <a:bodyPr/>
                    <a:lstStyle/>
                    <a:p>
                      <a:pPr algn="l" fontAlgn="b"/>
                      <a:r>
                        <a:rPr lang="en-IN" sz="1100" b="0" i="0" u="none" strike="noStrike">
                          <a:solidFill>
                            <a:srgbClr val="000000"/>
                          </a:solidFill>
                          <a:effectLst/>
                          <a:latin typeface="Calibri" panose="020F0502020204030204" pitchFamily="34" charset="0"/>
                        </a:rPr>
                        <a:t>Osaka Souveniers 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67605.07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123876"/>
                  </a:ext>
                </a:extLst>
              </a:tr>
              <a:tr h="471442">
                <a:tc>
                  <a:txBody>
                    <a:bodyPr/>
                    <a:lstStyle/>
                    <a:p>
                      <a:pPr algn="l" fontAlgn="b"/>
                      <a:r>
                        <a:rPr lang="en-IN" sz="1100" b="0" i="0" u="none" strike="noStrike">
                          <a:solidFill>
                            <a:srgbClr val="000000"/>
                          </a:solidFill>
                          <a:effectLst/>
                          <a:latin typeface="Calibri" panose="020F0502020204030204" pitchFamily="34" charset="0"/>
                        </a:rPr>
                        <a:t>Collectable Mini Designs 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87489.23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29555"/>
                  </a:ext>
                </a:extLst>
              </a:tr>
              <a:tr h="471442">
                <a:tc>
                  <a:txBody>
                    <a:bodyPr/>
                    <a:lstStyle/>
                    <a:p>
                      <a:pPr algn="l" fontAlgn="b"/>
                      <a:r>
                        <a:rPr lang="en-IN" sz="1100" b="0" i="0" u="none" strike="noStrike">
                          <a:solidFill>
                            <a:srgbClr val="000000"/>
                          </a:solidFill>
                          <a:effectLst/>
                          <a:latin typeface="Calibri" panose="020F0502020204030204" pitchFamily="34" charset="0"/>
                        </a:rPr>
                        <a:t>Daedalus Designs Imports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69052.41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03507"/>
                  </a:ext>
                </a:extLst>
              </a:tr>
              <a:tr h="471442">
                <a:tc>
                  <a:txBody>
                    <a:bodyPr/>
                    <a:lstStyle/>
                    <a:p>
                      <a:pPr algn="l" fontAlgn="b"/>
                      <a:r>
                        <a:rPr lang="en-IN" sz="1100" b="0" i="0" u="none" strike="noStrike">
                          <a:solidFill>
                            <a:srgbClr val="000000"/>
                          </a:solidFill>
                          <a:effectLst/>
                          <a:latin typeface="Calibri" panose="020F0502020204030204" pitchFamily="34" charset="0"/>
                        </a:rPr>
                        <a:t>Diecast Collectables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70859.78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38.61111111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8872176"/>
                  </a:ext>
                </a:extLst>
              </a:tr>
              <a:tr h="471442">
                <a:tc>
                  <a:txBody>
                    <a:bodyPr/>
                    <a:lstStyle/>
                    <a:p>
                      <a:pPr algn="l" fontAlgn="b"/>
                      <a:r>
                        <a:rPr lang="en-IN" sz="1100" b="0" i="0" u="none" strike="noStrike">
                          <a:solidFill>
                            <a:srgbClr val="000000"/>
                          </a:solidFill>
                          <a:effectLst/>
                          <a:latin typeface="Calibri" panose="020F0502020204030204" pitchFamily="34" charset="0"/>
                        </a:rPr>
                        <a:t>Double Decker Gift Stores, Ltd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36019.04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291659"/>
                  </a:ext>
                </a:extLst>
              </a:tr>
              <a:tr h="471442">
                <a:tc>
                  <a:txBody>
                    <a:bodyPr/>
                    <a:lstStyle/>
                    <a:p>
                      <a:pPr algn="l" fontAlgn="b"/>
                      <a:r>
                        <a:rPr lang="en-IN" sz="1100" b="0" i="0" u="none" strike="noStrike">
                          <a:solidFill>
                            <a:srgbClr val="000000"/>
                          </a:solidFill>
                          <a:effectLst/>
                          <a:latin typeface="Calibri" panose="020F0502020204030204" pitchFamily="34" charset="0"/>
                        </a:rPr>
                        <a:t>CAF Imports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49642.05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439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490866"/>
                  </a:ext>
                </a:extLst>
              </a:tr>
            </a:tbl>
          </a:graphicData>
        </a:graphic>
      </p:graphicFrame>
    </p:spTree>
    <p:extLst>
      <p:ext uri="{BB962C8B-B14F-4D97-AF65-F5344CB8AC3E}">
        <p14:creationId xmlns:p14="http://schemas.microsoft.com/office/powerpoint/2010/main" val="3375412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15D0C8-9280-7C01-EFDF-FCFB1176E36A}"/>
              </a:ext>
            </a:extLst>
          </p:cNvPr>
          <p:cNvSpPr>
            <a:spLocks noGrp="1"/>
          </p:cNvSpPr>
          <p:nvPr>
            <p:ph type="title"/>
          </p:nvPr>
        </p:nvSpPr>
        <p:spPr>
          <a:xfrm>
            <a:off x="66675" y="66675"/>
            <a:ext cx="12030075" cy="704850"/>
          </a:xfrm>
        </p:spPr>
        <p:txBody>
          <a:bodyPr>
            <a:normAutofit/>
          </a:bodyPr>
          <a:lstStyle/>
          <a:p>
            <a:r>
              <a:rPr lang="en-US" sz="4000" u="sng" dirty="0"/>
              <a:t>LOYAL CUSTOMERS</a:t>
            </a:r>
            <a:r>
              <a:rPr lang="en-US" sz="4000" dirty="0"/>
              <a:t> -</a:t>
            </a:r>
            <a:endParaRPr lang="en-IN" sz="4000" dirty="0"/>
          </a:p>
        </p:txBody>
      </p:sp>
      <p:sp>
        <p:nvSpPr>
          <p:cNvPr id="5" name="Text Placeholder 4">
            <a:extLst>
              <a:ext uri="{FF2B5EF4-FFF2-40B4-BE49-F238E27FC236}">
                <a16:creationId xmlns:a16="http://schemas.microsoft.com/office/drawing/2014/main" id="{23B37621-3C54-B631-867B-D9E53F9C9BD8}"/>
              </a:ext>
            </a:extLst>
          </p:cNvPr>
          <p:cNvSpPr>
            <a:spLocks noGrp="1"/>
          </p:cNvSpPr>
          <p:nvPr>
            <p:ph type="body" idx="1"/>
          </p:nvPr>
        </p:nvSpPr>
        <p:spPr>
          <a:xfrm>
            <a:off x="66676" y="771525"/>
            <a:ext cx="12030074" cy="6019799"/>
          </a:xfrm>
        </p:spPr>
        <p:txBody>
          <a:bodyPr>
            <a:normAutofit/>
          </a:bodyPr>
          <a:lstStyle/>
          <a:p>
            <a:r>
              <a:rPr lang="en-US" sz="2000" dirty="0"/>
              <a:t>Those customers are loyal who frequently purchase items and spend good amount :</a:t>
            </a:r>
          </a:p>
          <a:p>
            <a:endParaRPr lang="en-US" sz="2000" dirty="0"/>
          </a:p>
          <a:p>
            <a:endParaRPr lang="en-IN" sz="2000" dirty="0"/>
          </a:p>
        </p:txBody>
      </p:sp>
      <p:graphicFrame>
        <p:nvGraphicFramePr>
          <p:cNvPr id="2" name="Table 1">
            <a:extLst>
              <a:ext uri="{FF2B5EF4-FFF2-40B4-BE49-F238E27FC236}">
                <a16:creationId xmlns:a16="http://schemas.microsoft.com/office/drawing/2014/main" id="{6EB44884-97DD-F23C-78EC-E726229D0A13}"/>
              </a:ext>
            </a:extLst>
          </p:cNvPr>
          <p:cNvGraphicFramePr>
            <a:graphicFrameLocks noGrp="1"/>
          </p:cNvGraphicFramePr>
          <p:nvPr>
            <p:extLst>
              <p:ext uri="{D42A27DB-BD31-4B8C-83A1-F6EECF244321}">
                <p14:modId xmlns:p14="http://schemas.microsoft.com/office/powerpoint/2010/main" val="3051428845"/>
              </p:ext>
            </p:extLst>
          </p:nvPr>
        </p:nvGraphicFramePr>
        <p:xfrm>
          <a:off x="295274" y="1323974"/>
          <a:ext cx="11801475" cy="4943478"/>
        </p:xfrm>
        <a:graphic>
          <a:graphicData uri="http://schemas.openxmlformats.org/drawingml/2006/table">
            <a:tbl>
              <a:tblPr/>
              <a:tblGrid>
                <a:gridCol w="3016198">
                  <a:extLst>
                    <a:ext uri="{9D8B030D-6E8A-4147-A177-3AD203B41FA5}">
                      <a16:colId xmlns:a16="http://schemas.microsoft.com/office/drawing/2014/main" val="2748160893"/>
                    </a:ext>
                  </a:extLst>
                </a:gridCol>
                <a:gridCol w="2082613">
                  <a:extLst>
                    <a:ext uri="{9D8B030D-6E8A-4147-A177-3AD203B41FA5}">
                      <a16:colId xmlns:a16="http://schemas.microsoft.com/office/drawing/2014/main" val="432612454"/>
                    </a:ext>
                  </a:extLst>
                </a:gridCol>
                <a:gridCol w="3590713">
                  <a:extLst>
                    <a:ext uri="{9D8B030D-6E8A-4147-A177-3AD203B41FA5}">
                      <a16:colId xmlns:a16="http://schemas.microsoft.com/office/drawing/2014/main" val="2544440391"/>
                    </a:ext>
                  </a:extLst>
                </a:gridCol>
                <a:gridCol w="3111951">
                  <a:extLst>
                    <a:ext uri="{9D8B030D-6E8A-4147-A177-3AD203B41FA5}">
                      <a16:colId xmlns:a16="http://schemas.microsoft.com/office/drawing/2014/main" val="2105873426"/>
                    </a:ext>
                  </a:extLst>
                </a:gridCol>
              </a:tblGrid>
              <a:tr h="823913">
                <a:tc>
                  <a:txBody>
                    <a:bodyPr/>
                    <a:lstStyle/>
                    <a:p>
                      <a:pPr algn="l" rtl="0" fontAlgn="b"/>
                      <a:r>
                        <a:rPr lang="en-IN" sz="1100" b="0" i="0" u="none" strike="noStrike">
                          <a:solidFill>
                            <a:srgbClr val="000000"/>
                          </a:solidFill>
                          <a:effectLst/>
                          <a:latin typeface="Calibri" panose="020F0502020204030204" pitchFamily="34" charset="0"/>
                        </a:rPr>
                        <a:t>Customer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IN" sz="1100" b="1" i="0" u="none" strike="noStrike">
                          <a:solidFill>
                            <a:srgbClr val="000000"/>
                          </a:solidFill>
                          <a:effectLst/>
                          <a:latin typeface="Calibri" panose="020F0502020204030204" pitchFamily="34" charset="0"/>
                        </a:rPr>
                        <a:t>        SALES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IN" sz="1100" b="1" i="0" u="none" strike="noStrike">
                          <a:solidFill>
                            <a:srgbClr val="000000"/>
                          </a:solidFill>
                          <a:effectLst/>
                          <a:latin typeface="Calibri" panose="020F0502020204030204" pitchFamily="34" charset="0"/>
                        </a:rPr>
                        <a:t>Average of QUANTITYORDERED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100" b="1" i="0" u="none" strike="noStrike">
                          <a:solidFill>
                            <a:srgbClr val="000000"/>
                          </a:solidFill>
                          <a:effectLst/>
                          <a:latin typeface="Calibri" panose="020F0502020204030204" pitchFamily="34" charset="0"/>
                        </a:rPr>
                        <a:t>NO. of days since last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28376197"/>
                  </a:ext>
                </a:extLst>
              </a:tr>
              <a:tr h="823913">
                <a:tc>
                  <a:txBody>
                    <a:bodyPr/>
                    <a:lstStyle/>
                    <a:p>
                      <a:pPr algn="l" fontAlgn="b"/>
                      <a:r>
                        <a:rPr lang="en-IN" sz="1100" b="0" i="0" u="none" strike="noStrike">
                          <a:solidFill>
                            <a:srgbClr val="000000"/>
                          </a:solidFill>
                          <a:effectLst/>
                          <a:latin typeface="Calibri" panose="020F0502020204030204" pitchFamily="34" charset="0"/>
                        </a:rPr>
                        <a:t>Mini Gifts Distributors Ltd.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654858.06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35.36666667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9049153"/>
                  </a:ext>
                </a:extLst>
              </a:tr>
              <a:tr h="823913">
                <a:tc>
                  <a:txBody>
                    <a:bodyPr/>
                    <a:lstStyle/>
                    <a:p>
                      <a:pPr algn="l" fontAlgn="b"/>
                      <a:r>
                        <a:rPr lang="en-IN" sz="1100" b="0" i="0" u="none" strike="noStrike">
                          <a:solidFill>
                            <a:srgbClr val="000000"/>
                          </a:solidFill>
                          <a:effectLst/>
                          <a:latin typeface="Calibri" panose="020F0502020204030204" pitchFamily="34" charset="0"/>
                        </a:rPr>
                        <a:t>Euro Shopping Channel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912294.11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36.01158301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9104315"/>
                  </a:ext>
                </a:extLst>
              </a:tr>
              <a:tr h="823913">
                <a:tc>
                  <a:txBody>
                    <a:bodyPr/>
                    <a:lstStyle/>
                    <a:p>
                      <a:pPr algn="l" fontAlgn="b"/>
                      <a:r>
                        <a:rPr lang="en-IN" sz="1100" b="0" i="0" u="none" strike="noStrike">
                          <a:solidFill>
                            <a:srgbClr val="000000"/>
                          </a:solidFill>
                          <a:effectLst/>
                          <a:latin typeface="Calibri" panose="020F0502020204030204" pitchFamily="34" charset="0"/>
                        </a:rPr>
                        <a:t>La Rochelle Gifts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180124.9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34.56603774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04621"/>
                  </a:ext>
                </a:extLst>
              </a:tr>
              <a:tr h="823913">
                <a:tc>
                  <a:txBody>
                    <a:bodyPr/>
                    <a:lstStyle/>
                    <a:p>
                      <a:pPr algn="l" fontAlgn="b"/>
                      <a:r>
                        <a:rPr lang="en-IN" sz="1100" b="0" i="0" u="none" strike="noStrike">
                          <a:solidFill>
                            <a:srgbClr val="000000"/>
                          </a:solidFill>
                          <a:effectLst/>
                          <a:latin typeface="Calibri" panose="020F0502020204030204" pitchFamily="34" charset="0"/>
                        </a:rPr>
                        <a:t>Souveniers And Things 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151570.98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34.80434783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0378169"/>
                  </a:ext>
                </a:extLst>
              </a:tr>
              <a:tr h="823913">
                <a:tc>
                  <a:txBody>
                    <a:bodyPr/>
                    <a:lstStyle/>
                    <a:p>
                      <a:pPr algn="l" fontAlgn="b"/>
                      <a:r>
                        <a:rPr lang="en-IN" sz="1100" b="0" i="0" u="none" strike="noStrike" dirty="0">
                          <a:solidFill>
                            <a:srgbClr val="000000"/>
                          </a:solidFill>
                          <a:effectLst/>
                          <a:latin typeface="Calibri" panose="020F0502020204030204" pitchFamily="34" charset="0"/>
                        </a:rPr>
                        <a:t>Diecast Classics Inc.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122138.14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35.83870968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581453"/>
                  </a:ext>
                </a:extLst>
              </a:tr>
            </a:tbl>
          </a:graphicData>
        </a:graphic>
      </p:graphicFrame>
    </p:spTree>
    <p:extLst>
      <p:ext uri="{BB962C8B-B14F-4D97-AF65-F5344CB8AC3E}">
        <p14:creationId xmlns:p14="http://schemas.microsoft.com/office/powerpoint/2010/main" val="3453853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6487-0CD9-BFC1-F629-CA9703C83127}"/>
              </a:ext>
            </a:extLst>
          </p:cNvPr>
          <p:cNvSpPr>
            <a:spLocks noGrp="1"/>
          </p:cNvSpPr>
          <p:nvPr>
            <p:ph type="title"/>
          </p:nvPr>
        </p:nvSpPr>
        <p:spPr>
          <a:xfrm>
            <a:off x="66675" y="123825"/>
            <a:ext cx="12039600" cy="638175"/>
          </a:xfrm>
        </p:spPr>
        <p:txBody>
          <a:bodyPr>
            <a:normAutofit/>
          </a:bodyPr>
          <a:lstStyle/>
          <a:p>
            <a:r>
              <a:rPr lang="en-US" sz="4000" u="sng" dirty="0"/>
              <a:t>Conclusion</a:t>
            </a:r>
            <a:r>
              <a:rPr lang="en-US" sz="4000" dirty="0"/>
              <a:t> -</a:t>
            </a:r>
            <a:endParaRPr lang="en-IN" sz="4000" dirty="0"/>
          </a:p>
        </p:txBody>
      </p:sp>
      <p:sp>
        <p:nvSpPr>
          <p:cNvPr id="3" name="Text Placeholder 2">
            <a:extLst>
              <a:ext uri="{FF2B5EF4-FFF2-40B4-BE49-F238E27FC236}">
                <a16:creationId xmlns:a16="http://schemas.microsoft.com/office/drawing/2014/main" id="{1CAEF31A-7BF2-ADDA-9C44-D21AF1071B56}"/>
              </a:ext>
            </a:extLst>
          </p:cNvPr>
          <p:cNvSpPr>
            <a:spLocks noGrp="1"/>
          </p:cNvSpPr>
          <p:nvPr>
            <p:ph type="body" idx="1"/>
          </p:nvPr>
        </p:nvSpPr>
        <p:spPr>
          <a:xfrm>
            <a:off x="161925" y="828675"/>
            <a:ext cx="11944350" cy="5905500"/>
          </a:xfrm>
        </p:spPr>
        <p:txBody>
          <a:bodyPr/>
          <a:lstStyle/>
          <a:p>
            <a:r>
              <a:rPr lang="en-US" dirty="0"/>
              <a:t># As per the RFM analysis we found list of those customers which are about to churn and which customers we have lost and which customers are best customers.</a:t>
            </a:r>
          </a:p>
          <a:p>
            <a:endParaRPr lang="en-IN" dirty="0"/>
          </a:p>
          <a:p>
            <a:r>
              <a:rPr lang="en-IN" dirty="0"/>
              <a:t># Based on this analysis we can plan our strategy like those customers who are about to churn we can review what are the items they used to buy more in past and can arrange those items.</a:t>
            </a:r>
          </a:p>
          <a:p>
            <a:endParaRPr lang="en-IN" dirty="0"/>
          </a:p>
          <a:p>
            <a:r>
              <a:rPr lang="en-IN" dirty="0"/>
              <a:t># Similarly for those customers who haven't shopped from long time but their monetary value was very high we can send them a reminder with some offers.</a:t>
            </a:r>
          </a:p>
          <a:p>
            <a:r>
              <a:rPr lang="en-IN" dirty="0"/>
              <a:t> </a:t>
            </a:r>
          </a:p>
        </p:txBody>
      </p:sp>
    </p:spTree>
    <p:extLst>
      <p:ext uri="{BB962C8B-B14F-4D97-AF65-F5344CB8AC3E}">
        <p14:creationId xmlns:p14="http://schemas.microsoft.com/office/powerpoint/2010/main" val="243380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1CE2-5D34-3FD6-92B3-9DF8FE721A89}"/>
              </a:ext>
            </a:extLst>
          </p:cNvPr>
          <p:cNvSpPr>
            <a:spLocks noGrp="1"/>
          </p:cNvSpPr>
          <p:nvPr>
            <p:ph type="title" idx="4294967295"/>
          </p:nvPr>
        </p:nvSpPr>
        <p:spPr>
          <a:xfrm>
            <a:off x="0" y="65315"/>
            <a:ext cx="8281353" cy="606489"/>
          </a:xfrm>
        </p:spPr>
        <p:txBody>
          <a:bodyPr>
            <a:normAutofit fontScale="90000"/>
          </a:bodyPr>
          <a:lstStyle/>
          <a:p>
            <a:r>
              <a:rPr lang="en-IN" sz="4000" u="sng" dirty="0"/>
              <a:t>PROBLEM STATEMENT</a:t>
            </a:r>
          </a:p>
        </p:txBody>
      </p:sp>
      <p:sp>
        <p:nvSpPr>
          <p:cNvPr id="3" name="Content Placeholder 2">
            <a:extLst>
              <a:ext uri="{FF2B5EF4-FFF2-40B4-BE49-F238E27FC236}">
                <a16:creationId xmlns:a16="http://schemas.microsoft.com/office/drawing/2014/main" id="{8EE5097D-081E-4C52-37FF-FE46849DD689}"/>
              </a:ext>
            </a:extLst>
          </p:cNvPr>
          <p:cNvSpPr>
            <a:spLocks noGrp="1"/>
          </p:cNvSpPr>
          <p:nvPr>
            <p:ph idx="1"/>
          </p:nvPr>
        </p:nvSpPr>
        <p:spPr>
          <a:xfrm>
            <a:off x="233265" y="905069"/>
            <a:ext cx="11605727" cy="5887617"/>
          </a:xfrm>
        </p:spPr>
        <p:txBody>
          <a:bodyPr>
            <a:normAutofit/>
          </a:bodyPr>
          <a:lstStyle/>
          <a:p>
            <a:pPr marL="0" indent="0">
              <a:buNone/>
            </a:pPr>
            <a:r>
              <a:rPr lang="en-US" sz="2800" i="0" dirty="0">
                <a:solidFill>
                  <a:srgbClr val="000000"/>
                </a:solidFill>
                <a:effectLst/>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r>
              <a:rPr lang="en-US" sz="2800" i="0" dirty="0">
                <a:solidFill>
                  <a:srgbClr val="000000"/>
                </a:solidFill>
                <a:effectLst/>
                <a:latin typeface="Arial" panose="020B0604020202020204" pitchFamily="34" charset="0"/>
              </a:rPr>
              <a:t>.</a:t>
            </a:r>
            <a:endParaRPr lang="en-IN" sz="2800" dirty="0"/>
          </a:p>
        </p:txBody>
      </p:sp>
    </p:spTree>
    <p:extLst>
      <p:ext uri="{BB962C8B-B14F-4D97-AF65-F5344CB8AC3E}">
        <p14:creationId xmlns:p14="http://schemas.microsoft.com/office/powerpoint/2010/main" val="299334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2882-69C4-D3F9-77AE-17E7490285FE}"/>
              </a:ext>
            </a:extLst>
          </p:cNvPr>
          <p:cNvSpPr>
            <a:spLocks noGrp="1"/>
          </p:cNvSpPr>
          <p:nvPr>
            <p:ph type="title" idx="4294967295"/>
          </p:nvPr>
        </p:nvSpPr>
        <p:spPr>
          <a:xfrm>
            <a:off x="74645" y="79656"/>
            <a:ext cx="11122089" cy="676124"/>
          </a:xfrm>
        </p:spPr>
        <p:txBody>
          <a:bodyPr>
            <a:normAutofit/>
          </a:bodyPr>
          <a:lstStyle/>
          <a:p>
            <a:r>
              <a:rPr lang="en-US" sz="4000" u="sng" dirty="0"/>
              <a:t>ABOUT DATA</a:t>
            </a:r>
            <a:endParaRPr lang="en-IN" sz="4000" u="sng" dirty="0"/>
          </a:p>
        </p:txBody>
      </p:sp>
      <p:sp>
        <p:nvSpPr>
          <p:cNvPr id="3" name="Content Placeholder 2">
            <a:extLst>
              <a:ext uri="{FF2B5EF4-FFF2-40B4-BE49-F238E27FC236}">
                <a16:creationId xmlns:a16="http://schemas.microsoft.com/office/drawing/2014/main" id="{A95CEDDE-B11A-9776-57DE-983D5137BC26}"/>
              </a:ext>
            </a:extLst>
          </p:cNvPr>
          <p:cNvSpPr>
            <a:spLocks noGrp="1"/>
          </p:cNvSpPr>
          <p:nvPr>
            <p:ph idx="1"/>
          </p:nvPr>
        </p:nvSpPr>
        <p:spPr>
          <a:xfrm>
            <a:off x="251927" y="979714"/>
            <a:ext cx="11803224" cy="5691674"/>
          </a:xfrm>
        </p:spPr>
        <p:txBody>
          <a:bodyPr/>
          <a:lstStyle/>
          <a:p>
            <a:r>
              <a:rPr lang="en-US" dirty="0"/>
              <a:t>Shape - Data has 2747 Rows and 20 columns.</a:t>
            </a:r>
          </a:p>
          <a:p>
            <a:r>
              <a:rPr lang="en-US" dirty="0"/>
              <a:t>Data information –</a:t>
            </a:r>
          </a:p>
          <a:p>
            <a:endParaRPr lang="en-US" dirty="0"/>
          </a:p>
          <a:p>
            <a:endParaRPr lang="en-US" dirty="0"/>
          </a:p>
          <a:p>
            <a:endParaRPr lang="en-IN" dirty="0"/>
          </a:p>
        </p:txBody>
      </p:sp>
      <p:pic>
        <p:nvPicPr>
          <p:cNvPr id="11" name="Picture 10">
            <a:extLst>
              <a:ext uri="{FF2B5EF4-FFF2-40B4-BE49-F238E27FC236}">
                <a16:creationId xmlns:a16="http://schemas.microsoft.com/office/drawing/2014/main" id="{E46C21DA-970F-BC41-D497-0CA6A4CC4C22}"/>
              </a:ext>
            </a:extLst>
          </p:cNvPr>
          <p:cNvPicPr>
            <a:picLocks noChangeAspect="1"/>
          </p:cNvPicPr>
          <p:nvPr/>
        </p:nvPicPr>
        <p:blipFill>
          <a:blip r:embed="rId2"/>
          <a:stretch>
            <a:fillRect/>
          </a:stretch>
        </p:blipFill>
        <p:spPr>
          <a:xfrm>
            <a:off x="415856" y="1916703"/>
            <a:ext cx="5322471" cy="4861641"/>
          </a:xfrm>
          <a:prstGeom prst="rect">
            <a:avLst/>
          </a:prstGeom>
        </p:spPr>
      </p:pic>
    </p:spTree>
    <p:extLst>
      <p:ext uri="{BB962C8B-B14F-4D97-AF65-F5344CB8AC3E}">
        <p14:creationId xmlns:p14="http://schemas.microsoft.com/office/powerpoint/2010/main" val="164498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0F73FE33-AE71-B239-42AB-362F7AF4EA46}"/>
              </a:ext>
            </a:extLst>
          </p:cNvPr>
          <p:cNvSpPr>
            <a:spLocks noGrp="1"/>
          </p:cNvSpPr>
          <p:nvPr>
            <p:ph idx="1"/>
          </p:nvPr>
        </p:nvSpPr>
        <p:spPr>
          <a:xfrm>
            <a:off x="270588" y="438539"/>
            <a:ext cx="11834326" cy="4917232"/>
          </a:xfrm>
        </p:spPr>
        <p:txBody>
          <a:bodyPr/>
          <a:lstStyle/>
          <a:p>
            <a:pPr marL="0" indent="0">
              <a:buNone/>
            </a:pPr>
            <a:r>
              <a:rPr lang="en-US" dirty="0"/>
              <a:t>    Descriptive summary for categorical variables -</a:t>
            </a:r>
          </a:p>
          <a:p>
            <a:pPr marL="0" indent="0">
              <a:buNone/>
            </a:pPr>
            <a:r>
              <a:rPr lang="en-US" dirty="0"/>
              <a:t>     </a:t>
            </a:r>
            <a:endParaRPr lang="en-IN" dirty="0"/>
          </a:p>
        </p:txBody>
      </p:sp>
      <p:pic>
        <p:nvPicPr>
          <p:cNvPr id="16" name="Picture 15">
            <a:extLst>
              <a:ext uri="{FF2B5EF4-FFF2-40B4-BE49-F238E27FC236}">
                <a16:creationId xmlns:a16="http://schemas.microsoft.com/office/drawing/2014/main" id="{1BED5B68-0E10-9A3F-38BB-849F95CDD16D}"/>
              </a:ext>
            </a:extLst>
          </p:cNvPr>
          <p:cNvPicPr>
            <a:picLocks noChangeAspect="1"/>
          </p:cNvPicPr>
          <p:nvPr/>
        </p:nvPicPr>
        <p:blipFill>
          <a:blip r:embed="rId2"/>
          <a:stretch>
            <a:fillRect/>
          </a:stretch>
        </p:blipFill>
        <p:spPr>
          <a:xfrm>
            <a:off x="649997" y="1155053"/>
            <a:ext cx="5974739" cy="4200718"/>
          </a:xfrm>
          <a:prstGeom prst="rect">
            <a:avLst/>
          </a:prstGeom>
        </p:spPr>
      </p:pic>
    </p:spTree>
    <p:extLst>
      <p:ext uri="{BB962C8B-B14F-4D97-AF65-F5344CB8AC3E}">
        <p14:creationId xmlns:p14="http://schemas.microsoft.com/office/powerpoint/2010/main" val="391309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78764D-91F1-7D7E-5B59-E7BD39601F8A}"/>
              </a:ext>
            </a:extLst>
          </p:cNvPr>
          <p:cNvSpPr>
            <a:spLocks noGrp="1"/>
          </p:cNvSpPr>
          <p:nvPr>
            <p:ph idx="1"/>
          </p:nvPr>
        </p:nvSpPr>
        <p:spPr>
          <a:xfrm>
            <a:off x="270587" y="298580"/>
            <a:ext cx="11812555" cy="6475444"/>
          </a:xfrm>
        </p:spPr>
        <p:txBody>
          <a:bodyPr>
            <a:normAutofit fontScale="25000" lnSpcReduction="20000"/>
          </a:bodyPr>
          <a:lstStyle/>
          <a:p>
            <a:r>
              <a:rPr lang="en-US" sz="9600" dirty="0"/>
              <a:t> Descriptive summary for numerical variables -</a:t>
            </a:r>
          </a:p>
          <a:p>
            <a:endParaRPr lang="en-US" sz="9600" dirty="0"/>
          </a:p>
          <a:p>
            <a:endParaRPr lang="en-US" sz="9600" dirty="0"/>
          </a:p>
          <a:p>
            <a:endParaRPr lang="en-US" sz="4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4400" dirty="0"/>
              <a:t> </a:t>
            </a:r>
          </a:p>
          <a:p>
            <a:endParaRPr lang="en-US" sz="4000" dirty="0"/>
          </a:p>
          <a:p>
            <a:pPr marL="0" indent="0">
              <a:buNone/>
            </a:pPr>
            <a:r>
              <a:rPr lang="en-US" sz="4000" dirty="0"/>
              <a:t>   </a:t>
            </a:r>
            <a:r>
              <a:rPr lang="en-US" sz="9600" dirty="0"/>
              <a:t>Assumptions –</a:t>
            </a:r>
          </a:p>
          <a:p>
            <a:pPr marL="0" indent="0">
              <a:buNone/>
            </a:pPr>
            <a:r>
              <a:rPr lang="en-US" sz="4300" dirty="0"/>
              <a:t>    </a:t>
            </a:r>
            <a:r>
              <a:rPr lang="en-US" sz="6400" dirty="0">
                <a:latin typeface="+mj-lt"/>
              </a:rPr>
              <a:t>1. We don’t have any null value present in the data.  </a:t>
            </a:r>
          </a:p>
          <a:p>
            <a:pPr marL="0" indent="0">
              <a:buNone/>
            </a:pPr>
            <a:r>
              <a:rPr lang="en-US" sz="6400" dirty="0">
                <a:latin typeface="+mj-lt"/>
              </a:rPr>
              <a:t>   2. we have 4 data types integer, float, object and datetime.</a:t>
            </a:r>
          </a:p>
          <a:p>
            <a:pPr marL="0" indent="0">
              <a:buNone/>
            </a:pPr>
            <a:r>
              <a:rPr lang="en-US" sz="6400" dirty="0">
                <a:latin typeface="+mj-lt"/>
              </a:rPr>
              <a:t>   3. Most of the order shipped to city </a:t>
            </a:r>
            <a:r>
              <a:rPr lang="en-IN" sz="6400" b="0" i="0" dirty="0">
                <a:solidFill>
                  <a:srgbClr val="000000"/>
                </a:solidFill>
                <a:effectLst/>
                <a:latin typeface="+mj-lt"/>
              </a:rPr>
              <a:t>Madrid and mostly for classic cars.</a:t>
            </a:r>
          </a:p>
          <a:p>
            <a:pPr marL="0" indent="0">
              <a:buNone/>
            </a:pPr>
            <a:r>
              <a:rPr lang="en-US" sz="6400" dirty="0">
                <a:latin typeface="+mj-lt"/>
              </a:rPr>
              <a:t>   4. On an average 35 of order quantity placed.</a:t>
            </a:r>
          </a:p>
          <a:p>
            <a:pPr marL="0" indent="0">
              <a:buNone/>
            </a:pPr>
            <a:r>
              <a:rPr lang="en-US" sz="6400" dirty="0">
                <a:latin typeface="+mj-lt"/>
              </a:rPr>
              <a:t>   5. longest duration since last order was placed is 3652 days .</a:t>
            </a:r>
          </a:p>
          <a:p>
            <a:pPr marL="0" indent="0">
              <a:buNone/>
            </a:pPr>
            <a:endParaRPr lang="en-US" dirty="0"/>
          </a:p>
          <a:p>
            <a:endParaRPr lang="en-US" dirty="0"/>
          </a:p>
          <a:p>
            <a:r>
              <a:rPr lang="en-US" dirty="0"/>
              <a:t>  </a:t>
            </a:r>
          </a:p>
          <a:p>
            <a:r>
              <a:rPr lang="en-US" dirty="0"/>
              <a:t>   </a:t>
            </a:r>
          </a:p>
          <a:p>
            <a:r>
              <a:rPr lang="en-US" dirty="0"/>
              <a:t>  </a:t>
            </a:r>
            <a:endParaRPr lang="en-IN" dirty="0"/>
          </a:p>
        </p:txBody>
      </p:sp>
      <p:pic>
        <p:nvPicPr>
          <p:cNvPr id="8" name="Picture 7">
            <a:extLst>
              <a:ext uri="{FF2B5EF4-FFF2-40B4-BE49-F238E27FC236}">
                <a16:creationId xmlns:a16="http://schemas.microsoft.com/office/drawing/2014/main" id="{B2C0A3BA-8B83-8A94-CF53-4D2030F0F00B}"/>
              </a:ext>
            </a:extLst>
          </p:cNvPr>
          <p:cNvPicPr>
            <a:picLocks noChangeAspect="1"/>
          </p:cNvPicPr>
          <p:nvPr/>
        </p:nvPicPr>
        <p:blipFill>
          <a:blip r:embed="rId2"/>
          <a:stretch>
            <a:fillRect/>
          </a:stretch>
        </p:blipFill>
        <p:spPr>
          <a:xfrm>
            <a:off x="519302" y="823095"/>
            <a:ext cx="7719729" cy="2909149"/>
          </a:xfrm>
          <a:prstGeom prst="rect">
            <a:avLst/>
          </a:prstGeom>
        </p:spPr>
      </p:pic>
    </p:spTree>
    <p:extLst>
      <p:ext uri="{BB962C8B-B14F-4D97-AF65-F5344CB8AC3E}">
        <p14:creationId xmlns:p14="http://schemas.microsoft.com/office/powerpoint/2010/main" val="145259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C3D9B3-AA81-F339-DCC5-73A80F5881BF}"/>
              </a:ext>
            </a:extLst>
          </p:cNvPr>
          <p:cNvSpPr>
            <a:spLocks noGrp="1"/>
          </p:cNvSpPr>
          <p:nvPr>
            <p:ph type="title"/>
          </p:nvPr>
        </p:nvSpPr>
        <p:spPr>
          <a:xfrm>
            <a:off x="83976" y="145560"/>
            <a:ext cx="11300304" cy="638211"/>
          </a:xfrm>
        </p:spPr>
        <p:txBody>
          <a:bodyPr>
            <a:normAutofit/>
          </a:bodyPr>
          <a:lstStyle/>
          <a:p>
            <a:r>
              <a:rPr lang="en-US" sz="4000" u="sng" dirty="0"/>
              <a:t>UNIVARIATE, BIVARIATE &amp; MULTIVARIATE ANALYSIS</a:t>
            </a:r>
            <a:endParaRPr lang="en-IN" sz="4000" u="sng" dirty="0"/>
          </a:p>
        </p:txBody>
      </p:sp>
      <p:sp>
        <p:nvSpPr>
          <p:cNvPr id="4" name="Text Placeholder 3">
            <a:extLst>
              <a:ext uri="{FF2B5EF4-FFF2-40B4-BE49-F238E27FC236}">
                <a16:creationId xmlns:a16="http://schemas.microsoft.com/office/drawing/2014/main" id="{BFB11734-10CB-A274-0C1C-DA8DFB635187}"/>
              </a:ext>
            </a:extLst>
          </p:cNvPr>
          <p:cNvSpPr>
            <a:spLocks noGrp="1"/>
          </p:cNvSpPr>
          <p:nvPr>
            <p:ph type="body" idx="1"/>
          </p:nvPr>
        </p:nvSpPr>
        <p:spPr>
          <a:xfrm>
            <a:off x="122294" y="886796"/>
            <a:ext cx="12108023" cy="5630651"/>
          </a:xfrm>
        </p:spPr>
        <p:txBody>
          <a:bodyPr/>
          <a:lstStyle/>
          <a:p>
            <a:r>
              <a:rPr lang="en-US" dirty="0"/>
              <a:t>UNIVARIATE</a:t>
            </a:r>
            <a:endParaRPr lang="en-IN" dirty="0"/>
          </a:p>
        </p:txBody>
      </p:sp>
      <p:pic>
        <p:nvPicPr>
          <p:cNvPr id="5" name="Picture 4">
            <a:extLst>
              <a:ext uri="{FF2B5EF4-FFF2-40B4-BE49-F238E27FC236}">
                <a16:creationId xmlns:a16="http://schemas.microsoft.com/office/drawing/2014/main" id="{5620C256-6BF5-91FB-7946-8E3DE0C0CE39}"/>
              </a:ext>
            </a:extLst>
          </p:cNvPr>
          <p:cNvPicPr>
            <a:picLocks noChangeAspect="1"/>
          </p:cNvPicPr>
          <p:nvPr/>
        </p:nvPicPr>
        <p:blipFill>
          <a:blip r:embed="rId2"/>
          <a:stretch>
            <a:fillRect/>
          </a:stretch>
        </p:blipFill>
        <p:spPr>
          <a:xfrm>
            <a:off x="122294" y="970383"/>
            <a:ext cx="6015693" cy="5650089"/>
          </a:xfrm>
          <a:prstGeom prst="rect">
            <a:avLst/>
          </a:prstGeom>
        </p:spPr>
      </p:pic>
      <p:pic>
        <p:nvPicPr>
          <p:cNvPr id="7" name="Picture 6">
            <a:extLst>
              <a:ext uri="{FF2B5EF4-FFF2-40B4-BE49-F238E27FC236}">
                <a16:creationId xmlns:a16="http://schemas.microsoft.com/office/drawing/2014/main" id="{B703FE79-0B0F-BD3D-872B-EBC603CDD605}"/>
              </a:ext>
            </a:extLst>
          </p:cNvPr>
          <p:cNvPicPr>
            <a:picLocks noChangeAspect="1"/>
          </p:cNvPicPr>
          <p:nvPr/>
        </p:nvPicPr>
        <p:blipFill>
          <a:blip r:embed="rId3"/>
          <a:stretch>
            <a:fillRect/>
          </a:stretch>
        </p:blipFill>
        <p:spPr>
          <a:xfrm>
            <a:off x="6271539" y="1022106"/>
            <a:ext cx="5798167" cy="5578927"/>
          </a:xfrm>
          <a:prstGeom prst="rect">
            <a:avLst/>
          </a:prstGeom>
        </p:spPr>
      </p:pic>
    </p:spTree>
    <p:extLst>
      <p:ext uri="{BB962C8B-B14F-4D97-AF65-F5344CB8AC3E}">
        <p14:creationId xmlns:p14="http://schemas.microsoft.com/office/powerpoint/2010/main" val="229368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55CDF8-F421-A422-D3B9-92B5C2329FFD}"/>
              </a:ext>
            </a:extLst>
          </p:cNvPr>
          <p:cNvSpPr>
            <a:spLocks noGrp="1"/>
          </p:cNvSpPr>
          <p:nvPr>
            <p:ph idx="1"/>
          </p:nvPr>
        </p:nvSpPr>
        <p:spPr>
          <a:xfrm>
            <a:off x="0" y="0"/>
            <a:ext cx="12192000" cy="6858000"/>
          </a:xfrm>
        </p:spPr>
        <p:txBody>
          <a:bodyPr/>
          <a:lstStyle/>
          <a:p>
            <a:pPr marL="0" indent="0">
              <a:buNone/>
            </a:pPr>
            <a:endParaRPr lang="en-US" dirty="0"/>
          </a:p>
          <a:p>
            <a:pPr marL="0" indent="0">
              <a:buNone/>
            </a:pPr>
            <a:r>
              <a:rPr lang="en-US" dirty="0"/>
              <a:t>BIVARIATE</a:t>
            </a:r>
            <a:endParaRPr lang="en-IN" dirty="0"/>
          </a:p>
        </p:txBody>
      </p:sp>
      <p:pic>
        <p:nvPicPr>
          <p:cNvPr id="4" name="Picture 3">
            <a:extLst>
              <a:ext uri="{FF2B5EF4-FFF2-40B4-BE49-F238E27FC236}">
                <a16:creationId xmlns:a16="http://schemas.microsoft.com/office/drawing/2014/main" id="{28E56F41-FD1F-0388-B21F-9DD7EC5ABD1A}"/>
              </a:ext>
            </a:extLst>
          </p:cNvPr>
          <p:cNvPicPr>
            <a:picLocks noChangeAspect="1"/>
          </p:cNvPicPr>
          <p:nvPr/>
        </p:nvPicPr>
        <p:blipFill>
          <a:blip r:embed="rId2"/>
          <a:stretch>
            <a:fillRect/>
          </a:stretch>
        </p:blipFill>
        <p:spPr>
          <a:xfrm>
            <a:off x="94776" y="249308"/>
            <a:ext cx="11906724" cy="6427717"/>
          </a:xfrm>
          <a:prstGeom prst="rect">
            <a:avLst/>
          </a:prstGeom>
        </p:spPr>
      </p:pic>
    </p:spTree>
    <p:extLst>
      <p:ext uri="{BB962C8B-B14F-4D97-AF65-F5344CB8AC3E}">
        <p14:creationId xmlns:p14="http://schemas.microsoft.com/office/powerpoint/2010/main" val="28186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35E9DB-110A-3208-62EC-4F552C4CA590}"/>
              </a:ext>
            </a:extLst>
          </p:cNvPr>
          <p:cNvSpPr>
            <a:spLocks noGrp="1"/>
          </p:cNvSpPr>
          <p:nvPr>
            <p:ph idx="1"/>
          </p:nvPr>
        </p:nvSpPr>
        <p:spPr>
          <a:xfrm>
            <a:off x="0" y="0"/>
            <a:ext cx="12192000" cy="6858000"/>
          </a:xfrm>
        </p:spPr>
        <p:txBody>
          <a:bodyPr/>
          <a:lstStyle/>
          <a:p>
            <a:r>
              <a:rPr lang="en-US" dirty="0"/>
              <a:t>BIVARIATE</a:t>
            </a:r>
            <a:endParaRPr lang="en-IN" dirty="0"/>
          </a:p>
        </p:txBody>
      </p:sp>
      <p:pic>
        <p:nvPicPr>
          <p:cNvPr id="4" name="Picture 3">
            <a:extLst>
              <a:ext uri="{FF2B5EF4-FFF2-40B4-BE49-F238E27FC236}">
                <a16:creationId xmlns:a16="http://schemas.microsoft.com/office/drawing/2014/main" id="{2F44C936-EC82-51F8-DD1F-B78E353EC6FF}"/>
              </a:ext>
            </a:extLst>
          </p:cNvPr>
          <p:cNvPicPr>
            <a:picLocks noChangeAspect="1"/>
          </p:cNvPicPr>
          <p:nvPr/>
        </p:nvPicPr>
        <p:blipFill>
          <a:blip r:embed="rId2"/>
          <a:stretch>
            <a:fillRect/>
          </a:stretch>
        </p:blipFill>
        <p:spPr>
          <a:xfrm>
            <a:off x="0" y="72140"/>
            <a:ext cx="12192000" cy="6671560"/>
          </a:xfrm>
          <a:prstGeom prst="rect">
            <a:avLst/>
          </a:prstGeom>
        </p:spPr>
      </p:pic>
    </p:spTree>
    <p:extLst>
      <p:ext uri="{BB962C8B-B14F-4D97-AF65-F5344CB8AC3E}">
        <p14:creationId xmlns:p14="http://schemas.microsoft.com/office/powerpoint/2010/main" val="230476893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630</TotalTime>
  <Words>1369</Words>
  <Application>Microsoft Office PowerPoint</Application>
  <PresentationFormat>Widescreen</PresentationFormat>
  <Paragraphs>347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lato</vt:lpstr>
      <vt:lpstr>Metropolitan</vt:lpstr>
      <vt:lpstr>MRA Project ML 1</vt:lpstr>
      <vt:lpstr>Table OF CONTENT</vt:lpstr>
      <vt:lpstr>PROBLEM STATEMENT</vt:lpstr>
      <vt:lpstr>ABOUT DATA</vt:lpstr>
      <vt:lpstr>PowerPoint Presentation</vt:lpstr>
      <vt:lpstr>PowerPoint Presentation</vt:lpstr>
      <vt:lpstr>UNIVARIATE, BIVARIATE &amp; 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INFERENCES –</vt:lpstr>
      <vt:lpstr>WHAT IS RFM</vt:lpstr>
      <vt:lpstr>PARAMETERS AND ASSUMPTION FOR RFM</vt:lpstr>
      <vt:lpstr>OUTPUT TABLE HEAD -</vt:lpstr>
      <vt:lpstr>KNIME WORKFLOW -</vt:lpstr>
      <vt:lpstr>BEST CUSTOMERS -</vt:lpstr>
      <vt:lpstr>CUSTOMERS TO CHURN -</vt:lpstr>
      <vt:lpstr>LOST CUSTOMERS -</vt:lpstr>
      <vt:lpstr>LOYAL CUSTOMERS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creator>hitesh.dadhich0022@outlook.com</dc:creator>
  <cp:lastModifiedBy>hitesh.dadhich0022@outlook.com</cp:lastModifiedBy>
  <cp:revision>7</cp:revision>
  <dcterms:created xsi:type="dcterms:W3CDTF">2023-03-04T18:55:53Z</dcterms:created>
  <dcterms:modified xsi:type="dcterms:W3CDTF">2023-03-10T09:12:52Z</dcterms:modified>
</cp:coreProperties>
</file>