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57" r:id="rId2"/>
    <p:sldId id="258" r:id="rId3"/>
    <p:sldId id="259" r:id="rId4"/>
    <p:sldId id="260" r:id="rId5"/>
    <p:sldId id="261" r:id="rId6"/>
    <p:sldId id="287" r:id="rId7"/>
    <p:sldId id="263" r:id="rId8"/>
    <p:sldId id="264" r:id="rId9"/>
    <p:sldId id="265" r:id="rId10"/>
    <p:sldId id="266" r:id="rId11"/>
    <p:sldId id="267" r:id="rId12"/>
    <p:sldId id="269" r:id="rId13"/>
    <p:sldId id="270" r:id="rId14"/>
    <p:sldId id="271" r:id="rId15"/>
    <p:sldId id="273" r:id="rId16"/>
    <p:sldId id="274" r:id="rId17"/>
    <p:sldId id="275" r:id="rId18"/>
    <p:sldId id="288" r:id="rId19"/>
    <p:sldId id="289" r:id="rId20"/>
    <p:sldId id="290" r:id="rId21"/>
    <p:sldId id="286" r:id="rId22"/>
    <p:sldId id="29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82" y="115"/>
      </p:cViewPr>
      <p:guideLst/>
    </p:cSldViewPr>
  </p:slideViewPr>
  <p:notesTextViewPr>
    <p:cViewPr>
      <p:scale>
        <a:sx n="1" d="1"/>
        <a:sy n="1" d="1"/>
      </p:scale>
      <p:origin x="0" y="0"/>
    </p:cViewPr>
  </p:notesTextViewPr>
  <p:sorterViewPr>
    <p:cViewPr>
      <p:scale>
        <a:sx n="100" d="100"/>
        <a:sy n="100" d="100"/>
      </p:scale>
      <p:origin x="0" y="-480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16897976-7AD5-40E4-B10E-C86ADEE1112E}" type="datetimeFigureOut">
              <a:rPr lang="en-IN" smtClean="0"/>
              <a:t>15-03-2023</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7DEBDC9-F2AE-4908-AB84-8E55B62E3194}" type="slidenum">
              <a:rPr lang="en-IN" smtClean="0"/>
              <a:t>‹#›</a:t>
            </a:fld>
            <a:endParaRPr lang="en-IN"/>
          </a:p>
        </p:txBody>
      </p:sp>
    </p:spTree>
    <p:extLst>
      <p:ext uri="{BB962C8B-B14F-4D97-AF65-F5344CB8AC3E}">
        <p14:creationId xmlns:p14="http://schemas.microsoft.com/office/powerpoint/2010/main" val="3997666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897976-7AD5-40E4-B10E-C86ADEE1112E}"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DEBDC9-F2AE-4908-AB84-8E55B62E3194}" type="slidenum">
              <a:rPr lang="en-IN" smtClean="0"/>
              <a:t>‹#›</a:t>
            </a:fld>
            <a:endParaRPr lang="en-IN"/>
          </a:p>
        </p:txBody>
      </p:sp>
    </p:spTree>
    <p:extLst>
      <p:ext uri="{BB962C8B-B14F-4D97-AF65-F5344CB8AC3E}">
        <p14:creationId xmlns:p14="http://schemas.microsoft.com/office/powerpoint/2010/main" val="3373563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897976-7AD5-40E4-B10E-C86ADEE1112E}"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DEBDC9-F2AE-4908-AB84-8E55B62E3194}" type="slidenum">
              <a:rPr lang="en-IN" smtClean="0"/>
              <a:t>‹#›</a:t>
            </a:fld>
            <a:endParaRPr lang="en-IN"/>
          </a:p>
        </p:txBody>
      </p:sp>
    </p:spTree>
    <p:extLst>
      <p:ext uri="{BB962C8B-B14F-4D97-AF65-F5344CB8AC3E}">
        <p14:creationId xmlns:p14="http://schemas.microsoft.com/office/powerpoint/2010/main" val="4288375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59ABDB-27D6-4B16-81B3-03CE22108725}" type="datetime1">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E7D83-B276-443F-BE07-49794A192FF8}" type="slidenum">
              <a:rPr lang="en-IN" smtClean="0"/>
              <a:t>‹#›</a:t>
            </a:fld>
            <a:endParaRPr lang="en-IN"/>
          </a:p>
        </p:txBody>
      </p:sp>
    </p:spTree>
    <p:extLst>
      <p:ext uri="{BB962C8B-B14F-4D97-AF65-F5344CB8AC3E}">
        <p14:creationId xmlns:p14="http://schemas.microsoft.com/office/powerpoint/2010/main" val="3861953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59ABDB-27D6-4B16-81B3-03CE22108725}" type="datetime1">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E7D83-B276-443F-BE07-49794A192FF8}" type="slidenum">
              <a:rPr lang="en-IN" smtClean="0"/>
              <a:t>‹#›</a:t>
            </a:fld>
            <a:endParaRPr lang="en-IN"/>
          </a:p>
        </p:txBody>
      </p:sp>
    </p:spTree>
    <p:extLst>
      <p:ext uri="{BB962C8B-B14F-4D97-AF65-F5344CB8AC3E}">
        <p14:creationId xmlns:p14="http://schemas.microsoft.com/office/powerpoint/2010/main" val="3413676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59ABDB-27D6-4B16-81B3-03CE22108725}" type="datetime1">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E7D83-B276-443F-BE07-49794A192FF8}" type="slidenum">
              <a:rPr lang="en-IN" smtClean="0"/>
              <a:t>‹#›</a:t>
            </a:fld>
            <a:endParaRPr lang="en-IN"/>
          </a:p>
        </p:txBody>
      </p:sp>
    </p:spTree>
    <p:extLst>
      <p:ext uri="{BB962C8B-B14F-4D97-AF65-F5344CB8AC3E}">
        <p14:creationId xmlns:p14="http://schemas.microsoft.com/office/powerpoint/2010/main" val="3152852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59ABDB-27D6-4B16-81B3-03CE22108725}" type="datetime1">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E7D83-B276-443F-BE07-49794A192FF8}" type="slidenum">
              <a:rPr lang="en-IN" smtClean="0"/>
              <a:t>‹#›</a:t>
            </a:fld>
            <a:endParaRPr lang="en-IN"/>
          </a:p>
        </p:txBody>
      </p:sp>
    </p:spTree>
    <p:extLst>
      <p:ext uri="{BB962C8B-B14F-4D97-AF65-F5344CB8AC3E}">
        <p14:creationId xmlns:p14="http://schemas.microsoft.com/office/powerpoint/2010/main" val="1384797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59ABDB-27D6-4B16-81B3-03CE22108725}" type="datetime1">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E7D83-B276-443F-BE07-49794A192FF8}" type="slidenum">
              <a:rPr lang="en-IN" smtClean="0"/>
              <a:t>‹#›</a:t>
            </a:fld>
            <a:endParaRPr lang="en-IN"/>
          </a:p>
        </p:txBody>
      </p:sp>
    </p:spTree>
    <p:extLst>
      <p:ext uri="{BB962C8B-B14F-4D97-AF65-F5344CB8AC3E}">
        <p14:creationId xmlns:p14="http://schemas.microsoft.com/office/powerpoint/2010/main" val="16755709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59ABDB-27D6-4B16-81B3-03CE22108725}" type="datetime1">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E7D83-B276-443F-BE07-49794A192FF8}" type="slidenum">
              <a:rPr lang="en-IN" smtClean="0"/>
              <a:t>‹#›</a:t>
            </a:fld>
            <a:endParaRPr lang="en-IN"/>
          </a:p>
        </p:txBody>
      </p:sp>
    </p:spTree>
    <p:extLst>
      <p:ext uri="{BB962C8B-B14F-4D97-AF65-F5344CB8AC3E}">
        <p14:creationId xmlns:p14="http://schemas.microsoft.com/office/powerpoint/2010/main" val="258000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59ABDB-27D6-4B16-81B3-03CE22108725}" type="datetime1">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E7D83-B276-443F-BE07-49794A192FF8}" type="slidenum">
              <a:rPr lang="en-IN" smtClean="0"/>
              <a:t>‹#›</a:t>
            </a:fld>
            <a:endParaRPr lang="en-IN"/>
          </a:p>
        </p:txBody>
      </p:sp>
    </p:spTree>
    <p:extLst>
      <p:ext uri="{BB962C8B-B14F-4D97-AF65-F5344CB8AC3E}">
        <p14:creationId xmlns:p14="http://schemas.microsoft.com/office/powerpoint/2010/main" val="3060960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59ABDB-27D6-4B16-81B3-03CE22108725}" type="datetime1">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E7D83-B276-443F-BE07-49794A192FF8}" type="slidenum">
              <a:rPr lang="en-IN" smtClean="0"/>
              <a:t>‹#›</a:t>
            </a:fld>
            <a:endParaRPr lang="en-IN"/>
          </a:p>
        </p:txBody>
      </p:sp>
    </p:spTree>
    <p:extLst>
      <p:ext uri="{BB962C8B-B14F-4D97-AF65-F5344CB8AC3E}">
        <p14:creationId xmlns:p14="http://schemas.microsoft.com/office/powerpoint/2010/main" val="2606173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897976-7AD5-40E4-B10E-C86ADEE1112E}"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DEBDC9-F2AE-4908-AB84-8E55B62E3194}" type="slidenum">
              <a:rPr lang="en-IN" smtClean="0"/>
              <a:t>‹#›</a:t>
            </a:fld>
            <a:endParaRPr lang="en-IN"/>
          </a:p>
        </p:txBody>
      </p:sp>
    </p:spTree>
    <p:extLst>
      <p:ext uri="{BB962C8B-B14F-4D97-AF65-F5344CB8AC3E}">
        <p14:creationId xmlns:p14="http://schemas.microsoft.com/office/powerpoint/2010/main" val="15581936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59ABDB-27D6-4B16-81B3-03CE22108725}" type="datetime1">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E7D83-B276-443F-BE07-49794A192FF8}" type="slidenum">
              <a:rPr lang="en-IN" smtClean="0"/>
              <a:t>‹#›</a:t>
            </a:fld>
            <a:endParaRPr lang="en-IN"/>
          </a:p>
        </p:txBody>
      </p:sp>
    </p:spTree>
    <p:extLst>
      <p:ext uri="{BB962C8B-B14F-4D97-AF65-F5344CB8AC3E}">
        <p14:creationId xmlns:p14="http://schemas.microsoft.com/office/powerpoint/2010/main" val="16121563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59ABDB-27D6-4B16-81B3-03CE22108725}" type="datetime1">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E7D83-B276-443F-BE07-49794A192FF8}" type="slidenum">
              <a:rPr lang="en-IN" smtClean="0"/>
              <a:t>‹#›</a:t>
            </a:fld>
            <a:endParaRPr lang="en-IN"/>
          </a:p>
        </p:txBody>
      </p:sp>
    </p:spTree>
    <p:extLst>
      <p:ext uri="{BB962C8B-B14F-4D97-AF65-F5344CB8AC3E}">
        <p14:creationId xmlns:p14="http://schemas.microsoft.com/office/powerpoint/2010/main" val="20715158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59ABDB-27D6-4B16-81B3-03CE22108725}" type="datetime1">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E7D83-B276-443F-BE07-49794A192FF8}" type="slidenum">
              <a:rPr lang="en-IN" smtClean="0"/>
              <a:t>‹#›</a:t>
            </a:fld>
            <a:endParaRPr lang="en-IN"/>
          </a:p>
        </p:txBody>
      </p:sp>
    </p:spTree>
    <p:extLst>
      <p:ext uri="{BB962C8B-B14F-4D97-AF65-F5344CB8AC3E}">
        <p14:creationId xmlns:p14="http://schemas.microsoft.com/office/powerpoint/2010/main" val="3392920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59ABDB-27D6-4B16-81B3-03CE22108725}" type="datetime1">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E7D83-B276-443F-BE07-49794A192FF8}" type="slidenum">
              <a:rPr lang="en-IN" smtClean="0"/>
              <a:t>‹#›</a:t>
            </a:fld>
            <a:endParaRPr lang="en-IN"/>
          </a:p>
        </p:txBody>
      </p:sp>
    </p:spTree>
    <p:extLst>
      <p:ext uri="{BB962C8B-B14F-4D97-AF65-F5344CB8AC3E}">
        <p14:creationId xmlns:p14="http://schemas.microsoft.com/office/powerpoint/2010/main" val="330590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59ABDB-27D6-4B16-81B3-03CE22108725}" type="datetime1">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E7D83-B276-443F-BE07-49794A192FF8}" type="slidenum">
              <a:rPr lang="en-IN" smtClean="0"/>
              <a:t>‹#›</a:t>
            </a:fld>
            <a:endParaRPr lang="en-IN"/>
          </a:p>
        </p:txBody>
      </p:sp>
    </p:spTree>
    <p:extLst>
      <p:ext uri="{BB962C8B-B14F-4D97-AF65-F5344CB8AC3E}">
        <p14:creationId xmlns:p14="http://schemas.microsoft.com/office/powerpoint/2010/main" val="37456529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59ABDB-27D6-4B16-81B3-03CE22108725}" type="datetime1">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E7D83-B276-443F-BE07-49794A192FF8}" type="slidenum">
              <a:rPr lang="en-IN" smtClean="0"/>
              <a:t>‹#›</a:t>
            </a:fld>
            <a:endParaRPr lang="en-IN"/>
          </a:p>
        </p:txBody>
      </p:sp>
    </p:spTree>
    <p:extLst>
      <p:ext uri="{BB962C8B-B14F-4D97-AF65-F5344CB8AC3E}">
        <p14:creationId xmlns:p14="http://schemas.microsoft.com/office/powerpoint/2010/main" val="22315480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59ABDB-27D6-4B16-81B3-03CE22108725}" type="datetime1">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E7D83-B276-443F-BE07-49794A192FF8}" type="slidenum">
              <a:rPr lang="en-IN" smtClean="0"/>
              <a:t>‹#›</a:t>
            </a:fld>
            <a:endParaRPr lang="en-IN"/>
          </a:p>
        </p:txBody>
      </p:sp>
    </p:spTree>
    <p:extLst>
      <p:ext uri="{BB962C8B-B14F-4D97-AF65-F5344CB8AC3E}">
        <p14:creationId xmlns:p14="http://schemas.microsoft.com/office/powerpoint/2010/main" val="1255386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59ABDB-27D6-4B16-81B3-03CE22108725}" type="datetime1">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E7D83-B276-443F-BE07-49794A192FF8}" type="slidenum">
              <a:rPr lang="en-IN" smtClean="0"/>
              <a:t>‹#›</a:t>
            </a:fld>
            <a:endParaRPr lang="en-IN"/>
          </a:p>
        </p:txBody>
      </p:sp>
    </p:spTree>
    <p:extLst>
      <p:ext uri="{BB962C8B-B14F-4D97-AF65-F5344CB8AC3E}">
        <p14:creationId xmlns:p14="http://schemas.microsoft.com/office/powerpoint/2010/main" val="23418143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59ABDB-27D6-4B16-81B3-03CE22108725}" type="datetime1">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E7D83-B276-443F-BE07-49794A192FF8}" type="slidenum">
              <a:rPr lang="en-IN" smtClean="0"/>
              <a:t>‹#›</a:t>
            </a:fld>
            <a:endParaRPr lang="en-IN"/>
          </a:p>
        </p:txBody>
      </p:sp>
    </p:spTree>
    <p:extLst>
      <p:ext uri="{BB962C8B-B14F-4D97-AF65-F5344CB8AC3E}">
        <p14:creationId xmlns:p14="http://schemas.microsoft.com/office/powerpoint/2010/main" val="362891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897976-7AD5-40E4-B10E-C86ADEE1112E}"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DEBDC9-F2AE-4908-AB84-8E55B62E3194}" type="slidenum">
              <a:rPr lang="en-IN" smtClean="0"/>
              <a:t>‹#›</a:t>
            </a:fld>
            <a:endParaRPr lang="en-IN"/>
          </a:p>
        </p:txBody>
      </p:sp>
    </p:spTree>
    <p:extLst>
      <p:ext uri="{BB962C8B-B14F-4D97-AF65-F5344CB8AC3E}">
        <p14:creationId xmlns:p14="http://schemas.microsoft.com/office/powerpoint/2010/main" val="1064268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897976-7AD5-40E4-B10E-C86ADEE1112E}"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DEBDC9-F2AE-4908-AB84-8E55B62E3194}" type="slidenum">
              <a:rPr lang="en-IN" smtClean="0"/>
              <a:t>‹#›</a:t>
            </a:fld>
            <a:endParaRPr lang="en-IN"/>
          </a:p>
        </p:txBody>
      </p:sp>
    </p:spTree>
    <p:extLst>
      <p:ext uri="{BB962C8B-B14F-4D97-AF65-F5344CB8AC3E}">
        <p14:creationId xmlns:p14="http://schemas.microsoft.com/office/powerpoint/2010/main" val="3952132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897976-7AD5-40E4-B10E-C86ADEE1112E}" type="datetimeFigureOut">
              <a:rPr lang="en-IN" smtClean="0"/>
              <a:t>15-03-2023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DEBDC9-F2AE-4908-AB84-8E55B62E3194}" type="slidenum">
              <a:rPr lang="en-IN" smtClean="0"/>
              <a:t>‹#›</a:t>
            </a:fld>
            <a:endParaRPr lang="en-IN"/>
          </a:p>
        </p:txBody>
      </p:sp>
    </p:spTree>
    <p:extLst>
      <p:ext uri="{BB962C8B-B14F-4D97-AF65-F5344CB8AC3E}">
        <p14:creationId xmlns:p14="http://schemas.microsoft.com/office/powerpoint/2010/main" val="2137025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897976-7AD5-40E4-B10E-C86ADEE1112E}" type="datetimeFigureOut">
              <a:rPr lang="en-IN" smtClean="0"/>
              <a:t>15-03-2023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DEBDC9-F2AE-4908-AB84-8E55B62E3194}" type="slidenum">
              <a:rPr lang="en-IN" smtClean="0"/>
              <a:t>‹#›</a:t>
            </a:fld>
            <a:endParaRPr lang="en-IN"/>
          </a:p>
        </p:txBody>
      </p:sp>
    </p:spTree>
    <p:extLst>
      <p:ext uri="{BB962C8B-B14F-4D97-AF65-F5344CB8AC3E}">
        <p14:creationId xmlns:p14="http://schemas.microsoft.com/office/powerpoint/2010/main" val="2549750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97976-7AD5-40E4-B10E-C86ADEE1112E}" type="datetimeFigureOut">
              <a:rPr lang="en-IN" smtClean="0"/>
              <a:t>15-03-2023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DEBDC9-F2AE-4908-AB84-8E55B62E3194}" type="slidenum">
              <a:rPr lang="en-IN" smtClean="0"/>
              <a:t>‹#›</a:t>
            </a:fld>
            <a:endParaRPr lang="en-IN"/>
          </a:p>
        </p:txBody>
      </p:sp>
    </p:spTree>
    <p:extLst>
      <p:ext uri="{BB962C8B-B14F-4D97-AF65-F5344CB8AC3E}">
        <p14:creationId xmlns:p14="http://schemas.microsoft.com/office/powerpoint/2010/main" val="3483713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16897976-7AD5-40E4-B10E-C86ADEE1112E}"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7DEBDC9-F2AE-4908-AB84-8E55B62E3194}" type="slidenum">
              <a:rPr lang="en-IN" smtClean="0"/>
              <a:t>‹#›</a:t>
            </a:fld>
            <a:endParaRPr lang="en-IN"/>
          </a:p>
        </p:txBody>
      </p:sp>
    </p:spTree>
    <p:extLst>
      <p:ext uri="{BB962C8B-B14F-4D97-AF65-F5344CB8AC3E}">
        <p14:creationId xmlns:p14="http://schemas.microsoft.com/office/powerpoint/2010/main" val="380768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16897976-7AD5-40E4-B10E-C86ADEE1112E}" type="datetimeFigureOut">
              <a:rPr lang="en-IN" smtClean="0"/>
              <a:t>15-03-2023</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7DEBDC9-F2AE-4908-AB84-8E55B62E3194}" type="slidenum">
              <a:rPr lang="en-IN" smtClean="0"/>
              <a:t>‹#›</a:t>
            </a:fld>
            <a:endParaRPr lang="en-IN"/>
          </a:p>
        </p:txBody>
      </p:sp>
    </p:spTree>
    <p:extLst>
      <p:ext uri="{BB962C8B-B14F-4D97-AF65-F5344CB8AC3E}">
        <p14:creationId xmlns:p14="http://schemas.microsoft.com/office/powerpoint/2010/main" val="274773544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16897976-7AD5-40E4-B10E-C86ADEE1112E}" type="datetimeFigureOut">
              <a:rPr lang="en-IN" smtClean="0"/>
              <a:t>15-03-2023</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7DEBDC9-F2AE-4908-AB84-8E55B62E3194}" type="slidenum">
              <a:rPr lang="en-IN" smtClean="0"/>
              <a:t>‹#›</a:t>
            </a:fld>
            <a:endParaRPr lang="en-IN"/>
          </a:p>
        </p:txBody>
      </p:sp>
    </p:spTree>
    <p:extLst>
      <p:ext uri="{BB962C8B-B14F-4D97-AF65-F5344CB8AC3E}">
        <p14:creationId xmlns:p14="http://schemas.microsoft.com/office/powerpoint/2010/main" val="2978787192"/>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EA8FC-A390-5962-7974-1BD787494FEE}"/>
              </a:ext>
            </a:extLst>
          </p:cNvPr>
          <p:cNvSpPr>
            <a:spLocks noGrp="1"/>
          </p:cNvSpPr>
          <p:nvPr>
            <p:ph type="ctrTitle"/>
          </p:nvPr>
        </p:nvSpPr>
        <p:spPr/>
        <p:txBody>
          <a:bodyPr/>
          <a:lstStyle/>
          <a:p>
            <a:r>
              <a:rPr lang="en-IN" u="sng" dirty="0"/>
              <a:t>MRA Project ML 2</a:t>
            </a:r>
          </a:p>
        </p:txBody>
      </p:sp>
      <p:sp>
        <p:nvSpPr>
          <p:cNvPr id="3" name="Subtitle 2">
            <a:extLst>
              <a:ext uri="{FF2B5EF4-FFF2-40B4-BE49-F238E27FC236}">
                <a16:creationId xmlns:a16="http://schemas.microsoft.com/office/drawing/2014/main" id="{2C90DC6B-B553-E462-8DCD-541F2F92BDA8}"/>
              </a:ext>
            </a:extLst>
          </p:cNvPr>
          <p:cNvSpPr>
            <a:spLocks noGrp="1"/>
          </p:cNvSpPr>
          <p:nvPr>
            <p:ph type="subTitle" idx="1"/>
          </p:nvPr>
        </p:nvSpPr>
        <p:spPr/>
        <p:txBody>
          <a:bodyPr>
            <a:normAutofit lnSpcReduction="10000"/>
          </a:bodyPr>
          <a:lstStyle/>
          <a:p>
            <a:r>
              <a:rPr lang="en-US" dirty="0"/>
              <a:t>Name- Hitesh Dadhich</a:t>
            </a:r>
          </a:p>
          <a:p>
            <a:r>
              <a:rPr lang="en-US" dirty="0"/>
              <a:t>Batch- Dsba_May2022</a:t>
            </a:r>
          </a:p>
          <a:p>
            <a:r>
              <a:rPr lang="en-US" dirty="0"/>
              <a:t>Email- Dadhichh7@gmail.com</a:t>
            </a:r>
            <a:endParaRPr lang="en-IN" dirty="0"/>
          </a:p>
        </p:txBody>
      </p:sp>
    </p:spTree>
    <p:extLst>
      <p:ext uri="{BB962C8B-B14F-4D97-AF65-F5344CB8AC3E}">
        <p14:creationId xmlns:p14="http://schemas.microsoft.com/office/powerpoint/2010/main" val="1475171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3094F0-1585-A164-C926-590D457CD237}"/>
              </a:ext>
            </a:extLst>
          </p:cNvPr>
          <p:cNvSpPr>
            <a:spLocks noGrp="1"/>
          </p:cNvSpPr>
          <p:nvPr>
            <p:ph idx="1"/>
          </p:nvPr>
        </p:nvSpPr>
        <p:spPr>
          <a:xfrm>
            <a:off x="0" y="0"/>
            <a:ext cx="12192000" cy="6858000"/>
          </a:xfrm>
        </p:spPr>
        <p:txBody>
          <a:bodyPr/>
          <a:lstStyle/>
          <a:p>
            <a:endParaRPr lang="en-US" dirty="0"/>
          </a:p>
          <a:p>
            <a:r>
              <a:rPr lang="en-IN" dirty="0"/>
              <a:t>Analysis</a:t>
            </a:r>
          </a:p>
        </p:txBody>
      </p:sp>
      <p:pic>
        <p:nvPicPr>
          <p:cNvPr id="7" name="Picture 6">
            <a:extLst>
              <a:ext uri="{FF2B5EF4-FFF2-40B4-BE49-F238E27FC236}">
                <a16:creationId xmlns:a16="http://schemas.microsoft.com/office/drawing/2014/main" id="{7C035C70-96B8-4DD4-B649-BF793C958804}"/>
              </a:ext>
            </a:extLst>
          </p:cNvPr>
          <p:cNvPicPr>
            <a:picLocks noChangeAspect="1"/>
          </p:cNvPicPr>
          <p:nvPr/>
        </p:nvPicPr>
        <p:blipFill>
          <a:blip r:embed="rId2"/>
          <a:stretch>
            <a:fillRect/>
          </a:stretch>
        </p:blipFill>
        <p:spPr>
          <a:xfrm>
            <a:off x="0" y="0"/>
            <a:ext cx="12167561" cy="6858000"/>
          </a:xfrm>
          <a:prstGeom prst="rect">
            <a:avLst/>
          </a:prstGeom>
        </p:spPr>
      </p:pic>
    </p:spTree>
    <p:extLst>
      <p:ext uri="{BB962C8B-B14F-4D97-AF65-F5344CB8AC3E}">
        <p14:creationId xmlns:p14="http://schemas.microsoft.com/office/powerpoint/2010/main" val="395962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18937C-4150-6EF3-0B24-46A156803026}"/>
              </a:ext>
            </a:extLst>
          </p:cNvPr>
          <p:cNvSpPr>
            <a:spLocks noGrp="1"/>
          </p:cNvSpPr>
          <p:nvPr>
            <p:ph idx="1"/>
          </p:nvPr>
        </p:nvSpPr>
        <p:spPr>
          <a:xfrm>
            <a:off x="0" y="0"/>
            <a:ext cx="12192000" cy="6858000"/>
          </a:xfrm>
        </p:spPr>
        <p:txBody>
          <a:bodyPr/>
          <a:lstStyle/>
          <a:p>
            <a:endParaRPr lang="en-US" dirty="0"/>
          </a:p>
          <a:p>
            <a:r>
              <a:rPr lang="en-IN" dirty="0"/>
              <a:t>Analysis</a:t>
            </a:r>
          </a:p>
        </p:txBody>
      </p:sp>
      <p:pic>
        <p:nvPicPr>
          <p:cNvPr id="5" name="Picture 4">
            <a:extLst>
              <a:ext uri="{FF2B5EF4-FFF2-40B4-BE49-F238E27FC236}">
                <a16:creationId xmlns:a16="http://schemas.microsoft.com/office/drawing/2014/main" id="{2668AA75-D9E6-E7FB-752D-4CE06873119A}"/>
              </a:ext>
            </a:extLst>
          </p:cNvPr>
          <p:cNvPicPr>
            <a:picLocks noChangeAspect="1"/>
          </p:cNvPicPr>
          <p:nvPr/>
        </p:nvPicPr>
        <p:blipFill>
          <a:blip r:embed="rId2"/>
          <a:stretch>
            <a:fillRect/>
          </a:stretch>
        </p:blipFill>
        <p:spPr>
          <a:xfrm>
            <a:off x="86265" y="94891"/>
            <a:ext cx="12042476" cy="6668218"/>
          </a:xfrm>
          <a:prstGeom prst="rect">
            <a:avLst/>
          </a:prstGeom>
        </p:spPr>
      </p:pic>
    </p:spTree>
    <p:extLst>
      <p:ext uri="{BB962C8B-B14F-4D97-AF65-F5344CB8AC3E}">
        <p14:creationId xmlns:p14="http://schemas.microsoft.com/office/powerpoint/2010/main" val="1217347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61B4CB-93C9-A0D9-C9BE-F54608F0BBB3}"/>
              </a:ext>
            </a:extLst>
          </p:cNvPr>
          <p:cNvSpPr>
            <a:spLocks noGrp="1"/>
          </p:cNvSpPr>
          <p:nvPr>
            <p:ph idx="1"/>
          </p:nvPr>
        </p:nvSpPr>
        <p:spPr>
          <a:xfrm>
            <a:off x="0" y="0"/>
            <a:ext cx="12192000" cy="6858000"/>
          </a:xfrm>
        </p:spPr>
        <p:txBody>
          <a:bodyPr/>
          <a:lstStyle/>
          <a:p>
            <a:endParaRPr lang="en-US" dirty="0"/>
          </a:p>
          <a:p>
            <a:r>
              <a:rPr lang="en-IN" dirty="0"/>
              <a:t>Analysis</a:t>
            </a:r>
          </a:p>
        </p:txBody>
      </p:sp>
      <p:pic>
        <p:nvPicPr>
          <p:cNvPr id="5" name="Picture 4">
            <a:extLst>
              <a:ext uri="{FF2B5EF4-FFF2-40B4-BE49-F238E27FC236}">
                <a16:creationId xmlns:a16="http://schemas.microsoft.com/office/drawing/2014/main" id="{46F93287-17EA-3EA1-AF5C-66FA03F5E77F}"/>
              </a:ext>
            </a:extLst>
          </p:cNvPr>
          <p:cNvPicPr>
            <a:picLocks noChangeAspect="1"/>
          </p:cNvPicPr>
          <p:nvPr/>
        </p:nvPicPr>
        <p:blipFill>
          <a:blip r:embed="rId2"/>
          <a:stretch>
            <a:fillRect/>
          </a:stretch>
        </p:blipFill>
        <p:spPr>
          <a:xfrm>
            <a:off x="94891" y="69012"/>
            <a:ext cx="11956211" cy="6659592"/>
          </a:xfrm>
          <a:prstGeom prst="rect">
            <a:avLst/>
          </a:prstGeom>
        </p:spPr>
      </p:pic>
    </p:spTree>
    <p:extLst>
      <p:ext uri="{BB962C8B-B14F-4D97-AF65-F5344CB8AC3E}">
        <p14:creationId xmlns:p14="http://schemas.microsoft.com/office/powerpoint/2010/main" val="29351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F7C6C1-B09E-D26B-05F5-F3EB71F8591F}"/>
              </a:ext>
            </a:extLst>
          </p:cNvPr>
          <p:cNvSpPr>
            <a:spLocks noGrp="1"/>
          </p:cNvSpPr>
          <p:nvPr>
            <p:ph idx="1"/>
          </p:nvPr>
        </p:nvSpPr>
        <p:spPr>
          <a:xfrm>
            <a:off x="0" y="0"/>
            <a:ext cx="12192000" cy="6858000"/>
          </a:xfrm>
        </p:spPr>
        <p:txBody>
          <a:bodyPr/>
          <a:lstStyle/>
          <a:p>
            <a:endParaRPr lang="en-US" dirty="0"/>
          </a:p>
          <a:p>
            <a:r>
              <a:rPr lang="en-IN" dirty="0"/>
              <a:t>analysis</a:t>
            </a:r>
          </a:p>
        </p:txBody>
      </p:sp>
      <p:pic>
        <p:nvPicPr>
          <p:cNvPr id="5" name="Picture 4">
            <a:extLst>
              <a:ext uri="{FF2B5EF4-FFF2-40B4-BE49-F238E27FC236}">
                <a16:creationId xmlns:a16="http://schemas.microsoft.com/office/drawing/2014/main" id="{3CF0772E-8B7C-83B6-3E1B-A9A34F60F97D}"/>
              </a:ext>
            </a:extLst>
          </p:cNvPr>
          <p:cNvPicPr>
            <a:picLocks noChangeAspect="1"/>
          </p:cNvPicPr>
          <p:nvPr/>
        </p:nvPicPr>
        <p:blipFill>
          <a:blip r:embed="rId2"/>
          <a:stretch>
            <a:fillRect/>
          </a:stretch>
        </p:blipFill>
        <p:spPr>
          <a:xfrm>
            <a:off x="103517" y="86263"/>
            <a:ext cx="11999343" cy="6676845"/>
          </a:xfrm>
          <a:prstGeom prst="rect">
            <a:avLst/>
          </a:prstGeom>
        </p:spPr>
      </p:pic>
    </p:spTree>
    <p:extLst>
      <p:ext uri="{BB962C8B-B14F-4D97-AF65-F5344CB8AC3E}">
        <p14:creationId xmlns:p14="http://schemas.microsoft.com/office/powerpoint/2010/main" val="299798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F123FB-99FC-82AC-3BED-008D4C78B97A}"/>
              </a:ext>
            </a:extLst>
          </p:cNvPr>
          <p:cNvSpPr>
            <a:spLocks noGrp="1"/>
          </p:cNvSpPr>
          <p:nvPr>
            <p:ph idx="1"/>
          </p:nvPr>
        </p:nvSpPr>
        <p:spPr>
          <a:xfrm>
            <a:off x="0" y="0"/>
            <a:ext cx="12192000" cy="6858000"/>
          </a:xfrm>
        </p:spPr>
        <p:txBody>
          <a:bodyPr/>
          <a:lstStyle/>
          <a:p>
            <a:endParaRPr lang="en-US" dirty="0"/>
          </a:p>
          <a:p>
            <a:r>
              <a:rPr lang="en-IN" dirty="0"/>
              <a:t>ANALYSIS</a:t>
            </a:r>
          </a:p>
        </p:txBody>
      </p:sp>
      <p:pic>
        <p:nvPicPr>
          <p:cNvPr id="5" name="Picture 4">
            <a:extLst>
              <a:ext uri="{FF2B5EF4-FFF2-40B4-BE49-F238E27FC236}">
                <a16:creationId xmlns:a16="http://schemas.microsoft.com/office/drawing/2014/main" id="{F685B707-D344-DD3C-9294-5555D150300A}"/>
              </a:ext>
            </a:extLst>
          </p:cNvPr>
          <p:cNvPicPr>
            <a:picLocks noChangeAspect="1"/>
          </p:cNvPicPr>
          <p:nvPr/>
        </p:nvPicPr>
        <p:blipFill>
          <a:blip r:embed="rId2"/>
          <a:stretch>
            <a:fillRect/>
          </a:stretch>
        </p:blipFill>
        <p:spPr>
          <a:xfrm>
            <a:off x="86264" y="103517"/>
            <a:ext cx="11982091" cy="6590581"/>
          </a:xfrm>
          <a:prstGeom prst="rect">
            <a:avLst/>
          </a:prstGeom>
        </p:spPr>
      </p:pic>
    </p:spTree>
    <p:extLst>
      <p:ext uri="{BB962C8B-B14F-4D97-AF65-F5344CB8AC3E}">
        <p14:creationId xmlns:p14="http://schemas.microsoft.com/office/powerpoint/2010/main" val="3813921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155A53-B66E-3894-4B5A-96FAFE4F75D5}"/>
              </a:ext>
            </a:extLst>
          </p:cNvPr>
          <p:cNvSpPr>
            <a:spLocks noGrp="1"/>
          </p:cNvSpPr>
          <p:nvPr>
            <p:ph idx="1"/>
          </p:nvPr>
        </p:nvSpPr>
        <p:spPr>
          <a:xfrm>
            <a:off x="9525" y="86264"/>
            <a:ext cx="12192000" cy="6711351"/>
          </a:xfrm>
        </p:spPr>
        <p:txBody>
          <a:bodyPr>
            <a:normAutofit fontScale="92500" lnSpcReduction="10000"/>
          </a:bodyPr>
          <a:lstStyle/>
          <a:p>
            <a:pPr marL="0" indent="0">
              <a:buNone/>
            </a:pPr>
            <a:r>
              <a:rPr lang="en-US" sz="3000" b="1" u="sng" dirty="0"/>
              <a:t>Conclusion</a:t>
            </a:r>
            <a:r>
              <a:rPr lang="en-US" b="1" u="sng" dirty="0"/>
              <a:t> –</a:t>
            </a:r>
          </a:p>
          <a:p>
            <a:pPr marL="342900" lvl="0" indent="-342900">
              <a:lnSpc>
                <a:spcPct val="107000"/>
              </a:lnSpc>
              <a:spcAft>
                <a:spcPts val="800"/>
              </a:spcAft>
              <a:buFont typeface="+mj-lt"/>
              <a:buAutoNum type="arabicPeriod"/>
              <a:tabLst>
                <a:tab pos="457200" algn="l"/>
              </a:tabLst>
            </a:pPr>
            <a:r>
              <a:rPr lang="en-US" sz="1800" dirty="0">
                <a:solidFill>
                  <a:srgbClr val="000000"/>
                </a:solidFill>
                <a:effectLst/>
                <a:latin typeface="+mj-lt"/>
                <a:ea typeface="Calibri" panose="020F0502020204030204" pitchFamily="34" charset="0"/>
                <a:cs typeface="Calibri" panose="020F0502020204030204" pitchFamily="34" charset="0"/>
              </a:rPr>
              <a:t>As per yearly sales of the products we can see that overall year sale was almost constant from 2018 to 2019 but after that we can see decrease in sale.</a:t>
            </a:r>
            <a:endParaRPr lang="en-IN" sz="1800" dirty="0">
              <a:solidFill>
                <a:srgbClr val="000000"/>
              </a:solidFill>
              <a:effectLst/>
              <a:latin typeface="+mj-lt"/>
              <a:ea typeface="Calibri" panose="020F0502020204030204" pitchFamily="34" charset="0"/>
              <a:cs typeface="Calibri" panose="020F0502020204030204" pitchFamily="34" charset="0"/>
            </a:endParaRPr>
          </a:p>
          <a:p>
            <a:pPr marL="342900" lvl="0" indent="-342900">
              <a:lnSpc>
                <a:spcPct val="107000"/>
              </a:lnSpc>
              <a:spcAft>
                <a:spcPts val="800"/>
              </a:spcAft>
              <a:buFont typeface="+mj-lt"/>
              <a:buAutoNum type="arabicPeriod"/>
              <a:tabLst>
                <a:tab pos="457200" algn="l"/>
              </a:tabLst>
            </a:pPr>
            <a:r>
              <a:rPr lang="en-US" sz="1800" dirty="0">
                <a:solidFill>
                  <a:srgbClr val="000000"/>
                </a:solidFill>
                <a:effectLst/>
                <a:latin typeface="+mj-lt"/>
                <a:ea typeface="Calibri" panose="020F0502020204030204" pitchFamily="34" charset="0"/>
                <a:cs typeface="Calibri" panose="020F0502020204030204" pitchFamily="34" charset="0"/>
              </a:rPr>
              <a:t>We only have 2-month data available from 2020 so with the details of remaining month sales we can drive more output.</a:t>
            </a:r>
            <a:endParaRPr lang="en-IN" sz="1800" dirty="0">
              <a:solidFill>
                <a:srgbClr val="000000"/>
              </a:solidFill>
              <a:effectLst/>
              <a:latin typeface="+mj-lt"/>
              <a:ea typeface="Calibri" panose="020F0502020204030204" pitchFamily="34" charset="0"/>
              <a:cs typeface="Calibri" panose="020F0502020204030204" pitchFamily="34" charset="0"/>
            </a:endParaRPr>
          </a:p>
          <a:p>
            <a:pPr marL="342900" lvl="0" indent="-342900">
              <a:lnSpc>
                <a:spcPct val="107000"/>
              </a:lnSpc>
              <a:spcAft>
                <a:spcPts val="800"/>
              </a:spcAft>
              <a:buFont typeface="+mj-lt"/>
              <a:buAutoNum type="arabicPeriod"/>
              <a:tabLst>
                <a:tab pos="457200" algn="l"/>
              </a:tabLst>
            </a:pPr>
            <a:r>
              <a:rPr lang="en-US" sz="1800" dirty="0">
                <a:solidFill>
                  <a:srgbClr val="000000"/>
                </a:solidFill>
                <a:effectLst/>
                <a:latin typeface="+mj-lt"/>
                <a:ea typeface="Calibri" panose="020F0502020204030204" pitchFamily="34" charset="0"/>
                <a:cs typeface="Calibri" panose="020F0502020204030204" pitchFamily="34" charset="0"/>
              </a:rPr>
              <a:t>As per quarterly sales analysis we see that number of products sold in Q1 is good compare to other quarter except 2020.</a:t>
            </a:r>
            <a:endParaRPr lang="en-IN" sz="1800" dirty="0">
              <a:solidFill>
                <a:srgbClr val="000000"/>
              </a:solidFill>
              <a:effectLst/>
              <a:latin typeface="+mj-lt"/>
              <a:ea typeface="Calibri" panose="020F0502020204030204" pitchFamily="34" charset="0"/>
              <a:cs typeface="Calibri" panose="020F0502020204030204" pitchFamily="34" charset="0"/>
            </a:endParaRPr>
          </a:p>
          <a:p>
            <a:pPr marL="342900" lvl="0" indent="-342900">
              <a:lnSpc>
                <a:spcPct val="107000"/>
              </a:lnSpc>
              <a:spcAft>
                <a:spcPts val="800"/>
              </a:spcAft>
              <a:buFont typeface="+mj-lt"/>
              <a:buAutoNum type="arabicPeriod"/>
              <a:tabLst>
                <a:tab pos="457200" algn="l"/>
              </a:tabLst>
            </a:pPr>
            <a:r>
              <a:rPr lang="en-US" sz="1800" dirty="0">
                <a:solidFill>
                  <a:srgbClr val="000000"/>
                </a:solidFill>
                <a:effectLst/>
                <a:latin typeface="+mj-lt"/>
                <a:ea typeface="Calibri" panose="020F0502020204030204" pitchFamily="34" charset="0"/>
                <a:cs typeface="Calibri" panose="020F0502020204030204" pitchFamily="34" charset="0"/>
              </a:rPr>
              <a:t>We don’t have 4</a:t>
            </a:r>
            <a:r>
              <a:rPr lang="en-US" sz="1800" baseline="30000" dirty="0">
                <a:solidFill>
                  <a:srgbClr val="000000"/>
                </a:solidFill>
                <a:effectLst/>
                <a:latin typeface="+mj-lt"/>
                <a:ea typeface="Calibri" panose="020F0502020204030204" pitchFamily="34" charset="0"/>
                <a:cs typeface="Calibri" panose="020F0502020204030204" pitchFamily="34" charset="0"/>
              </a:rPr>
              <a:t>th</a:t>
            </a:r>
            <a:r>
              <a:rPr lang="en-US" sz="1800" dirty="0">
                <a:solidFill>
                  <a:srgbClr val="000000"/>
                </a:solidFill>
                <a:effectLst/>
                <a:latin typeface="+mj-lt"/>
                <a:ea typeface="Calibri" panose="020F0502020204030204" pitchFamily="34" charset="0"/>
                <a:cs typeface="Calibri" panose="020F0502020204030204" pitchFamily="34" charset="0"/>
              </a:rPr>
              <a:t> quarter data available so why it’s not available? Was the shop close during that quarter because 4</a:t>
            </a:r>
            <a:r>
              <a:rPr lang="en-US" sz="1800" baseline="30000" dirty="0">
                <a:solidFill>
                  <a:srgbClr val="000000"/>
                </a:solidFill>
                <a:effectLst/>
                <a:latin typeface="+mj-lt"/>
                <a:ea typeface="Calibri" panose="020F0502020204030204" pitchFamily="34" charset="0"/>
                <a:cs typeface="Calibri" panose="020F0502020204030204" pitchFamily="34" charset="0"/>
              </a:rPr>
              <a:t>th</a:t>
            </a:r>
            <a:r>
              <a:rPr lang="en-US" sz="1800" dirty="0">
                <a:solidFill>
                  <a:srgbClr val="000000"/>
                </a:solidFill>
                <a:effectLst/>
                <a:latin typeface="+mj-lt"/>
                <a:ea typeface="Calibri" panose="020F0502020204030204" pitchFamily="34" charset="0"/>
                <a:cs typeface="Calibri" panose="020F0502020204030204" pitchFamily="34" charset="0"/>
              </a:rPr>
              <a:t> quarter data can provide more insights as it’s festival/holiday time across the world.</a:t>
            </a:r>
            <a:endParaRPr lang="en-IN" sz="1800" dirty="0">
              <a:solidFill>
                <a:srgbClr val="000000"/>
              </a:solidFill>
              <a:effectLst/>
              <a:latin typeface="+mj-lt"/>
              <a:ea typeface="Calibri" panose="020F0502020204030204" pitchFamily="34" charset="0"/>
              <a:cs typeface="Calibri" panose="020F0502020204030204" pitchFamily="34" charset="0"/>
            </a:endParaRPr>
          </a:p>
          <a:p>
            <a:pPr marL="342900" lvl="0" indent="-342900">
              <a:lnSpc>
                <a:spcPct val="107000"/>
              </a:lnSpc>
              <a:spcAft>
                <a:spcPts val="800"/>
              </a:spcAft>
              <a:buFont typeface="+mj-lt"/>
              <a:buAutoNum type="arabicPeriod"/>
              <a:tabLst>
                <a:tab pos="457200" algn="l"/>
              </a:tabLst>
            </a:pPr>
            <a:r>
              <a:rPr lang="en-US" sz="1800" dirty="0">
                <a:solidFill>
                  <a:srgbClr val="000000"/>
                </a:solidFill>
                <a:effectLst/>
                <a:latin typeface="+mj-lt"/>
                <a:ea typeface="Calibri" panose="020F0502020204030204" pitchFamily="34" charset="0"/>
                <a:cs typeface="Calibri" panose="020F0502020204030204" pitchFamily="34" charset="0"/>
              </a:rPr>
              <a:t>As per monthly sales analysis we see that sales in January 2019 went down whereas it was good in 2018 and in 2020 we can say that January sales increase in 2020 may be because some sort of action was taken.</a:t>
            </a:r>
            <a:endParaRPr lang="en-IN" sz="1800" dirty="0">
              <a:solidFill>
                <a:srgbClr val="000000"/>
              </a:solidFill>
              <a:effectLst/>
              <a:latin typeface="+mj-lt"/>
              <a:ea typeface="Calibri" panose="020F0502020204030204" pitchFamily="34" charset="0"/>
              <a:cs typeface="Calibri" panose="020F0502020204030204" pitchFamily="34" charset="0"/>
            </a:endParaRPr>
          </a:p>
          <a:p>
            <a:pPr marL="342900" lvl="0" indent="-342900">
              <a:lnSpc>
                <a:spcPct val="107000"/>
              </a:lnSpc>
              <a:spcAft>
                <a:spcPts val="800"/>
              </a:spcAft>
              <a:buFont typeface="+mj-lt"/>
              <a:buAutoNum type="arabicPeriod"/>
              <a:tabLst>
                <a:tab pos="457200" algn="l"/>
              </a:tabLst>
            </a:pPr>
            <a:r>
              <a:rPr lang="en-US" sz="1800" dirty="0">
                <a:solidFill>
                  <a:srgbClr val="000000"/>
                </a:solidFill>
                <a:effectLst/>
                <a:latin typeface="+mj-lt"/>
                <a:ea typeface="Calibri" panose="020F0502020204030204" pitchFamily="34" charset="0"/>
                <a:cs typeface="Calibri" panose="020F0502020204030204" pitchFamily="34" charset="0"/>
              </a:rPr>
              <a:t> We can see that sales goes down after march and may month which we can see in the respective month April, June.</a:t>
            </a:r>
            <a:endParaRPr lang="en-IN" sz="1800" dirty="0">
              <a:solidFill>
                <a:srgbClr val="000000"/>
              </a:solidFill>
              <a:effectLst/>
              <a:latin typeface="+mj-lt"/>
              <a:ea typeface="Calibri" panose="020F0502020204030204" pitchFamily="34" charset="0"/>
              <a:cs typeface="Calibri" panose="020F0502020204030204" pitchFamily="34" charset="0"/>
            </a:endParaRPr>
          </a:p>
          <a:p>
            <a:pPr marL="342900" lvl="0" indent="-342900">
              <a:lnSpc>
                <a:spcPct val="107000"/>
              </a:lnSpc>
              <a:spcAft>
                <a:spcPts val="800"/>
              </a:spcAft>
              <a:buFont typeface="+mj-lt"/>
              <a:buAutoNum type="arabicPeriod"/>
              <a:tabLst>
                <a:tab pos="457200" algn="l"/>
              </a:tabLst>
            </a:pPr>
            <a:r>
              <a:rPr lang="en-US" sz="1800" dirty="0">
                <a:solidFill>
                  <a:srgbClr val="000000"/>
                </a:solidFill>
                <a:effectLst/>
                <a:latin typeface="+mj-lt"/>
                <a:ea typeface="Calibri" panose="020F0502020204030204" pitchFamily="34" charset="0"/>
                <a:cs typeface="Calibri" panose="020F0502020204030204" pitchFamily="34" charset="0"/>
              </a:rPr>
              <a:t>From product specific sales graph we can see that none of the product have significant sale for the month of April and June.</a:t>
            </a:r>
            <a:endParaRPr lang="en-IN" sz="1800" dirty="0">
              <a:solidFill>
                <a:srgbClr val="000000"/>
              </a:solidFill>
              <a:effectLst/>
              <a:latin typeface="+mj-lt"/>
              <a:ea typeface="Calibri" panose="020F0502020204030204" pitchFamily="34" charset="0"/>
              <a:cs typeface="Calibri" panose="020F0502020204030204" pitchFamily="34" charset="0"/>
            </a:endParaRPr>
          </a:p>
          <a:p>
            <a:pPr marL="342900" lvl="0" indent="-342900">
              <a:lnSpc>
                <a:spcPct val="107000"/>
              </a:lnSpc>
              <a:spcAft>
                <a:spcPts val="800"/>
              </a:spcAft>
              <a:buFont typeface="+mj-lt"/>
              <a:buAutoNum type="arabicPeriod"/>
              <a:tabLst>
                <a:tab pos="457200" algn="l"/>
              </a:tabLst>
            </a:pPr>
            <a:r>
              <a:rPr lang="en-US" sz="1800" dirty="0">
                <a:solidFill>
                  <a:srgbClr val="000000"/>
                </a:solidFill>
                <a:effectLst/>
                <a:latin typeface="+mj-lt"/>
                <a:ea typeface="Calibri" panose="020F0502020204030204" pitchFamily="34" charset="0"/>
                <a:cs typeface="Calibri" panose="020F0502020204030204" pitchFamily="34" charset="0"/>
              </a:rPr>
              <a:t>Product poultry has the maximum sales and hand soap has the lowest sale.</a:t>
            </a:r>
            <a:endParaRPr lang="en-IN" sz="1800" dirty="0">
              <a:solidFill>
                <a:srgbClr val="000000"/>
              </a:solidFill>
              <a:effectLst/>
              <a:latin typeface="+mj-lt"/>
              <a:ea typeface="Calibri" panose="020F0502020204030204" pitchFamily="34" charset="0"/>
              <a:cs typeface="Calibri" panose="020F0502020204030204" pitchFamily="34" charset="0"/>
            </a:endParaRPr>
          </a:p>
          <a:p>
            <a:pPr marL="342900" lvl="0" indent="-342900">
              <a:lnSpc>
                <a:spcPct val="107000"/>
              </a:lnSpc>
              <a:spcAft>
                <a:spcPts val="800"/>
              </a:spcAft>
              <a:buFont typeface="+mj-lt"/>
              <a:buAutoNum type="arabicPeriod"/>
              <a:tabLst>
                <a:tab pos="457200" algn="l"/>
              </a:tabLst>
            </a:pPr>
            <a:r>
              <a:rPr lang="en-US" sz="1800" dirty="0">
                <a:solidFill>
                  <a:srgbClr val="000000"/>
                </a:solidFill>
                <a:effectLst/>
                <a:latin typeface="+mj-lt"/>
                <a:ea typeface="Calibri" panose="020F0502020204030204" pitchFamily="34" charset="0"/>
                <a:cs typeface="Calibri" panose="020F0502020204030204" pitchFamily="34" charset="0"/>
              </a:rPr>
              <a:t>Based on the trend analysis we can say that sales decreasing with the time.</a:t>
            </a:r>
            <a:endParaRPr lang="en-IN" sz="1800" dirty="0">
              <a:solidFill>
                <a:srgbClr val="000000"/>
              </a:solidFill>
              <a:effectLst/>
              <a:latin typeface="+mj-lt"/>
              <a:ea typeface="Calibri" panose="020F0502020204030204" pitchFamily="34" charset="0"/>
              <a:cs typeface="Calibri" panose="020F0502020204030204" pitchFamily="34" charset="0"/>
            </a:endParaRPr>
          </a:p>
          <a:p>
            <a:pPr marL="342900" lvl="0" indent="-342900">
              <a:lnSpc>
                <a:spcPct val="107000"/>
              </a:lnSpc>
              <a:spcAft>
                <a:spcPts val="800"/>
              </a:spcAft>
              <a:buFont typeface="+mj-lt"/>
              <a:buAutoNum type="arabicPeriod"/>
              <a:tabLst>
                <a:tab pos="457200" algn="l"/>
              </a:tabLst>
            </a:pPr>
            <a:r>
              <a:rPr lang="en-US" sz="1800" dirty="0">
                <a:solidFill>
                  <a:srgbClr val="000000"/>
                </a:solidFill>
                <a:effectLst/>
                <a:latin typeface="+mj-lt"/>
                <a:ea typeface="Calibri" panose="020F0502020204030204" pitchFamily="34" charset="0"/>
                <a:cs typeface="Calibri" panose="020F0502020204030204" pitchFamily="34" charset="0"/>
              </a:rPr>
              <a:t>Due to the absence of 4</a:t>
            </a:r>
            <a:r>
              <a:rPr lang="en-US" sz="1800" baseline="30000" dirty="0">
                <a:solidFill>
                  <a:srgbClr val="000000"/>
                </a:solidFill>
                <a:effectLst/>
                <a:latin typeface="+mj-lt"/>
                <a:ea typeface="Calibri" panose="020F0502020204030204" pitchFamily="34" charset="0"/>
                <a:cs typeface="Calibri" panose="020F0502020204030204" pitchFamily="34" charset="0"/>
              </a:rPr>
              <a:t>th</a:t>
            </a:r>
            <a:r>
              <a:rPr lang="en-US" sz="1800" dirty="0">
                <a:solidFill>
                  <a:srgbClr val="000000"/>
                </a:solidFill>
                <a:effectLst/>
                <a:latin typeface="+mj-lt"/>
                <a:ea typeface="Calibri" panose="020F0502020204030204" pitchFamily="34" charset="0"/>
                <a:cs typeface="Calibri" panose="020F0502020204030204" pitchFamily="34" charset="0"/>
              </a:rPr>
              <a:t> quarter this data does not provide solid quarterly analysis so monthly analysis can be used to make any business strategy.</a:t>
            </a:r>
            <a:endParaRPr lang="en-IN" sz="1800" dirty="0">
              <a:solidFill>
                <a:srgbClr val="000000"/>
              </a:solidFill>
              <a:effectLst/>
              <a:latin typeface="+mj-lt"/>
              <a:ea typeface="Calibri" panose="020F0502020204030204" pitchFamily="34" charset="0"/>
              <a:cs typeface="Calibri" panose="020F0502020204030204" pitchFamily="34" charset="0"/>
            </a:endParaRPr>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p:txBody>
      </p:sp>
    </p:spTree>
    <p:extLst>
      <p:ext uri="{BB962C8B-B14F-4D97-AF65-F5344CB8AC3E}">
        <p14:creationId xmlns:p14="http://schemas.microsoft.com/office/powerpoint/2010/main" val="4191123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2627F-0563-92C0-29F1-D0DA8020090D}"/>
              </a:ext>
            </a:extLst>
          </p:cNvPr>
          <p:cNvSpPr>
            <a:spLocks noGrp="1"/>
          </p:cNvSpPr>
          <p:nvPr>
            <p:ph type="title"/>
          </p:nvPr>
        </p:nvSpPr>
        <p:spPr>
          <a:xfrm>
            <a:off x="74645" y="83977"/>
            <a:ext cx="12017827" cy="662472"/>
          </a:xfrm>
        </p:spPr>
        <p:txBody>
          <a:bodyPr>
            <a:normAutofit/>
          </a:bodyPr>
          <a:lstStyle/>
          <a:p>
            <a:r>
              <a:rPr lang="en-US" sz="4000" u="sng" dirty="0"/>
              <a:t>ASSOCIATION RULES-</a:t>
            </a:r>
            <a:endParaRPr lang="en-IN" sz="4000" u="sng" dirty="0"/>
          </a:p>
        </p:txBody>
      </p:sp>
      <p:sp>
        <p:nvSpPr>
          <p:cNvPr id="2" name="Content Placeholder 1">
            <a:extLst>
              <a:ext uri="{FF2B5EF4-FFF2-40B4-BE49-F238E27FC236}">
                <a16:creationId xmlns:a16="http://schemas.microsoft.com/office/drawing/2014/main" id="{962A15DA-5450-FECF-2E12-8BC304628F48}"/>
              </a:ext>
            </a:extLst>
          </p:cNvPr>
          <p:cNvSpPr>
            <a:spLocks noGrp="1"/>
          </p:cNvSpPr>
          <p:nvPr>
            <p:ph idx="1"/>
          </p:nvPr>
        </p:nvSpPr>
        <p:spPr>
          <a:xfrm>
            <a:off x="167952" y="746449"/>
            <a:ext cx="11924520" cy="6111551"/>
          </a:xfrm>
        </p:spPr>
        <p:txBody>
          <a:bodyPr>
            <a:normAutofit/>
          </a:bodyPr>
          <a:lstStyle/>
          <a:p>
            <a:pPr marL="0" indent="0">
              <a:buNone/>
            </a:pPr>
            <a:r>
              <a:rPr lang="en-US" sz="2500" dirty="0">
                <a:latin typeface="+mj-lt"/>
              </a:rPr>
              <a:t>Market basket analysis is a technique to identify the association between items and here concept of association rule comes in picture as name suggest it try to find out association/combinations of items that occur together more often in transactions in sort it apply on the set of more than one product.</a:t>
            </a:r>
            <a:endParaRPr lang="en-IN" sz="2500" dirty="0">
              <a:latin typeface="+mj-lt"/>
            </a:endParaRPr>
          </a:p>
          <a:p>
            <a:pPr marL="0" indent="0">
              <a:buNone/>
            </a:pPr>
            <a:r>
              <a:rPr lang="en-IN" sz="2500" dirty="0">
                <a:latin typeface="+mj-lt"/>
              </a:rPr>
              <a:t>This technique can be used for this </a:t>
            </a:r>
            <a:r>
              <a:rPr lang="en-IN" sz="2500" i="0" dirty="0">
                <a:solidFill>
                  <a:srgbClr val="000000"/>
                </a:solidFill>
                <a:effectLst/>
                <a:latin typeface="+mj-lt"/>
              </a:rPr>
              <a:t>Grocery Store transactions because we have details of the product purchase in a transaction and by using this we can find out the suitable product that can be purchase by the customers with other products.</a:t>
            </a:r>
          </a:p>
          <a:p>
            <a:pPr marL="0" indent="0">
              <a:buNone/>
            </a:pPr>
            <a:r>
              <a:rPr lang="en-IN" sz="2500" dirty="0">
                <a:solidFill>
                  <a:srgbClr val="000000"/>
                </a:solidFill>
                <a:latin typeface="+mj-lt"/>
              </a:rPr>
              <a:t>There are 3 metrics used in association rules: </a:t>
            </a:r>
          </a:p>
          <a:p>
            <a:pPr marL="0" indent="0">
              <a:buNone/>
            </a:pPr>
            <a:r>
              <a:rPr lang="en-IN" sz="2500" dirty="0">
                <a:solidFill>
                  <a:srgbClr val="000000"/>
                </a:solidFill>
                <a:latin typeface="+mj-lt"/>
              </a:rPr>
              <a:t>Support – This measure provide that how frequent a itemset occur in all the transactions.</a:t>
            </a:r>
          </a:p>
          <a:p>
            <a:pPr marL="0" indent="0">
              <a:buNone/>
            </a:pPr>
            <a:r>
              <a:rPr lang="en-IN" sz="2500" dirty="0">
                <a:solidFill>
                  <a:srgbClr val="000000"/>
                </a:solidFill>
                <a:latin typeface="+mj-lt"/>
              </a:rPr>
              <a:t>Confidence – This provide the probability of occurrence of suggested item on the cart given      that the cart already have original items.</a:t>
            </a:r>
          </a:p>
          <a:p>
            <a:pPr marL="0" indent="0">
              <a:buNone/>
            </a:pPr>
            <a:r>
              <a:rPr lang="en-IN" sz="2500" dirty="0">
                <a:solidFill>
                  <a:srgbClr val="000000"/>
                </a:solidFill>
                <a:latin typeface="+mj-lt"/>
              </a:rPr>
              <a:t>Lift – it’s the ration of confidence to probability of suggested item.</a:t>
            </a:r>
          </a:p>
          <a:p>
            <a:pPr marL="0" indent="0">
              <a:buNone/>
            </a:pPr>
            <a:endParaRPr lang="en-IN" sz="2500" dirty="0">
              <a:solidFill>
                <a:srgbClr val="000000"/>
              </a:solidFill>
              <a:latin typeface="+mj-lt"/>
            </a:endParaRPr>
          </a:p>
          <a:p>
            <a:pPr marL="0" indent="0">
              <a:buNone/>
            </a:pPr>
            <a:r>
              <a:rPr lang="en-US" sz="2500" dirty="0">
                <a:latin typeface="+mj-lt"/>
              </a:rPr>
              <a:t>More the value of lift greater the chances of buying y when X already bought by customer.</a:t>
            </a:r>
          </a:p>
        </p:txBody>
      </p:sp>
    </p:spTree>
    <p:extLst>
      <p:ext uri="{BB962C8B-B14F-4D97-AF65-F5344CB8AC3E}">
        <p14:creationId xmlns:p14="http://schemas.microsoft.com/office/powerpoint/2010/main" val="4220921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5C1336-8AE9-B5CF-C007-CC3934F5B64E}"/>
              </a:ext>
            </a:extLst>
          </p:cNvPr>
          <p:cNvSpPr>
            <a:spLocks noGrp="1"/>
          </p:cNvSpPr>
          <p:nvPr>
            <p:ph type="title"/>
          </p:nvPr>
        </p:nvSpPr>
        <p:spPr>
          <a:xfrm>
            <a:off x="93306" y="111966"/>
            <a:ext cx="11999167" cy="503854"/>
          </a:xfrm>
        </p:spPr>
        <p:txBody>
          <a:bodyPr>
            <a:normAutofit fontScale="90000"/>
          </a:bodyPr>
          <a:lstStyle/>
          <a:p>
            <a:r>
              <a:rPr lang="en-US" sz="4000" u="sng" dirty="0"/>
              <a:t>KNIME WORKFLOW -</a:t>
            </a:r>
            <a:endParaRPr lang="en-IN" sz="4000" u="sng" dirty="0"/>
          </a:p>
        </p:txBody>
      </p:sp>
      <p:sp>
        <p:nvSpPr>
          <p:cNvPr id="2" name="Content Placeholder 1">
            <a:extLst>
              <a:ext uri="{FF2B5EF4-FFF2-40B4-BE49-F238E27FC236}">
                <a16:creationId xmlns:a16="http://schemas.microsoft.com/office/drawing/2014/main" id="{E376B408-03BA-8C71-219A-AA34E01C4799}"/>
              </a:ext>
            </a:extLst>
          </p:cNvPr>
          <p:cNvSpPr>
            <a:spLocks noGrp="1"/>
          </p:cNvSpPr>
          <p:nvPr>
            <p:ph idx="1"/>
          </p:nvPr>
        </p:nvSpPr>
        <p:spPr>
          <a:xfrm>
            <a:off x="93306" y="802434"/>
            <a:ext cx="11999167" cy="5943600"/>
          </a:xfrm>
        </p:spPr>
        <p:txBody>
          <a:bodyPr/>
          <a:lstStyle/>
          <a:p>
            <a:pPr marL="0" indent="0">
              <a:buNone/>
            </a:pPr>
            <a:endParaRPr lang="en-US" dirty="0"/>
          </a:p>
          <a:p>
            <a:pPr marL="0" indent="0">
              <a:buNone/>
            </a:pPr>
            <a:r>
              <a:rPr lang="en-IN" dirty="0"/>
              <a:t> </a:t>
            </a:r>
          </a:p>
        </p:txBody>
      </p:sp>
      <p:pic>
        <p:nvPicPr>
          <p:cNvPr id="5" name="Picture 4">
            <a:extLst>
              <a:ext uri="{FF2B5EF4-FFF2-40B4-BE49-F238E27FC236}">
                <a16:creationId xmlns:a16="http://schemas.microsoft.com/office/drawing/2014/main" id="{E5FED368-B7C9-304E-D7AD-19EC4CFF5C04}"/>
              </a:ext>
            </a:extLst>
          </p:cNvPr>
          <p:cNvPicPr>
            <a:picLocks noChangeAspect="1"/>
          </p:cNvPicPr>
          <p:nvPr/>
        </p:nvPicPr>
        <p:blipFill>
          <a:blip r:embed="rId2"/>
          <a:stretch>
            <a:fillRect/>
          </a:stretch>
        </p:blipFill>
        <p:spPr>
          <a:xfrm>
            <a:off x="419878" y="877078"/>
            <a:ext cx="10832840" cy="5794312"/>
          </a:xfrm>
          <a:prstGeom prst="rect">
            <a:avLst/>
          </a:prstGeom>
        </p:spPr>
      </p:pic>
    </p:spTree>
    <p:extLst>
      <p:ext uri="{BB962C8B-B14F-4D97-AF65-F5344CB8AC3E}">
        <p14:creationId xmlns:p14="http://schemas.microsoft.com/office/powerpoint/2010/main" val="782238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A457F-EC25-BAB8-9CE7-8FA68C2C96A5}"/>
              </a:ext>
            </a:extLst>
          </p:cNvPr>
          <p:cNvSpPr>
            <a:spLocks noGrp="1"/>
          </p:cNvSpPr>
          <p:nvPr>
            <p:ph type="title"/>
          </p:nvPr>
        </p:nvSpPr>
        <p:spPr>
          <a:xfrm>
            <a:off x="111967" y="130629"/>
            <a:ext cx="11943184" cy="634481"/>
          </a:xfrm>
        </p:spPr>
        <p:txBody>
          <a:bodyPr>
            <a:normAutofit/>
          </a:bodyPr>
          <a:lstStyle/>
          <a:p>
            <a:r>
              <a:rPr lang="en-US" sz="4000" u="sng" dirty="0"/>
              <a:t>SUPPORT AND CONFIDENCE-</a:t>
            </a:r>
            <a:endParaRPr lang="en-IN" sz="4000" u="sng" dirty="0"/>
          </a:p>
        </p:txBody>
      </p:sp>
      <p:sp>
        <p:nvSpPr>
          <p:cNvPr id="5" name="Text Placeholder 4">
            <a:extLst>
              <a:ext uri="{FF2B5EF4-FFF2-40B4-BE49-F238E27FC236}">
                <a16:creationId xmlns:a16="http://schemas.microsoft.com/office/drawing/2014/main" id="{19CA542F-06E6-EFD9-5354-EB0D74DF0543}"/>
              </a:ext>
            </a:extLst>
          </p:cNvPr>
          <p:cNvSpPr>
            <a:spLocks noGrp="1"/>
          </p:cNvSpPr>
          <p:nvPr>
            <p:ph type="body" idx="1"/>
          </p:nvPr>
        </p:nvSpPr>
        <p:spPr>
          <a:xfrm>
            <a:off x="111967" y="914400"/>
            <a:ext cx="11943184" cy="5812971"/>
          </a:xfrm>
        </p:spPr>
        <p:txBody>
          <a:bodyPr>
            <a:normAutofit/>
          </a:bodyPr>
          <a:lstStyle/>
          <a:p>
            <a:r>
              <a:rPr lang="en-US" sz="2800" dirty="0"/>
              <a:t>We have taken Support as 0.05 and confidence as 0.5 though there might be a lot other values of support and confidence so we can not say it’s best value.</a:t>
            </a:r>
          </a:p>
          <a:p>
            <a:endParaRPr lang="en-US" sz="2800" dirty="0"/>
          </a:p>
          <a:p>
            <a:r>
              <a:rPr lang="en-US" sz="2800" dirty="0"/>
              <a:t>Support of 0.05 tells us the popularity of items and we know a particular item don’t get so popular that we choose support more than 1 or 2 also it depends on dataset.</a:t>
            </a:r>
          </a:p>
          <a:p>
            <a:endParaRPr lang="en-US" sz="2800" dirty="0"/>
          </a:p>
          <a:p>
            <a:r>
              <a:rPr lang="en-US" sz="2800" dirty="0"/>
              <a:t>Confidence of 0.5 tells us that there is 50 % chance of customer buying suggested/Consequent item given that he already bought original items.</a:t>
            </a:r>
          </a:p>
          <a:p>
            <a:endParaRPr lang="en-US" sz="2800" dirty="0"/>
          </a:p>
          <a:p>
            <a:r>
              <a:rPr lang="en-US" sz="2800" dirty="0"/>
              <a:t>With these values of support and confidence we got 1247 association rules which indicate the consequent item along with the item sets.</a:t>
            </a:r>
          </a:p>
        </p:txBody>
      </p:sp>
    </p:spTree>
    <p:extLst>
      <p:ext uri="{BB962C8B-B14F-4D97-AF65-F5344CB8AC3E}">
        <p14:creationId xmlns:p14="http://schemas.microsoft.com/office/powerpoint/2010/main" val="3811788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F6B04-8DA0-547B-D96F-61CE6CC45C9E}"/>
              </a:ext>
            </a:extLst>
          </p:cNvPr>
          <p:cNvSpPr>
            <a:spLocks noGrp="1"/>
          </p:cNvSpPr>
          <p:nvPr>
            <p:ph type="title"/>
          </p:nvPr>
        </p:nvSpPr>
        <p:spPr>
          <a:xfrm>
            <a:off x="102638" y="102637"/>
            <a:ext cx="11999166" cy="569167"/>
          </a:xfrm>
        </p:spPr>
        <p:txBody>
          <a:bodyPr>
            <a:noAutofit/>
          </a:bodyPr>
          <a:lstStyle/>
          <a:p>
            <a:r>
              <a:rPr lang="en-US" sz="4000" u="sng" dirty="0"/>
              <a:t>ASSOCIATION TABULAR FORM-</a:t>
            </a:r>
            <a:endParaRPr lang="en-IN" sz="4000" u="sng" dirty="0"/>
          </a:p>
        </p:txBody>
      </p:sp>
      <p:pic>
        <p:nvPicPr>
          <p:cNvPr id="13" name="Content Placeholder 12">
            <a:extLst>
              <a:ext uri="{FF2B5EF4-FFF2-40B4-BE49-F238E27FC236}">
                <a16:creationId xmlns:a16="http://schemas.microsoft.com/office/drawing/2014/main" id="{8ED177F6-6BD9-0D61-98A0-50CFBDE23282}"/>
              </a:ext>
            </a:extLst>
          </p:cNvPr>
          <p:cNvPicPr>
            <a:picLocks noGrp="1" noChangeAspect="1"/>
          </p:cNvPicPr>
          <p:nvPr>
            <p:ph idx="1"/>
          </p:nvPr>
        </p:nvPicPr>
        <p:blipFill>
          <a:blip r:embed="rId2"/>
          <a:stretch>
            <a:fillRect/>
          </a:stretch>
        </p:blipFill>
        <p:spPr>
          <a:xfrm>
            <a:off x="103188" y="671804"/>
            <a:ext cx="11998616" cy="6083559"/>
          </a:xfrm>
        </p:spPr>
      </p:pic>
    </p:spTree>
    <p:extLst>
      <p:ext uri="{BB962C8B-B14F-4D97-AF65-F5344CB8AC3E}">
        <p14:creationId xmlns:p14="http://schemas.microsoft.com/office/powerpoint/2010/main" val="3465928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2820AB-0B60-87D3-DAE3-93E66717B99F}"/>
              </a:ext>
            </a:extLst>
          </p:cNvPr>
          <p:cNvSpPr>
            <a:spLocks noGrp="1"/>
          </p:cNvSpPr>
          <p:nvPr>
            <p:ph idx="1"/>
          </p:nvPr>
        </p:nvSpPr>
        <p:spPr>
          <a:xfrm>
            <a:off x="503852" y="811989"/>
            <a:ext cx="11327363" cy="5980923"/>
          </a:xfrm>
        </p:spPr>
        <p:txBody>
          <a:bodyPr>
            <a:normAutofit fontScale="92500" lnSpcReduction="10000"/>
          </a:bodyPr>
          <a:lstStyle/>
          <a:p>
            <a:pPr algn="just">
              <a:buFont typeface="Arial" panose="020B0604020202020204" pitchFamily="34" charset="0"/>
              <a:buChar char="•"/>
            </a:pPr>
            <a:r>
              <a:rPr lang="en-IN" sz="1600" b="1" dirty="0">
                <a:latin typeface="lato" panose="020F0502020204030203" pitchFamily="34" charset="0"/>
                <a:ea typeface="lato" panose="020F0502020204030203" pitchFamily="34" charset="0"/>
                <a:cs typeface="lato" panose="020F0502020204030203" pitchFamily="34" charset="0"/>
              </a:rPr>
              <a:t> P</a:t>
            </a:r>
            <a:r>
              <a:rPr lang="en-US" sz="1600" b="1" dirty="0">
                <a:latin typeface="lato" panose="020F0502020204030203" pitchFamily="34" charset="0"/>
                <a:ea typeface="lato" panose="020F0502020204030203" pitchFamily="34" charset="0"/>
                <a:cs typeface="lato" panose="020F0502020204030203" pitchFamily="34" charset="0"/>
              </a:rPr>
              <a:t>roblem statement</a:t>
            </a:r>
            <a:endParaRPr lang="en-US" sz="1600" b="1" i="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0" indent="0" algn="just">
              <a:buNone/>
            </a:pPr>
            <a:endParaRPr lang="en-IN" sz="1600" b="1" i="0" dirty="0">
              <a:solidFill>
                <a:srgbClr val="000000"/>
              </a:solidFill>
              <a:effectLst/>
              <a:latin typeface="lato" panose="020F0502020204030203" pitchFamily="34" charset="0"/>
            </a:endParaRPr>
          </a:p>
          <a:p>
            <a:pPr algn="just">
              <a:buFont typeface="Arial" panose="020B0604020202020204" pitchFamily="34" charset="0"/>
              <a:buChar char="•"/>
            </a:pPr>
            <a:r>
              <a:rPr lang="en-IN" sz="1600" b="1" i="0" dirty="0">
                <a:solidFill>
                  <a:srgbClr val="000000"/>
                </a:solidFill>
                <a:effectLst/>
                <a:latin typeface="lato" panose="020F0502020204030203" pitchFamily="34" charset="0"/>
              </a:rPr>
              <a:t> Exploratory Analysis</a:t>
            </a:r>
          </a:p>
          <a:p>
            <a:pPr marL="0" indent="0" algn="just">
              <a:buNone/>
            </a:pPr>
            <a:r>
              <a:rPr lang="en-US" sz="1600" b="1" dirty="0">
                <a:solidFill>
                  <a:srgbClr val="000000"/>
                </a:solidFill>
                <a:latin typeface="Arial" panose="020B0604020202020204" pitchFamily="34" charset="0"/>
              </a:rPr>
              <a:t>   </a:t>
            </a:r>
            <a:r>
              <a:rPr lang="en-US" sz="1600" b="0" i="0" dirty="0">
                <a:solidFill>
                  <a:srgbClr val="000000"/>
                </a:solidFill>
                <a:effectLst/>
                <a:latin typeface="+mj-lt"/>
              </a:rPr>
              <a:t>Exploratory Analysis of data &amp; an executive summary</a:t>
            </a:r>
            <a:endParaRPr lang="en-US" sz="1600" b="1" dirty="0">
              <a:solidFill>
                <a:srgbClr val="000000"/>
              </a:solidFill>
              <a:latin typeface="+mj-lt"/>
            </a:endParaRPr>
          </a:p>
          <a:p>
            <a:pPr marL="0" indent="0" algn="just">
              <a:buNone/>
            </a:pPr>
            <a:r>
              <a:rPr lang="en-US" sz="1600" i="0" dirty="0">
                <a:solidFill>
                  <a:srgbClr val="000000"/>
                </a:solidFill>
                <a:effectLst/>
              </a:rPr>
              <a:t>   </a:t>
            </a:r>
            <a:r>
              <a:rPr lang="en-US" sz="1600" i="0" dirty="0">
                <a:solidFill>
                  <a:srgbClr val="000000"/>
                </a:solidFill>
                <a:effectLst/>
                <a:latin typeface="+mj-lt"/>
              </a:rPr>
              <a:t> </a:t>
            </a:r>
            <a:r>
              <a:rPr lang="en-US" sz="1600" dirty="0">
                <a:solidFill>
                  <a:srgbClr val="000000"/>
                </a:solidFill>
                <a:latin typeface="+mj-lt"/>
              </a:rPr>
              <a:t>T</a:t>
            </a:r>
            <a:r>
              <a:rPr lang="en-US" sz="1600" b="0" i="0" dirty="0">
                <a:solidFill>
                  <a:srgbClr val="000000"/>
                </a:solidFill>
                <a:effectLst/>
                <a:latin typeface="+mj-lt"/>
              </a:rPr>
              <a:t>rends across months/years/quarters/days</a:t>
            </a:r>
          </a:p>
          <a:p>
            <a:pPr marL="0" indent="0" algn="just">
              <a:buNone/>
            </a:pPr>
            <a:endParaRPr lang="en-US" sz="1500" dirty="0">
              <a:solidFill>
                <a:srgbClr val="000000"/>
              </a:solidFill>
              <a:latin typeface="+mj-lt"/>
            </a:endParaRPr>
          </a:p>
          <a:p>
            <a:pPr algn="just">
              <a:buFont typeface="Arial" panose="020B0604020202020204" pitchFamily="34" charset="0"/>
              <a:buChar char="•"/>
            </a:pPr>
            <a:r>
              <a:rPr lang="en-IN" sz="1600" b="1" i="0" dirty="0">
                <a:solidFill>
                  <a:srgbClr val="000000"/>
                </a:solidFill>
                <a:effectLst/>
                <a:latin typeface="Arial" panose="020B0604020202020204" pitchFamily="34" charset="0"/>
              </a:rPr>
              <a:t> </a:t>
            </a:r>
            <a:r>
              <a:rPr lang="en-US" sz="1600" b="1" i="0" dirty="0">
                <a:solidFill>
                  <a:srgbClr val="000000"/>
                </a:solidFill>
                <a:effectLst/>
                <a:latin typeface="lato" panose="020F0502020204030203" pitchFamily="34" charset="0"/>
              </a:rPr>
              <a:t>Use of Market Basket Analysis</a:t>
            </a:r>
          </a:p>
          <a:p>
            <a:pPr marL="0" indent="0" algn="just">
              <a:buNone/>
            </a:pPr>
            <a:r>
              <a:rPr lang="en-US" sz="1600" b="1" dirty="0">
                <a:solidFill>
                  <a:srgbClr val="000000"/>
                </a:solidFill>
                <a:latin typeface="lato" panose="020F0502020204030203" pitchFamily="34" charset="0"/>
              </a:rPr>
              <a:t>    </a:t>
            </a:r>
            <a:r>
              <a:rPr lang="en-US" sz="1600" dirty="0">
                <a:solidFill>
                  <a:srgbClr val="000000"/>
                </a:solidFill>
                <a:latin typeface="+mj-lt"/>
              </a:rPr>
              <a:t>A</a:t>
            </a:r>
            <a:r>
              <a:rPr lang="en-US" sz="1600" i="0" dirty="0">
                <a:solidFill>
                  <a:srgbClr val="000000"/>
                </a:solidFill>
                <a:effectLst/>
                <a:latin typeface="+mj-lt"/>
              </a:rPr>
              <a:t>ssociation</a:t>
            </a:r>
            <a:r>
              <a:rPr lang="en-US" sz="1600" b="0" i="0" dirty="0">
                <a:solidFill>
                  <a:srgbClr val="000000"/>
                </a:solidFill>
                <a:effectLst/>
                <a:latin typeface="+mj-lt"/>
              </a:rPr>
              <a:t> rules and their relevance in this case</a:t>
            </a:r>
          </a:p>
          <a:p>
            <a:pPr marL="0" indent="0" algn="just">
              <a:buNone/>
            </a:pPr>
            <a:r>
              <a:rPr lang="en-US" sz="1600" dirty="0">
                <a:solidFill>
                  <a:srgbClr val="000000"/>
                </a:solidFill>
                <a:latin typeface="+mj-lt"/>
              </a:rPr>
              <a:t>    </a:t>
            </a:r>
            <a:r>
              <a:rPr lang="en-IN" sz="1600" b="0" i="0" dirty="0">
                <a:solidFill>
                  <a:srgbClr val="000000"/>
                </a:solidFill>
                <a:effectLst/>
                <a:latin typeface="+mj-lt"/>
              </a:rPr>
              <a:t>KNIME workflow</a:t>
            </a:r>
          </a:p>
          <a:p>
            <a:pPr marL="0" indent="0" algn="just">
              <a:buNone/>
            </a:pPr>
            <a:r>
              <a:rPr lang="en-IN" sz="1600" b="1" i="0" dirty="0">
                <a:solidFill>
                  <a:srgbClr val="000000"/>
                </a:solidFill>
                <a:effectLst/>
                <a:latin typeface="+mj-lt"/>
              </a:rPr>
              <a:t>    </a:t>
            </a:r>
            <a:r>
              <a:rPr lang="en-US" sz="1600" dirty="0">
                <a:solidFill>
                  <a:srgbClr val="000000"/>
                </a:solidFill>
                <a:latin typeface="+mj-lt"/>
              </a:rPr>
              <a:t>T</a:t>
            </a:r>
            <a:r>
              <a:rPr lang="en-US" sz="1600" b="0" i="0" dirty="0">
                <a:solidFill>
                  <a:srgbClr val="000000"/>
                </a:solidFill>
                <a:effectLst/>
                <a:latin typeface="+mj-lt"/>
              </a:rPr>
              <a:t>hreshold values of Support and Confidence</a:t>
            </a:r>
          </a:p>
          <a:p>
            <a:pPr marL="0" indent="0" algn="just">
              <a:buNone/>
            </a:pPr>
            <a:endParaRPr lang="en-IN" sz="1400" b="1" i="0" dirty="0">
              <a:solidFill>
                <a:srgbClr val="000000"/>
              </a:solidFill>
              <a:effectLst/>
              <a:latin typeface="+mj-lt"/>
            </a:endParaRPr>
          </a:p>
          <a:p>
            <a:pPr algn="just">
              <a:buFont typeface="Arial" panose="020B0604020202020204" pitchFamily="34" charset="0"/>
              <a:buChar char="•"/>
            </a:pPr>
            <a:r>
              <a:rPr lang="en-IN" sz="1600" b="1" i="0" dirty="0">
                <a:solidFill>
                  <a:srgbClr val="000000"/>
                </a:solidFill>
                <a:effectLst/>
                <a:latin typeface="lato" panose="020F0502020204030203" pitchFamily="34" charset="0"/>
              </a:rPr>
              <a:t> Associations Identified</a:t>
            </a:r>
          </a:p>
          <a:p>
            <a:pPr marL="0" indent="0" algn="just">
              <a:buNone/>
            </a:pPr>
            <a:r>
              <a:rPr lang="en-IN" sz="1600" b="1" dirty="0">
                <a:solidFill>
                  <a:srgbClr val="000000"/>
                </a:solidFill>
                <a:latin typeface="lato" panose="020F0502020204030203" pitchFamily="34" charset="0"/>
              </a:rPr>
              <a:t>    </a:t>
            </a:r>
            <a:r>
              <a:rPr lang="en-IN" sz="1600" dirty="0">
                <a:solidFill>
                  <a:srgbClr val="000000"/>
                </a:solidFill>
                <a:latin typeface="+mj-lt"/>
              </a:rPr>
              <a:t>A</a:t>
            </a:r>
            <a:r>
              <a:rPr lang="en-IN" sz="1600" b="0" i="0" dirty="0">
                <a:solidFill>
                  <a:srgbClr val="000000"/>
                </a:solidFill>
                <a:effectLst/>
                <a:latin typeface="+mj-lt"/>
              </a:rPr>
              <a:t>ssociations in a tabular manner</a:t>
            </a:r>
          </a:p>
          <a:p>
            <a:pPr marL="0" indent="0" algn="just">
              <a:buNone/>
            </a:pPr>
            <a:r>
              <a:rPr lang="en-IN" sz="1600" dirty="0">
                <a:solidFill>
                  <a:srgbClr val="000000"/>
                </a:solidFill>
                <a:latin typeface="+mj-lt"/>
              </a:rPr>
              <a:t>    Explanation about </a:t>
            </a:r>
            <a:r>
              <a:rPr lang="en-IN" sz="1600" b="0" i="0" dirty="0">
                <a:solidFill>
                  <a:srgbClr val="000000"/>
                </a:solidFill>
                <a:effectLst/>
                <a:latin typeface="+mj-lt"/>
              </a:rPr>
              <a:t>support, confidence, &amp; lift values</a:t>
            </a:r>
            <a:endParaRPr lang="en-US" sz="1600" b="1" i="0" dirty="0">
              <a:solidFill>
                <a:srgbClr val="000000"/>
              </a:solidFill>
              <a:effectLst/>
              <a:latin typeface="+mj-lt"/>
            </a:endParaRPr>
          </a:p>
          <a:p>
            <a:pPr marL="0" indent="0" algn="l">
              <a:buNone/>
            </a:pPr>
            <a:r>
              <a:rPr lang="en-US" sz="1100" b="0" i="0" dirty="0">
                <a:solidFill>
                  <a:srgbClr val="000000"/>
                </a:solidFill>
                <a:effectLst/>
                <a:latin typeface="lato" panose="020F0502020204030203" pitchFamily="34" charset="0"/>
              </a:rPr>
              <a:t>     </a:t>
            </a:r>
            <a:endParaRPr lang="en-US" sz="1400" b="0" i="0" dirty="0">
              <a:solidFill>
                <a:srgbClr val="000000"/>
              </a:solidFill>
              <a:effectLst/>
              <a:latin typeface="+mj-lt"/>
            </a:endParaRPr>
          </a:p>
          <a:p>
            <a:pPr>
              <a:buFont typeface="Arial" panose="020B0604020202020204" pitchFamily="34" charset="0"/>
              <a:buChar char="•"/>
            </a:pPr>
            <a:r>
              <a:rPr lang="en-US" sz="1600" b="1" i="0" dirty="0">
                <a:solidFill>
                  <a:srgbClr val="000000"/>
                </a:solidFill>
                <a:effectLst/>
                <a:latin typeface="lato" panose="020F0502020204030203" pitchFamily="34" charset="0"/>
              </a:rPr>
              <a:t> Possible Combos with Lucrative Offers</a:t>
            </a:r>
            <a:endParaRPr lang="en-US" sz="1600" b="0" i="0" dirty="0">
              <a:solidFill>
                <a:srgbClr val="000000"/>
              </a:solidFill>
              <a:effectLst/>
              <a:latin typeface="Arial" panose="020B0604020202020204" pitchFamily="34" charset="0"/>
              <a:cs typeface="Arial" panose="020B0604020202020204" pitchFamily="34" charset="0"/>
            </a:endParaRPr>
          </a:p>
          <a:p>
            <a:pPr marL="0" indent="0" algn="l">
              <a:buNone/>
            </a:pPr>
            <a:r>
              <a:rPr lang="en-US" sz="1400" b="0" i="0" dirty="0">
                <a:solidFill>
                  <a:srgbClr val="000000"/>
                </a:solidFill>
                <a:effectLst/>
                <a:latin typeface="lato" panose="020F0502020204030203" pitchFamily="34" charset="0"/>
              </a:rPr>
              <a:t>    </a:t>
            </a:r>
            <a:r>
              <a:rPr lang="en-IN" sz="1600" dirty="0">
                <a:solidFill>
                  <a:srgbClr val="000000"/>
                </a:solidFill>
                <a:latin typeface="+mj-lt"/>
              </a:rPr>
              <a:t>R</a:t>
            </a:r>
            <a:r>
              <a:rPr lang="en-IN" sz="1600" b="0" i="0" dirty="0">
                <a:solidFill>
                  <a:srgbClr val="000000"/>
                </a:solidFill>
                <a:effectLst/>
                <a:latin typeface="+mj-lt"/>
              </a:rPr>
              <a:t>ecommendations</a:t>
            </a:r>
          </a:p>
          <a:p>
            <a:pPr marL="0" indent="0" algn="l">
              <a:buNone/>
            </a:pPr>
            <a:r>
              <a:rPr lang="en-IN" sz="1600" b="0" i="0" dirty="0">
                <a:solidFill>
                  <a:srgbClr val="000000"/>
                </a:solidFill>
                <a:effectLst/>
                <a:latin typeface="+mj-lt"/>
              </a:rPr>
              <a:t>    </a:t>
            </a:r>
            <a:r>
              <a:rPr lang="en-IN" sz="1600" dirty="0">
                <a:solidFill>
                  <a:srgbClr val="000000"/>
                </a:solidFill>
                <a:latin typeface="+mj-lt"/>
              </a:rPr>
              <a:t>D</a:t>
            </a:r>
            <a:r>
              <a:rPr lang="en-IN" sz="1600" b="0" i="0" dirty="0">
                <a:solidFill>
                  <a:srgbClr val="000000"/>
                </a:solidFill>
                <a:effectLst/>
                <a:latin typeface="+mj-lt"/>
              </a:rPr>
              <a:t>iscount offers or combos</a:t>
            </a:r>
            <a:endParaRPr lang="en-US" sz="1600" b="0" i="0" dirty="0">
              <a:solidFill>
                <a:srgbClr val="000000"/>
              </a:solidFill>
              <a:effectLst/>
              <a:latin typeface="+mj-lt"/>
            </a:endParaRPr>
          </a:p>
          <a:p>
            <a:pPr algn="just">
              <a:buFont typeface="Arial" panose="020B0604020202020204" pitchFamily="34" charset="0"/>
              <a:buChar char="•"/>
            </a:pPr>
            <a:endParaRPr lang="en-IN" sz="1400" b="1" i="0" dirty="0">
              <a:solidFill>
                <a:srgbClr val="000000"/>
              </a:solidFill>
              <a:effectLst/>
              <a:latin typeface="+mj-lt"/>
            </a:endParaRPr>
          </a:p>
          <a:p>
            <a:pPr algn="just">
              <a:buFont typeface="Arial" panose="020B0604020202020204" pitchFamily="34" charset="0"/>
              <a:buChar char="•"/>
            </a:pPr>
            <a:endParaRPr lang="en-US" sz="1600" b="1" dirty="0">
              <a:solidFill>
                <a:srgbClr val="000000"/>
              </a:solidFill>
            </a:endParaRPr>
          </a:p>
          <a:p>
            <a:pPr marL="457200" indent="-457200" algn="just">
              <a:buAutoNum type="alphaUcPeriod"/>
            </a:pPr>
            <a:endParaRPr lang="en-US" sz="1400" i="0" dirty="0">
              <a:solidFill>
                <a:srgbClr val="000000"/>
              </a:solidFill>
              <a:effectLst/>
            </a:endParaRPr>
          </a:p>
          <a:p>
            <a:pPr marL="457200" indent="-457200" algn="just">
              <a:buAutoNum type="alphaUcPeriod"/>
            </a:pPr>
            <a:endParaRPr lang="en-US" sz="1400" i="0" dirty="0">
              <a:solidFill>
                <a:srgbClr val="000000"/>
              </a:solidFill>
              <a:effectLst/>
            </a:endParaRPr>
          </a:p>
          <a:p>
            <a:pPr marL="457200" indent="-457200" algn="just">
              <a:buAutoNum type="alphaUcPeriod"/>
            </a:pPr>
            <a:endParaRPr lang="en-US" i="0" dirty="0">
              <a:solidFill>
                <a:srgbClr val="000000"/>
              </a:solidFill>
              <a:effectLst/>
            </a:endParaRPr>
          </a:p>
          <a:p>
            <a:pPr marL="0" indent="0" algn="just">
              <a:buNone/>
            </a:pPr>
            <a:endParaRPr lang="en-IN" i="0" dirty="0">
              <a:solidFill>
                <a:srgbClr val="000000"/>
              </a:solidFill>
              <a:effectLst/>
              <a:latin typeface="lato" panose="020F0502020204030203" pitchFamily="34" charset="0"/>
            </a:endParaRPr>
          </a:p>
        </p:txBody>
      </p:sp>
      <p:sp>
        <p:nvSpPr>
          <p:cNvPr id="2" name="Title 1">
            <a:extLst>
              <a:ext uri="{FF2B5EF4-FFF2-40B4-BE49-F238E27FC236}">
                <a16:creationId xmlns:a16="http://schemas.microsoft.com/office/drawing/2014/main" id="{D5F42C3A-EBE1-9B0A-107F-D6EA3571DD30}"/>
              </a:ext>
            </a:extLst>
          </p:cNvPr>
          <p:cNvSpPr>
            <a:spLocks noGrp="1"/>
          </p:cNvSpPr>
          <p:nvPr>
            <p:ph type="title" idx="4294967295"/>
          </p:nvPr>
        </p:nvSpPr>
        <p:spPr>
          <a:xfrm>
            <a:off x="0" y="65088"/>
            <a:ext cx="11364913" cy="560387"/>
          </a:xfrm>
        </p:spPr>
        <p:txBody>
          <a:bodyPr>
            <a:noAutofit/>
          </a:bodyPr>
          <a:lstStyle/>
          <a:p>
            <a:r>
              <a:rPr lang="en-IN" sz="4000" u="sng" dirty="0"/>
              <a:t>Table OF CONTENT</a:t>
            </a:r>
          </a:p>
        </p:txBody>
      </p:sp>
    </p:spTree>
    <p:extLst>
      <p:ext uri="{BB962C8B-B14F-4D97-AF65-F5344CB8AC3E}">
        <p14:creationId xmlns:p14="http://schemas.microsoft.com/office/powerpoint/2010/main" val="3673588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24B1-FC2D-6D5F-8F41-A39CAF36A7DE}"/>
              </a:ext>
            </a:extLst>
          </p:cNvPr>
          <p:cNvSpPr>
            <a:spLocks noGrp="1"/>
          </p:cNvSpPr>
          <p:nvPr>
            <p:ph type="title"/>
          </p:nvPr>
        </p:nvSpPr>
        <p:spPr>
          <a:xfrm>
            <a:off x="79115" y="83976"/>
            <a:ext cx="12022689" cy="578498"/>
          </a:xfrm>
        </p:spPr>
        <p:txBody>
          <a:bodyPr>
            <a:noAutofit/>
          </a:bodyPr>
          <a:lstStyle/>
          <a:p>
            <a:r>
              <a:rPr lang="en-US" sz="4000" u="sng" dirty="0"/>
              <a:t>SUPPORT, CONFIDENCE &amp; LIFT VALUES-</a:t>
            </a:r>
            <a:endParaRPr lang="en-IN" sz="4000" u="sng" dirty="0"/>
          </a:p>
        </p:txBody>
      </p:sp>
      <p:sp>
        <p:nvSpPr>
          <p:cNvPr id="3" name="Content Placeholder 2">
            <a:extLst>
              <a:ext uri="{FF2B5EF4-FFF2-40B4-BE49-F238E27FC236}">
                <a16:creationId xmlns:a16="http://schemas.microsoft.com/office/drawing/2014/main" id="{58D50C64-86DE-E066-2201-F807749E1594}"/>
              </a:ext>
            </a:extLst>
          </p:cNvPr>
          <p:cNvSpPr>
            <a:spLocks noGrp="1"/>
          </p:cNvSpPr>
          <p:nvPr>
            <p:ph idx="1"/>
          </p:nvPr>
        </p:nvSpPr>
        <p:spPr>
          <a:xfrm>
            <a:off x="79116" y="802433"/>
            <a:ext cx="12022688" cy="5971591"/>
          </a:xfrm>
        </p:spPr>
        <p:txBody>
          <a:bodyPr>
            <a:normAutofit/>
          </a:bodyPr>
          <a:lstStyle/>
          <a:p>
            <a:pPr marL="0" indent="0">
              <a:buNone/>
            </a:pPr>
            <a:r>
              <a:rPr lang="en-US" sz="2000" dirty="0"/>
              <a:t>We got different values of support, confidence and lift after trying various threshold of support and confidence in association rule learner.</a:t>
            </a:r>
          </a:p>
          <a:p>
            <a:pPr marL="0" indent="0">
              <a:buNone/>
            </a:pPr>
            <a:endParaRPr lang="en-US" sz="2000" dirty="0"/>
          </a:p>
          <a:p>
            <a:pPr marL="0" indent="0">
              <a:buNone/>
            </a:pPr>
            <a:r>
              <a:rPr lang="en-US" sz="2000" dirty="0"/>
              <a:t>With these values of support, confidence and lift we can decide which product can be used as consequent and what is the chances of customer to buy this consequent based on the value of lift as value of lift more than 1 indicate higher chances of customer to buy suggested/consequent item along with other item.</a:t>
            </a:r>
          </a:p>
          <a:p>
            <a:pPr marL="0" indent="0">
              <a:buNone/>
            </a:pPr>
            <a:endParaRPr lang="en-US" sz="2000" dirty="0"/>
          </a:p>
          <a:p>
            <a:pPr marL="0" indent="0">
              <a:buNone/>
            </a:pPr>
            <a:r>
              <a:rPr lang="en-US" sz="2000" dirty="0"/>
              <a:t>For all rules we have support value ranges from 0.05 to 0.19 now if we have same lift value for more than 1 rule then we can go with the rule which has high support value as more support means more popular is the item.</a:t>
            </a:r>
          </a:p>
          <a:p>
            <a:pPr marL="0" indent="0">
              <a:buNone/>
            </a:pPr>
            <a:endParaRPr lang="en-US" sz="2000" dirty="0"/>
          </a:p>
          <a:p>
            <a:pPr marL="0" indent="0">
              <a:buNone/>
            </a:pPr>
            <a:r>
              <a:rPr lang="en-US" sz="2000" dirty="0"/>
              <a:t>Similarly for confidence we have value ranges from 0.5 to 0.68 now if we have same lift value for more than 1 rule then we can go with the rule which has high confidence value as more confidence means more chances of buying suggested item given that other items already in cart.</a:t>
            </a:r>
          </a:p>
          <a:p>
            <a:pPr marL="0" indent="0">
              <a:buNone/>
            </a:pPr>
            <a:endParaRPr lang="en-US" sz="2000" dirty="0"/>
          </a:p>
          <a:p>
            <a:pPr marL="0" indent="0">
              <a:buNone/>
            </a:pPr>
            <a:r>
              <a:rPr lang="en-US" sz="2000" dirty="0"/>
              <a:t>For lift we have maximum value as 1.79 which is more than 1 and it means the consequent item ‘paper towels’ has higher chances of getting sold when other items (</a:t>
            </a:r>
            <a:r>
              <a:rPr lang="en-IN" sz="2000" b="0" i="0" u="none" strike="noStrike" dirty="0">
                <a:solidFill>
                  <a:srgbClr val="000000"/>
                </a:solidFill>
                <a:effectLst/>
                <a:latin typeface="Calibri" panose="020F0502020204030204" pitchFamily="34" charset="0"/>
              </a:rPr>
              <a:t>eggs,</a:t>
            </a:r>
            <a:r>
              <a:rPr lang="en-IN" sz="2000" dirty="0"/>
              <a:t> </a:t>
            </a:r>
            <a:r>
              <a:rPr lang="en-IN" sz="2000" b="0" i="0" u="none" strike="noStrike" dirty="0">
                <a:solidFill>
                  <a:srgbClr val="000000"/>
                </a:solidFill>
                <a:effectLst/>
                <a:latin typeface="Calibri" panose="020F0502020204030204" pitchFamily="34" charset="0"/>
              </a:rPr>
              <a:t> ice cream,</a:t>
            </a:r>
            <a:r>
              <a:rPr lang="en-IN" sz="2000" dirty="0"/>
              <a:t> </a:t>
            </a:r>
            <a:r>
              <a:rPr lang="en-IN" sz="2000" b="0" i="0" u="none" strike="noStrike" dirty="0">
                <a:solidFill>
                  <a:srgbClr val="000000"/>
                </a:solidFill>
                <a:effectLst/>
                <a:latin typeface="Calibri" panose="020F0502020204030204" pitchFamily="34" charset="0"/>
              </a:rPr>
              <a:t> pasta )</a:t>
            </a:r>
            <a:r>
              <a:rPr lang="en-US" sz="2000" dirty="0"/>
              <a:t> in the cart.</a:t>
            </a:r>
          </a:p>
        </p:txBody>
      </p:sp>
    </p:spTree>
    <p:extLst>
      <p:ext uri="{BB962C8B-B14F-4D97-AF65-F5344CB8AC3E}">
        <p14:creationId xmlns:p14="http://schemas.microsoft.com/office/powerpoint/2010/main" val="2965729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6487-0CD9-BFC1-F629-CA9703C83127}"/>
              </a:ext>
            </a:extLst>
          </p:cNvPr>
          <p:cNvSpPr>
            <a:spLocks noGrp="1"/>
          </p:cNvSpPr>
          <p:nvPr>
            <p:ph type="title"/>
          </p:nvPr>
        </p:nvSpPr>
        <p:spPr>
          <a:xfrm>
            <a:off x="66675" y="123825"/>
            <a:ext cx="12039600" cy="638175"/>
          </a:xfrm>
        </p:spPr>
        <p:txBody>
          <a:bodyPr>
            <a:normAutofit/>
          </a:bodyPr>
          <a:lstStyle/>
          <a:p>
            <a:r>
              <a:rPr lang="en-US" sz="4000" u="sng" dirty="0"/>
              <a:t>RECOMMENDATIONS-</a:t>
            </a:r>
            <a:endParaRPr lang="en-IN" sz="4000" dirty="0"/>
          </a:p>
        </p:txBody>
      </p:sp>
      <p:sp>
        <p:nvSpPr>
          <p:cNvPr id="3" name="Text Placeholder 2">
            <a:extLst>
              <a:ext uri="{FF2B5EF4-FFF2-40B4-BE49-F238E27FC236}">
                <a16:creationId xmlns:a16="http://schemas.microsoft.com/office/drawing/2014/main" id="{1CAEF31A-7BF2-ADDA-9C44-D21AF1071B56}"/>
              </a:ext>
            </a:extLst>
          </p:cNvPr>
          <p:cNvSpPr>
            <a:spLocks noGrp="1"/>
          </p:cNvSpPr>
          <p:nvPr>
            <p:ph type="body" idx="1"/>
          </p:nvPr>
        </p:nvSpPr>
        <p:spPr>
          <a:xfrm>
            <a:off x="161925" y="828675"/>
            <a:ext cx="11944350" cy="5905500"/>
          </a:xfrm>
        </p:spPr>
        <p:txBody>
          <a:bodyPr>
            <a:normAutofit fontScale="85000" lnSpcReduction="20000"/>
          </a:bodyPr>
          <a:lstStyle/>
          <a:p>
            <a:pPr marL="514350" indent="-514350">
              <a:buAutoNum type="arabicPeriod"/>
            </a:pPr>
            <a:r>
              <a:rPr lang="en-IN" sz="2600" dirty="0"/>
              <a:t>We don’t have 4</a:t>
            </a:r>
            <a:r>
              <a:rPr lang="en-IN" sz="2600" baseline="30000" dirty="0"/>
              <a:t>th</a:t>
            </a:r>
            <a:r>
              <a:rPr lang="en-IN" sz="2600" dirty="0"/>
              <a:t> quarter data so store should provide this data for more analysis.</a:t>
            </a:r>
          </a:p>
          <a:p>
            <a:pPr marL="514350" indent="-514350">
              <a:buAutoNum type="arabicPeriod"/>
            </a:pPr>
            <a:endParaRPr lang="en-IN" sz="2600" dirty="0"/>
          </a:p>
          <a:p>
            <a:pPr marL="514350" indent="-514350">
              <a:buAutoNum type="arabicPeriod"/>
            </a:pPr>
            <a:r>
              <a:rPr lang="en-IN" sz="2600" dirty="0"/>
              <a:t>As per data visualization we found that sale is going down in 2020 so if this is actual data then this would have been happened due to covid.</a:t>
            </a:r>
          </a:p>
          <a:p>
            <a:pPr marL="514350" indent="-514350">
              <a:buAutoNum type="arabicPeriod"/>
            </a:pPr>
            <a:endParaRPr lang="en-IN" sz="2600" dirty="0"/>
          </a:p>
          <a:p>
            <a:pPr marL="514350" indent="-514350">
              <a:buAutoNum type="arabicPeriod"/>
            </a:pPr>
            <a:r>
              <a:rPr lang="en-IN" sz="2600" dirty="0"/>
              <a:t>In this scenario store can emphasis more on online shopping or door step delivery.</a:t>
            </a:r>
          </a:p>
          <a:p>
            <a:pPr marL="514350" indent="-514350">
              <a:buAutoNum type="arabicPeriod"/>
            </a:pPr>
            <a:endParaRPr lang="en-IN" sz="2600" dirty="0"/>
          </a:p>
          <a:p>
            <a:pPr marL="514350" indent="-514350">
              <a:buAutoNum type="arabicPeriod"/>
            </a:pPr>
            <a:r>
              <a:rPr lang="en-IN" sz="2600" dirty="0"/>
              <a:t>Hand soap has minimum sale so need to look out the brand of the soap and also try to get customer review for hand soap brand and then decide which brand soap is the choice of customers.</a:t>
            </a:r>
          </a:p>
          <a:p>
            <a:pPr marL="514350" indent="-514350">
              <a:buAutoNum type="arabicPeriod"/>
            </a:pPr>
            <a:endParaRPr lang="en-IN" sz="2600" dirty="0"/>
          </a:p>
          <a:p>
            <a:pPr marL="514350" indent="-514350">
              <a:buAutoNum type="arabicPeriod"/>
            </a:pPr>
            <a:r>
              <a:rPr lang="en-IN" sz="2600" dirty="0"/>
              <a:t>As we have seen in data visualization that poultry is the most selling product and our MBA also suggesting this product in most of the rule around 234 times which means this is revenue impacted product and continue selling is very important of this product.</a:t>
            </a:r>
          </a:p>
          <a:p>
            <a:pPr marL="514350" indent="-514350">
              <a:buAutoNum type="arabicPeriod"/>
            </a:pPr>
            <a:endParaRPr lang="en-IN" sz="2600" dirty="0"/>
          </a:p>
          <a:p>
            <a:pPr marL="514350" indent="-514350">
              <a:buAutoNum type="arabicPeriod"/>
            </a:pPr>
            <a:r>
              <a:rPr lang="en-IN" sz="2600" dirty="0"/>
              <a:t>Our MBA shows ‘yogurt’  as highly suggested item though it was not among the most selling product but it’s good suggestion to promote those product which don’t have very high sale alone overall product sale matters whether it’s in grouping with other item or alone.</a:t>
            </a:r>
          </a:p>
          <a:p>
            <a:r>
              <a:rPr lang="en-IN" dirty="0"/>
              <a:t> </a:t>
            </a:r>
          </a:p>
        </p:txBody>
      </p:sp>
    </p:spTree>
    <p:extLst>
      <p:ext uri="{BB962C8B-B14F-4D97-AF65-F5344CB8AC3E}">
        <p14:creationId xmlns:p14="http://schemas.microsoft.com/office/powerpoint/2010/main" val="2433800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636002-7800-FA64-5518-BCBB9A6726E1}"/>
              </a:ext>
            </a:extLst>
          </p:cNvPr>
          <p:cNvSpPr>
            <a:spLocks noGrp="1"/>
          </p:cNvSpPr>
          <p:nvPr>
            <p:ph type="title"/>
          </p:nvPr>
        </p:nvSpPr>
        <p:spPr>
          <a:xfrm>
            <a:off x="102638" y="102637"/>
            <a:ext cx="11971174" cy="615820"/>
          </a:xfrm>
        </p:spPr>
        <p:txBody>
          <a:bodyPr>
            <a:normAutofit/>
          </a:bodyPr>
          <a:lstStyle/>
          <a:p>
            <a:r>
              <a:rPr lang="en-US" sz="4000" u="sng" dirty="0"/>
              <a:t>DISCOUNT OFFER &amp; COMBOS-</a:t>
            </a:r>
            <a:endParaRPr lang="en-IN" sz="4000" u="sng" dirty="0"/>
          </a:p>
        </p:txBody>
      </p:sp>
      <p:sp>
        <p:nvSpPr>
          <p:cNvPr id="5" name="Content Placeholder 4">
            <a:extLst>
              <a:ext uri="{FF2B5EF4-FFF2-40B4-BE49-F238E27FC236}">
                <a16:creationId xmlns:a16="http://schemas.microsoft.com/office/drawing/2014/main" id="{583FF7A0-B0DB-4773-8F3F-14B15C7788FB}"/>
              </a:ext>
            </a:extLst>
          </p:cNvPr>
          <p:cNvSpPr>
            <a:spLocks noGrp="1"/>
          </p:cNvSpPr>
          <p:nvPr>
            <p:ph idx="1"/>
          </p:nvPr>
        </p:nvSpPr>
        <p:spPr>
          <a:xfrm>
            <a:off x="102638" y="821094"/>
            <a:ext cx="11971174" cy="5934269"/>
          </a:xfrm>
        </p:spPr>
        <p:txBody>
          <a:bodyPr/>
          <a:lstStyle/>
          <a:p>
            <a:pPr marL="0" indent="0">
              <a:buNone/>
            </a:pPr>
            <a:r>
              <a:rPr lang="en-US" dirty="0"/>
              <a:t>If customer buys </a:t>
            </a:r>
            <a:r>
              <a:rPr lang="en-IN" b="0" i="0" u="none" strike="noStrike" dirty="0">
                <a:solidFill>
                  <a:srgbClr val="000000"/>
                </a:solidFill>
                <a:effectLst/>
                <a:latin typeface="Calibri" panose="020F0502020204030204" pitchFamily="34" charset="0"/>
              </a:rPr>
              <a:t>eggs,</a:t>
            </a:r>
            <a:r>
              <a:rPr lang="en-IN" dirty="0"/>
              <a:t> </a:t>
            </a:r>
            <a:r>
              <a:rPr lang="en-IN" b="0" i="0" u="none" strike="noStrike" dirty="0">
                <a:solidFill>
                  <a:srgbClr val="000000"/>
                </a:solidFill>
                <a:effectLst/>
                <a:latin typeface="Calibri" panose="020F0502020204030204" pitchFamily="34" charset="0"/>
              </a:rPr>
              <a:t> ice cream,</a:t>
            </a:r>
            <a:r>
              <a:rPr lang="en-IN" dirty="0"/>
              <a:t> </a:t>
            </a:r>
            <a:r>
              <a:rPr lang="en-IN" b="0" i="0" u="none" strike="noStrike" dirty="0">
                <a:solidFill>
                  <a:srgbClr val="000000"/>
                </a:solidFill>
                <a:effectLst/>
                <a:latin typeface="Calibri" panose="020F0502020204030204" pitchFamily="34" charset="0"/>
              </a:rPr>
              <a:t> pasta</a:t>
            </a:r>
            <a:r>
              <a:rPr lang="en-IN" dirty="0"/>
              <a:t> then we can suggest him to buy paper towels.</a:t>
            </a:r>
          </a:p>
          <a:p>
            <a:pPr marL="0" indent="0">
              <a:buNone/>
            </a:pPr>
            <a:r>
              <a:rPr lang="en-IN" dirty="0"/>
              <a:t>If customer buys </a:t>
            </a:r>
            <a:r>
              <a:rPr lang="en-IN" b="0" i="0" u="none" strike="noStrike" dirty="0">
                <a:solidFill>
                  <a:srgbClr val="000000"/>
                </a:solidFill>
                <a:effectLst/>
                <a:latin typeface="Calibri" panose="020F0502020204030204" pitchFamily="34" charset="0"/>
              </a:rPr>
              <a:t>hand soap</a:t>
            </a:r>
            <a:r>
              <a:rPr lang="en-IN" dirty="0"/>
              <a:t> and </a:t>
            </a:r>
            <a:r>
              <a:rPr lang="en-IN" b="0" i="0" u="none" strike="noStrike" dirty="0">
                <a:solidFill>
                  <a:srgbClr val="000000"/>
                </a:solidFill>
                <a:effectLst/>
                <a:latin typeface="Calibri" panose="020F0502020204030204" pitchFamily="34" charset="0"/>
              </a:rPr>
              <a:t>juice</a:t>
            </a:r>
            <a:r>
              <a:rPr lang="en-IN" dirty="0"/>
              <a:t>  then we can offer him free item based on the list of Consequent item  because by doing this we can increase sale of hand soap as there is offer given for this product.</a:t>
            </a:r>
          </a:p>
          <a:p>
            <a:pPr marL="0" indent="0">
              <a:buNone/>
            </a:pPr>
            <a:r>
              <a:rPr lang="en-IN" dirty="0"/>
              <a:t>If customer buys </a:t>
            </a:r>
            <a:r>
              <a:rPr lang="en-IN" b="0" i="0" u="none" strike="noStrike" dirty="0">
                <a:solidFill>
                  <a:srgbClr val="000000"/>
                </a:solidFill>
                <a:effectLst/>
                <a:latin typeface="Calibri" panose="020F0502020204030204" pitchFamily="34" charset="0"/>
              </a:rPr>
              <a:t>fruits,</a:t>
            </a:r>
            <a:r>
              <a:rPr lang="en-IN" dirty="0"/>
              <a:t> </a:t>
            </a:r>
            <a:r>
              <a:rPr lang="en-IN" b="0" i="0" u="none" strike="noStrike" dirty="0">
                <a:solidFill>
                  <a:srgbClr val="000000"/>
                </a:solidFill>
                <a:effectLst/>
                <a:latin typeface="Calibri" panose="020F0502020204030204" pitchFamily="34" charset="0"/>
              </a:rPr>
              <a:t> milk</a:t>
            </a:r>
            <a:r>
              <a:rPr lang="en-IN" dirty="0"/>
              <a:t> and </a:t>
            </a:r>
            <a:r>
              <a:rPr lang="en-IN" b="0" i="0" u="none" strike="noStrike" dirty="0">
                <a:solidFill>
                  <a:srgbClr val="000000"/>
                </a:solidFill>
                <a:effectLst/>
                <a:latin typeface="Calibri" panose="020F0502020204030204" pitchFamily="34" charset="0"/>
              </a:rPr>
              <a:t>lunch meat</a:t>
            </a:r>
            <a:r>
              <a:rPr lang="en-IN" dirty="0"/>
              <a:t> then we can offer him dishwashing liquid/detergent.</a:t>
            </a:r>
          </a:p>
          <a:p>
            <a:pPr marL="0" indent="0">
              <a:buNone/>
            </a:pPr>
            <a:r>
              <a:rPr lang="en-IN" dirty="0"/>
              <a:t>We don’t have price available of these product so can’t decide which product has low rate and can be used as free product in offer.</a:t>
            </a:r>
          </a:p>
          <a:p>
            <a:pPr marL="0" indent="0">
              <a:buNone/>
            </a:pPr>
            <a:r>
              <a:rPr lang="en-IN" dirty="0"/>
              <a:t>If customer buys </a:t>
            </a:r>
            <a:r>
              <a:rPr lang="en-IN" b="0" i="0" u="none" strike="noStrike" dirty="0">
                <a:solidFill>
                  <a:srgbClr val="000000"/>
                </a:solidFill>
                <a:effectLst/>
                <a:latin typeface="Calibri" panose="020F0502020204030204" pitchFamily="34" charset="0"/>
              </a:rPr>
              <a:t>dishwashing liquid/detergent,</a:t>
            </a:r>
            <a:r>
              <a:rPr lang="en-IN" dirty="0"/>
              <a:t> </a:t>
            </a:r>
            <a:r>
              <a:rPr lang="en-IN" b="0" i="0" u="none" strike="noStrike" dirty="0">
                <a:solidFill>
                  <a:srgbClr val="000000"/>
                </a:solidFill>
                <a:effectLst/>
                <a:latin typeface="Calibri" panose="020F0502020204030204" pitchFamily="34" charset="0"/>
              </a:rPr>
              <a:t> toilet paper</a:t>
            </a:r>
            <a:r>
              <a:rPr lang="en-IN" dirty="0"/>
              <a:t> then we can offer him mixes .</a:t>
            </a:r>
          </a:p>
          <a:p>
            <a:pPr marL="0" indent="0">
              <a:buNone/>
            </a:pPr>
            <a:r>
              <a:rPr lang="en-IN" dirty="0"/>
              <a:t>If customer buys 2 quantity of </a:t>
            </a:r>
            <a:r>
              <a:rPr lang="en-IN" b="0" i="0" u="none" strike="noStrike" dirty="0">
                <a:solidFill>
                  <a:srgbClr val="000000"/>
                </a:solidFill>
                <a:effectLst/>
                <a:latin typeface="Calibri" panose="020F0502020204030204" pitchFamily="34" charset="0"/>
              </a:rPr>
              <a:t>dinner rolls and lunch meat</a:t>
            </a:r>
            <a:r>
              <a:rPr lang="en-IN" dirty="0"/>
              <a:t>  then we can give him poultry product in some discount .</a:t>
            </a:r>
          </a:p>
          <a:p>
            <a:pPr marL="0" indent="0">
              <a:buNone/>
            </a:pPr>
            <a:r>
              <a:rPr lang="en-IN" dirty="0"/>
              <a:t>By using these rules we should arrange product in such a way so that we can increase the sale of unidentified products and also don’t give too much freebies and to apply this we need price of products once we got price then discount and profit can be calculated.</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219385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5097D-081E-4C52-37FF-FE46849DD689}"/>
              </a:ext>
            </a:extLst>
          </p:cNvPr>
          <p:cNvSpPr>
            <a:spLocks noGrp="1"/>
          </p:cNvSpPr>
          <p:nvPr>
            <p:ph idx="1"/>
          </p:nvPr>
        </p:nvSpPr>
        <p:spPr>
          <a:xfrm>
            <a:off x="233265" y="905069"/>
            <a:ext cx="11605727" cy="5887617"/>
          </a:xfrm>
        </p:spPr>
        <p:txBody>
          <a:bodyPr>
            <a:normAutofit/>
          </a:bodyPr>
          <a:lstStyle/>
          <a:p>
            <a:pPr marL="0" indent="0">
              <a:buNone/>
            </a:pPr>
            <a:r>
              <a:rPr lang="en-US" sz="2800" i="0" dirty="0">
                <a:solidFill>
                  <a:srgbClr val="000000"/>
                </a:solidFill>
                <a:effectLst/>
                <a:latin typeface="+mj-lt"/>
              </a:rPr>
              <a:t>A Grocery Store shared the transactional data with you. Your job is to identify the most popular combos that can be suggested to the Grocery Store chain after a thorough analysis of the most commonly occurring sets of menu items in the customer orders. The Store doesn’t have any combo meals. Can you suggest the best combo meals?</a:t>
            </a:r>
            <a:endParaRPr lang="en-IN" sz="2800" dirty="0">
              <a:latin typeface="+mj-lt"/>
            </a:endParaRPr>
          </a:p>
        </p:txBody>
      </p:sp>
      <p:sp>
        <p:nvSpPr>
          <p:cNvPr id="2" name="Title 1">
            <a:extLst>
              <a:ext uri="{FF2B5EF4-FFF2-40B4-BE49-F238E27FC236}">
                <a16:creationId xmlns:a16="http://schemas.microsoft.com/office/drawing/2014/main" id="{B0221CE2-5D34-3FD6-92B3-9DF8FE721A89}"/>
              </a:ext>
            </a:extLst>
          </p:cNvPr>
          <p:cNvSpPr>
            <a:spLocks noGrp="1"/>
          </p:cNvSpPr>
          <p:nvPr>
            <p:ph type="title" idx="4294967295"/>
          </p:nvPr>
        </p:nvSpPr>
        <p:spPr>
          <a:xfrm>
            <a:off x="0" y="65088"/>
            <a:ext cx="8281988" cy="606425"/>
          </a:xfrm>
        </p:spPr>
        <p:txBody>
          <a:bodyPr>
            <a:normAutofit fontScale="90000"/>
          </a:bodyPr>
          <a:lstStyle/>
          <a:p>
            <a:r>
              <a:rPr lang="en-IN" sz="4000" u="sng" dirty="0"/>
              <a:t>PROBLEM STATEMENT-</a:t>
            </a:r>
          </a:p>
        </p:txBody>
      </p:sp>
    </p:spTree>
    <p:extLst>
      <p:ext uri="{BB962C8B-B14F-4D97-AF65-F5344CB8AC3E}">
        <p14:creationId xmlns:p14="http://schemas.microsoft.com/office/powerpoint/2010/main" val="2993346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5CEDDE-B11A-9776-57DE-983D5137BC26}"/>
              </a:ext>
            </a:extLst>
          </p:cNvPr>
          <p:cNvSpPr>
            <a:spLocks noGrp="1"/>
          </p:cNvSpPr>
          <p:nvPr>
            <p:ph idx="1"/>
          </p:nvPr>
        </p:nvSpPr>
        <p:spPr>
          <a:xfrm>
            <a:off x="251927" y="979714"/>
            <a:ext cx="11803224" cy="5691674"/>
          </a:xfrm>
        </p:spPr>
        <p:txBody>
          <a:bodyPr/>
          <a:lstStyle/>
          <a:p>
            <a:r>
              <a:rPr lang="en-US" dirty="0"/>
              <a:t>Shape - Data has 20641 Rows and 3 columns.</a:t>
            </a:r>
          </a:p>
          <a:p>
            <a:r>
              <a:rPr lang="en-US" dirty="0"/>
              <a:t>Data information –</a:t>
            </a:r>
          </a:p>
          <a:p>
            <a:endParaRPr lang="en-US" dirty="0"/>
          </a:p>
          <a:p>
            <a:endParaRPr lang="en-US" dirty="0"/>
          </a:p>
          <a:p>
            <a:endParaRPr lang="en-IN" dirty="0"/>
          </a:p>
        </p:txBody>
      </p:sp>
      <p:sp>
        <p:nvSpPr>
          <p:cNvPr id="2" name="Title 1">
            <a:extLst>
              <a:ext uri="{FF2B5EF4-FFF2-40B4-BE49-F238E27FC236}">
                <a16:creationId xmlns:a16="http://schemas.microsoft.com/office/drawing/2014/main" id="{DF4E2882-69C4-D3F9-77AE-17E7490285FE}"/>
              </a:ext>
            </a:extLst>
          </p:cNvPr>
          <p:cNvSpPr>
            <a:spLocks noGrp="1"/>
          </p:cNvSpPr>
          <p:nvPr>
            <p:ph type="title" idx="4294967295"/>
          </p:nvPr>
        </p:nvSpPr>
        <p:spPr>
          <a:xfrm>
            <a:off x="0" y="79375"/>
            <a:ext cx="11122025" cy="676275"/>
          </a:xfrm>
        </p:spPr>
        <p:txBody>
          <a:bodyPr>
            <a:normAutofit/>
          </a:bodyPr>
          <a:lstStyle/>
          <a:p>
            <a:r>
              <a:rPr lang="en-US" sz="4000" u="sng" dirty="0"/>
              <a:t>EXPLORATORY ANALYSIS-</a:t>
            </a:r>
            <a:endParaRPr lang="en-IN" sz="4000" u="sng" dirty="0"/>
          </a:p>
        </p:txBody>
      </p:sp>
      <p:pic>
        <p:nvPicPr>
          <p:cNvPr id="6" name="Picture 5">
            <a:extLst>
              <a:ext uri="{FF2B5EF4-FFF2-40B4-BE49-F238E27FC236}">
                <a16:creationId xmlns:a16="http://schemas.microsoft.com/office/drawing/2014/main" id="{D9D9B7E5-62E3-5890-5F5D-AAC3BEE1A706}"/>
              </a:ext>
            </a:extLst>
          </p:cNvPr>
          <p:cNvPicPr>
            <a:picLocks noChangeAspect="1"/>
          </p:cNvPicPr>
          <p:nvPr/>
        </p:nvPicPr>
        <p:blipFill>
          <a:blip r:embed="rId2"/>
          <a:stretch>
            <a:fillRect/>
          </a:stretch>
        </p:blipFill>
        <p:spPr>
          <a:xfrm>
            <a:off x="538552" y="2096448"/>
            <a:ext cx="4957179" cy="3669871"/>
          </a:xfrm>
          <a:prstGeom prst="rect">
            <a:avLst/>
          </a:prstGeom>
        </p:spPr>
      </p:pic>
    </p:spTree>
    <p:extLst>
      <p:ext uri="{BB962C8B-B14F-4D97-AF65-F5344CB8AC3E}">
        <p14:creationId xmlns:p14="http://schemas.microsoft.com/office/powerpoint/2010/main" val="1644981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0F73FE33-AE71-B239-42AB-362F7AF4EA46}"/>
              </a:ext>
            </a:extLst>
          </p:cNvPr>
          <p:cNvSpPr>
            <a:spLocks noGrp="1"/>
          </p:cNvSpPr>
          <p:nvPr>
            <p:ph idx="1"/>
          </p:nvPr>
        </p:nvSpPr>
        <p:spPr>
          <a:xfrm>
            <a:off x="270588" y="438538"/>
            <a:ext cx="11834326" cy="5645021"/>
          </a:xfrm>
        </p:spPr>
        <p:txBody>
          <a:bodyPr>
            <a:normAutofit fontScale="92500" lnSpcReduction="10000"/>
          </a:bodyPr>
          <a:lstStyle/>
          <a:p>
            <a:pPr marL="0" indent="0">
              <a:buNone/>
            </a:pPr>
            <a:r>
              <a:rPr lang="en-US" dirty="0"/>
              <a:t>    Descriptive summary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dirty="0">
                <a:latin typeface="+mj-lt"/>
              </a:rPr>
              <a:t>There are total 37 unique product and poultry is the highest selling product.</a:t>
            </a:r>
          </a:p>
          <a:p>
            <a:pPr marL="0" indent="0">
              <a:buNone/>
            </a:pPr>
            <a:endParaRPr lang="en-US" dirty="0">
              <a:latin typeface="+mj-lt"/>
            </a:endParaRPr>
          </a:p>
          <a:p>
            <a:pPr marL="0" indent="0">
              <a:buNone/>
            </a:pPr>
            <a:r>
              <a:rPr lang="en-US" dirty="0">
                <a:latin typeface="+mj-lt"/>
              </a:rPr>
              <a:t>    It seems like maximum product was sold on the </a:t>
            </a:r>
            <a:r>
              <a:rPr lang="en-IN" i="0" dirty="0">
                <a:solidFill>
                  <a:srgbClr val="000000"/>
                </a:solidFill>
                <a:effectLst/>
                <a:latin typeface="+mj-lt"/>
              </a:rPr>
              <a:t>2019-feb-08.</a:t>
            </a:r>
          </a:p>
          <a:p>
            <a:pPr marL="0" indent="0">
              <a:buNone/>
            </a:pPr>
            <a:endParaRPr lang="en-IN" i="0" dirty="0">
              <a:solidFill>
                <a:srgbClr val="000000"/>
              </a:solidFill>
              <a:effectLst/>
              <a:latin typeface="+mj-lt"/>
            </a:endParaRPr>
          </a:p>
          <a:p>
            <a:pPr marL="0" indent="0">
              <a:buNone/>
            </a:pPr>
            <a:r>
              <a:rPr lang="en-IN" dirty="0">
                <a:solidFill>
                  <a:srgbClr val="000000"/>
                </a:solidFill>
                <a:latin typeface="+mj-lt"/>
              </a:rPr>
              <a:t>    We have 3 data types present in the data date, object and integer.</a:t>
            </a:r>
            <a:endParaRPr lang="en-US" dirty="0">
              <a:latin typeface="+mj-lt"/>
            </a:endParaRPr>
          </a:p>
          <a:p>
            <a:pPr marL="0" indent="0">
              <a:buNone/>
            </a:pPr>
            <a:r>
              <a:rPr lang="en-US" dirty="0"/>
              <a:t>     </a:t>
            </a:r>
            <a:endParaRPr lang="en-IN" dirty="0"/>
          </a:p>
        </p:txBody>
      </p:sp>
      <p:pic>
        <p:nvPicPr>
          <p:cNvPr id="5" name="Picture 4">
            <a:extLst>
              <a:ext uri="{FF2B5EF4-FFF2-40B4-BE49-F238E27FC236}">
                <a16:creationId xmlns:a16="http://schemas.microsoft.com/office/drawing/2014/main" id="{1B4D1A4D-83E0-B28F-77CA-42A5E89C8821}"/>
              </a:ext>
            </a:extLst>
          </p:cNvPr>
          <p:cNvPicPr>
            <a:picLocks noChangeAspect="1"/>
          </p:cNvPicPr>
          <p:nvPr/>
        </p:nvPicPr>
        <p:blipFill>
          <a:blip r:embed="rId2"/>
          <a:stretch>
            <a:fillRect/>
          </a:stretch>
        </p:blipFill>
        <p:spPr>
          <a:xfrm>
            <a:off x="671803" y="1143067"/>
            <a:ext cx="5505061" cy="2101395"/>
          </a:xfrm>
          <a:prstGeom prst="rect">
            <a:avLst/>
          </a:prstGeom>
        </p:spPr>
      </p:pic>
    </p:spTree>
    <p:extLst>
      <p:ext uri="{BB962C8B-B14F-4D97-AF65-F5344CB8AC3E}">
        <p14:creationId xmlns:p14="http://schemas.microsoft.com/office/powerpoint/2010/main" val="3913098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2F3246-E17C-5AE3-457B-7877DDF7F57F}"/>
              </a:ext>
            </a:extLst>
          </p:cNvPr>
          <p:cNvSpPr>
            <a:spLocks noGrp="1"/>
          </p:cNvSpPr>
          <p:nvPr>
            <p:ph type="title"/>
          </p:nvPr>
        </p:nvSpPr>
        <p:spPr>
          <a:xfrm>
            <a:off x="111968" y="130629"/>
            <a:ext cx="11318032" cy="634481"/>
          </a:xfrm>
        </p:spPr>
        <p:txBody>
          <a:bodyPr>
            <a:normAutofit/>
          </a:bodyPr>
          <a:lstStyle/>
          <a:p>
            <a:r>
              <a:rPr lang="en-US" sz="4000" u="sng" dirty="0"/>
              <a:t>Executive summary-</a:t>
            </a:r>
            <a:endParaRPr lang="en-IN" sz="4000" u="sng" dirty="0"/>
          </a:p>
        </p:txBody>
      </p:sp>
      <p:sp>
        <p:nvSpPr>
          <p:cNvPr id="4" name="Content Placeholder 3">
            <a:extLst>
              <a:ext uri="{FF2B5EF4-FFF2-40B4-BE49-F238E27FC236}">
                <a16:creationId xmlns:a16="http://schemas.microsoft.com/office/drawing/2014/main" id="{9A1BA87F-2181-CDE8-729A-DD5D04136814}"/>
              </a:ext>
            </a:extLst>
          </p:cNvPr>
          <p:cNvSpPr>
            <a:spLocks noGrp="1"/>
          </p:cNvSpPr>
          <p:nvPr>
            <p:ph idx="1"/>
          </p:nvPr>
        </p:nvSpPr>
        <p:spPr>
          <a:xfrm>
            <a:off x="289250" y="867748"/>
            <a:ext cx="11681926" cy="5323502"/>
          </a:xfrm>
        </p:spPr>
        <p:txBody>
          <a:bodyPr>
            <a:normAutofit fontScale="92500" lnSpcReduction="10000"/>
          </a:bodyPr>
          <a:lstStyle/>
          <a:p>
            <a:pPr marL="0" indent="0">
              <a:buNone/>
            </a:pPr>
            <a:r>
              <a:rPr lang="en-US" dirty="0"/>
              <a:t>We review this problem statement in multiple steps:</a:t>
            </a:r>
          </a:p>
          <a:p>
            <a:pPr marL="0" indent="0">
              <a:buNone/>
            </a:pPr>
            <a:r>
              <a:rPr lang="en-US" dirty="0"/>
              <a:t>First we check statistical summary of our data and identified the data type, rows in the data.</a:t>
            </a:r>
          </a:p>
          <a:p>
            <a:pPr marL="0" indent="0">
              <a:buNone/>
            </a:pPr>
            <a:endParaRPr lang="en-US" dirty="0"/>
          </a:p>
          <a:p>
            <a:pPr marL="0" indent="0">
              <a:buNone/>
            </a:pPr>
            <a:r>
              <a:rPr lang="en-US" dirty="0"/>
              <a:t>Then we visualize the data by using tableau and identified the pattern in the data like trend analysis across calendar and product sale.</a:t>
            </a:r>
          </a:p>
          <a:p>
            <a:pPr marL="0" indent="0">
              <a:buNone/>
            </a:pPr>
            <a:endParaRPr lang="en-US" dirty="0"/>
          </a:p>
          <a:p>
            <a:pPr marL="0" indent="0">
              <a:buNone/>
            </a:pPr>
            <a:r>
              <a:rPr lang="en-US" dirty="0"/>
              <a:t>After data visualization we used Knime software to do our market basket analysis in which we first grouped our data on order id column because 1 order contain multiple products.</a:t>
            </a:r>
          </a:p>
          <a:p>
            <a:pPr marL="0" indent="0">
              <a:buNone/>
            </a:pPr>
            <a:endParaRPr lang="en-US" dirty="0"/>
          </a:p>
          <a:p>
            <a:pPr marL="0" indent="0">
              <a:buNone/>
            </a:pPr>
            <a:r>
              <a:rPr lang="en-US" dirty="0"/>
              <a:t>After completing market basket analysis we got multiple rules along with the suggested item and for each item we got lift value.</a:t>
            </a:r>
          </a:p>
          <a:p>
            <a:pPr marL="0" indent="0">
              <a:buNone/>
            </a:pPr>
            <a:endParaRPr lang="en-US" dirty="0"/>
          </a:p>
          <a:p>
            <a:pPr marL="0" indent="0">
              <a:buNone/>
            </a:pPr>
            <a:r>
              <a:rPr lang="en-US" dirty="0"/>
              <a:t>We export this data in csv file and based on the suggested item try to make some offer/combos so this is all about we have done in this analysis.</a:t>
            </a:r>
            <a:endParaRPr lang="en-IN" dirty="0"/>
          </a:p>
        </p:txBody>
      </p:sp>
    </p:spTree>
    <p:extLst>
      <p:ext uri="{BB962C8B-B14F-4D97-AF65-F5344CB8AC3E}">
        <p14:creationId xmlns:p14="http://schemas.microsoft.com/office/powerpoint/2010/main" val="149370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C3D9B3-AA81-F339-DCC5-73A80F5881BF}"/>
              </a:ext>
            </a:extLst>
          </p:cNvPr>
          <p:cNvSpPr>
            <a:spLocks noGrp="1"/>
          </p:cNvSpPr>
          <p:nvPr>
            <p:ph type="title"/>
          </p:nvPr>
        </p:nvSpPr>
        <p:spPr>
          <a:xfrm>
            <a:off x="83976" y="145560"/>
            <a:ext cx="11300304" cy="638211"/>
          </a:xfrm>
        </p:spPr>
        <p:txBody>
          <a:bodyPr>
            <a:normAutofit/>
          </a:bodyPr>
          <a:lstStyle/>
          <a:p>
            <a:r>
              <a:rPr lang="en-US" sz="4000" u="sng" dirty="0"/>
              <a:t>TREND AND PRODUCT ANALYSIS -</a:t>
            </a:r>
            <a:endParaRPr lang="en-IN" sz="4000" u="sng" dirty="0"/>
          </a:p>
        </p:txBody>
      </p:sp>
      <p:sp>
        <p:nvSpPr>
          <p:cNvPr id="4" name="Text Placeholder 3">
            <a:extLst>
              <a:ext uri="{FF2B5EF4-FFF2-40B4-BE49-F238E27FC236}">
                <a16:creationId xmlns:a16="http://schemas.microsoft.com/office/drawing/2014/main" id="{BFB11734-10CB-A274-0C1C-DA8DFB635187}"/>
              </a:ext>
            </a:extLst>
          </p:cNvPr>
          <p:cNvSpPr>
            <a:spLocks noGrp="1"/>
          </p:cNvSpPr>
          <p:nvPr>
            <p:ph type="body" idx="1"/>
          </p:nvPr>
        </p:nvSpPr>
        <p:spPr>
          <a:xfrm>
            <a:off x="122294" y="886796"/>
            <a:ext cx="12108023" cy="5630651"/>
          </a:xfrm>
        </p:spPr>
        <p:txBody>
          <a:bodyPr/>
          <a:lstStyle/>
          <a:p>
            <a:r>
              <a:rPr lang="en-US" dirty="0"/>
              <a:t>Trend</a:t>
            </a:r>
            <a:endParaRPr lang="en-IN" dirty="0"/>
          </a:p>
        </p:txBody>
      </p:sp>
      <p:pic>
        <p:nvPicPr>
          <p:cNvPr id="6" name="Picture 5">
            <a:extLst>
              <a:ext uri="{FF2B5EF4-FFF2-40B4-BE49-F238E27FC236}">
                <a16:creationId xmlns:a16="http://schemas.microsoft.com/office/drawing/2014/main" id="{C030B043-ECE4-CE19-F739-09B342A085A6}"/>
              </a:ext>
            </a:extLst>
          </p:cNvPr>
          <p:cNvPicPr>
            <a:picLocks noChangeAspect="1"/>
          </p:cNvPicPr>
          <p:nvPr/>
        </p:nvPicPr>
        <p:blipFill>
          <a:blip r:embed="rId2"/>
          <a:stretch>
            <a:fillRect/>
          </a:stretch>
        </p:blipFill>
        <p:spPr>
          <a:xfrm>
            <a:off x="83976" y="968747"/>
            <a:ext cx="11896529" cy="5548700"/>
          </a:xfrm>
          <a:prstGeom prst="rect">
            <a:avLst/>
          </a:prstGeom>
        </p:spPr>
      </p:pic>
    </p:spTree>
    <p:extLst>
      <p:ext uri="{BB962C8B-B14F-4D97-AF65-F5344CB8AC3E}">
        <p14:creationId xmlns:p14="http://schemas.microsoft.com/office/powerpoint/2010/main" val="2293685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55CDF8-F421-A422-D3B9-92B5C2329FFD}"/>
              </a:ext>
            </a:extLst>
          </p:cNvPr>
          <p:cNvSpPr>
            <a:spLocks noGrp="1"/>
          </p:cNvSpPr>
          <p:nvPr>
            <p:ph idx="1"/>
          </p:nvPr>
        </p:nvSpPr>
        <p:spPr>
          <a:xfrm>
            <a:off x="0" y="0"/>
            <a:ext cx="12192000" cy="6858000"/>
          </a:xfrm>
        </p:spPr>
        <p:txBody>
          <a:bodyPr/>
          <a:lstStyle/>
          <a:p>
            <a:pPr marL="0" indent="0">
              <a:buNone/>
            </a:pPr>
            <a:endParaRPr lang="en-US" dirty="0"/>
          </a:p>
          <a:p>
            <a:pPr marL="0" indent="0">
              <a:buNone/>
            </a:pPr>
            <a:r>
              <a:rPr lang="en-US" dirty="0"/>
              <a:t>Trend</a:t>
            </a:r>
            <a:endParaRPr lang="en-IN" dirty="0"/>
          </a:p>
        </p:txBody>
      </p:sp>
      <p:pic>
        <p:nvPicPr>
          <p:cNvPr id="5" name="Picture 4">
            <a:extLst>
              <a:ext uri="{FF2B5EF4-FFF2-40B4-BE49-F238E27FC236}">
                <a16:creationId xmlns:a16="http://schemas.microsoft.com/office/drawing/2014/main" id="{48D57FB4-C3F6-8883-3B6F-1B1F9DE0C294}"/>
              </a:ext>
            </a:extLst>
          </p:cNvPr>
          <p:cNvPicPr>
            <a:picLocks noChangeAspect="1"/>
          </p:cNvPicPr>
          <p:nvPr/>
        </p:nvPicPr>
        <p:blipFill>
          <a:blip r:embed="rId2"/>
          <a:stretch>
            <a:fillRect/>
          </a:stretch>
        </p:blipFill>
        <p:spPr>
          <a:xfrm>
            <a:off x="77638" y="94891"/>
            <a:ext cx="11999343" cy="6679133"/>
          </a:xfrm>
          <a:prstGeom prst="rect">
            <a:avLst/>
          </a:prstGeom>
        </p:spPr>
      </p:pic>
    </p:spTree>
    <p:extLst>
      <p:ext uri="{BB962C8B-B14F-4D97-AF65-F5344CB8AC3E}">
        <p14:creationId xmlns:p14="http://schemas.microsoft.com/office/powerpoint/2010/main" val="281862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35E9DB-110A-3208-62EC-4F552C4CA590}"/>
              </a:ext>
            </a:extLst>
          </p:cNvPr>
          <p:cNvSpPr>
            <a:spLocks noGrp="1"/>
          </p:cNvSpPr>
          <p:nvPr>
            <p:ph idx="1"/>
          </p:nvPr>
        </p:nvSpPr>
        <p:spPr>
          <a:xfrm>
            <a:off x="0" y="0"/>
            <a:ext cx="12192000" cy="6858000"/>
          </a:xfrm>
        </p:spPr>
        <p:txBody>
          <a:bodyPr/>
          <a:lstStyle/>
          <a:p>
            <a:endParaRPr lang="en-US" dirty="0"/>
          </a:p>
          <a:p>
            <a:r>
              <a:rPr lang="en-US" dirty="0"/>
              <a:t>Trend</a:t>
            </a:r>
            <a:endParaRPr lang="en-IN" dirty="0"/>
          </a:p>
        </p:txBody>
      </p:sp>
      <p:pic>
        <p:nvPicPr>
          <p:cNvPr id="7" name="Picture 6">
            <a:extLst>
              <a:ext uri="{FF2B5EF4-FFF2-40B4-BE49-F238E27FC236}">
                <a16:creationId xmlns:a16="http://schemas.microsoft.com/office/drawing/2014/main" id="{BEBFAABA-CD70-3A0F-D2DD-41F277D5790A}"/>
              </a:ext>
            </a:extLst>
          </p:cNvPr>
          <p:cNvPicPr>
            <a:picLocks noChangeAspect="1"/>
          </p:cNvPicPr>
          <p:nvPr/>
        </p:nvPicPr>
        <p:blipFill>
          <a:blip r:embed="rId2"/>
          <a:stretch>
            <a:fillRect/>
          </a:stretch>
        </p:blipFill>
        <p:spPr>
          <a:xfrm>
            <a:off x="60385" y="149274"/>
            <a:ext cx="12023025" cy="6587956"/>
          </a:xfrm>
          <a:prstGeom prst="rect">
            <a:avLst/>
          </a:prstGeom>
        </p:spPr>
      </p:pic>
    </p:spTree>
    <p:extLst>
      <p:ext uri="{BB962C8B-B14F-4D97-AF65-F5344CB8AC3E}">
        <p14:creationId xmlns:p14="http://schemas.microsoft.com/office/powerpoint/2010/main" val="230476893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1093</TotalTime>
  <Words>1572</Words>
  <Application>Microsoft Office PowerPoint</Application>
  <PresentationFormat>Widescreen</PresentationFormat>
  <Paragraphs>143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lato</vt:lpstr>
      <vt:lpstr>Metropolitan</vt:lpstr>
      <vt:lpstr>MRA Project ML 2</vt:lpstr>
      <vt:lpstr>Table OF CONTENT</vt:lpstr>
      <vt:lpstr>PROBLEM STATEMENT-</vt:lpstr>
      <vt:lpstr>EXPLORATORY ANALYSIS-</vt:lpstr>
      <vt:lpstr>PowerPoint Presentation</vt:lpstr>
      <vt:lpstr>Executive summary-</vt:lpstr>
      <vt:lpstr>TREND AND PRODUCT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ASSOCIATION RULES-</vt:lpstr>
      <vt:lpstr>KNIME WORKFLOW -</vt:lpstr>
      <vt:lpstr>SUPPORT AND CONFIDENCE-</vt:lpstr>
      <vt:lpstr>ASSOCIATION TABULAR FORM-</vt:lpstr>
      <vt:lpstr>SUPPORT, CONFIDENCE &amp; LIFT VALUES-</vt:lpstr>
      <vt:lpstr>RECOMMENDATIONS-</vt:lpstr>
      <vt:lpstr>DISCOUNT OFFER &amp; COMBOS-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MRA Project ML 1</dc:title>
  <dc:creator>hitesh.dadhich0022@outlook.com</dc:creator>
  <cp:lastModifiedBy>hitesh.dadhich0022@outlook.com</cp:lastModifiedBy>
  <cp:revision>13</cp:revision>
  <dcterms:created xsi:type="dcterms:W3CDTF">2023-03-10T09:15:11Z</dcterms:created>
  <dcterms:modified xsi:type="dcterms:W3CDTF">2023-03-15T12:44:26Z</dcterms:modified>
</cp:coreProperties>
</file>