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5" r:id="rId4"/>
    <p:sldId id="276" r:id="rId5"/>
    <p:sldId id="277" r:id="rId6"/>
    <p:sldId id="279" r:id="rId7"/>
    <p:sldId id="280" r:id="rId8"/>
    <p:sldId id="281" r:id="rId9"/>
    <p:sldId id="278" r:id="rId10"/>
    <p:sldId id="265" r:id="rId11"/>
    <p:sldId id="282" r:id="rId12"/>
    <p:sldId id="283" r:id="rId13"/>
    <p:sldId id="284" r:id="rId14"/>
    <p:sldId id="27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6208"/>
  </p:normalViewPr>
  <p:slideViewPr>
    <p:cSldViewPr snapToGrid="0" snapToObjects="1" showGuides="1">
      <p:cViewPr varScale="1">
        <p:scale>
          <a:sx n="82" d="100"/>
          <a:sy n="82" d="100"/>
        </p:scale>
        <p:origin x="504" y="77"/>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42CFF-3BEA-4786-8B8A-C243AA67D799}"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IN"/>
        </a:p>
      </dgm:t>
    </dgm:pt>
    <dgm:pt modelId="{665662F1-8F91-4C16-B362-585936F53A8C}">
      <dgm:prSet custT="1"/>
      <dgm:spPr/>
      <dgm:t>
        <a:bodyPr/>
        <a:lstStyle/>
        <a:p>
          <a:r>
            <a:rPr lang="en-US" sz="1400" b="1" dirty="0"/>
            <a:t>Problem in Hand</a:t>
          </a:r>
          <a:endParaRPr lang="en-IN" sz="1400" b="1" dirty="0"/>
        </a:p>
      </dgm:t>
    </dgm:pt>
    <dgm:pt modelId="{73BEB0B0-F991-4772-AC05-FA90C899A18D}" type="parTrans" cxnId="{A98D3586-06E8-4517-ABD1-71C6ACDC388C}">
      <dgm:prSet/>
      <dgm:spPr/>
      <dgm:t>
        <a:bodyPr/>
        <a:lstStyle/>
        <a:p>
          <a:endParaRPr lang="en-IN"/>
        </a:p>
      </dgm:t>
    </dgm:pt>
    <dgm:pt modelId="{ED6C530F-F6C3-4D70-BE23-B62014D6D489}" type="sibTrans" cxnId="{A98D3586-06E8-4517-ABD1-71C6ACDC388C}">
      <dgm:prSet/>
      <dgm:spPr/>
      <dgm:t>
        <a:bodyPr/>
        <a:lstStyle/>
        <a:p>
          <a:endParaRPr lang="en-IN"/>
        </a:p>
      </dgm:t>
    </dgm:pt>
    <dgm:pt modelId="{563EB3F4-7EC5-48BA-9A3A-8E779B68C600}">
      <dgm:prSet custT="1"/>
      <dgm:spPr/>
      <dgm:t>
        <a:bodyPr/>
        <a:lstStyle/>
        <a:p>
          <a:r>
            <a:rPr lang="en-US" sz="1400" b="1" dirty="0"/>
            <a:t>Goal &amp; Objective</a:t>
          </a:r>
          <a:endParaRPr lang="en-IN" sz="1400" b="1" dirty="0"/>
        </a:p>
      </dgm:t>
    </dgm:pt>
    <dgm:pt modelId="{2EBECEEA-4BB1-4382-BAF1-5D881512CE5B}" type="parTrans" cxnId="{B602AE8A-D921-4F78-A422-728A0706F16C}">
      <dgm:prSet/>
      <dgm:spPr/>
      <dgm:t>
        <a:bodyPr/>
        <a:lstStyle/>
        <a:p>
          <a:endParaRPr lang="en-IN"/>
        </a:p>
      </dgm:t>
    </dgm:pt>
    <dgm:pt modelId="{5A49249A-DF7C-4CDD-A87B-1B79F987E4C6}" type="sibTrans" cxnId="{B602AE8A-D921-4F78-A422-728A0706F16C}">
      <dgm:prSet/>
      <dgm:spPr/>
      <dgm:t>
        <a:bodyPr/>
        <a:lstStyle/>
        <a:p>
          <a:endParaRPr lang="en-IN"/>
        </a:p>
      </dgm:t>
    </dgm:pt>
    <dgm:pt modelId="{1B1DEFD2-22E5-4F62-8CEB-718011BD1C20}">
      <dgm:prSet custT="1"/>
      <dgm:spPr/>
      <dgm:t>
        <a:bodyPr/>
        <a:lstStyle/>
        <a:p>
          <a:r>
            <a:rPr lang="en-US" sz="1400" b="1" i="0" dirty="0"/>
            <a:t>Understanding business/social opportunity</a:t>
          </a:r>
          <a:endParaRPr lang="en-IN" sz="1400" b="1" dirty="0"/>
        </a:p>
      </dgm:t>
    </dgm:pt>
    <dgm:pt modelId="{B00BE1BF-FA35-41C9-8555-6350E399DFB5}" type="parTrans" cxnId="{3E2B6226-E095-441B-9AA8-19E8EBE7173F}">
      <dgm:prSet/>
      <dgm:spPr/>
      <dgm:t>
        <a:bodyPr/>
        <a:lstStyle/>
        <a:p>
          <a:endParaRPr lang="en-IN"/>
        </a:p>
      </dgm:t>
    </dgm:pt>
    <dgm:pt modelId="{00766B43-4090-4BB4-9DEA-5C231CC3A5D0}" type="sibTrans" cxnId="{3E2B6226-E095-441B-9AA8-19E8EBE7173F}">
      <dgm:prSet/>
      <dgm:spPr/>
      <dgm:t>
        <a:bodyPr/>
        <a:lstStyle/>
        <a:p>
          <a:endParaRPr lang="en-IN"/>
        </a:p>
      </dgm:t>
    </dgm:pt>
    <dgm:pt modelId="{A8BEB649-4E77-40AB-9F1F-D589CFAFB4F1}">
      <dgm:prSet custT="1"/>
      <dgm:spPr/>
      <dgm:t>
        <a:bodyPr/>
        <a:lstStyle/>
        <a:p>
          <a:r>
            <a:rPr lang="en-US" sz="1600" dirty="0"/>
            <a:t> We all know that Health care is very important domain in the market. It is directly linked with the life of the individual; hence we have to be always be proactive in this particular domain. Money plays a major role in this domain, because sometime treatment covered under the insurance then it will become a pretty tough financial situation for that individual. The companies in the medical insurance also want to reduce becomes super costly and if any individual is not their risk by optimizing the insurance cost, because we all know a healthy body is in the hand of the individual only. If individual eat healthy and do proper exercise the chance of getting ill is drastically reduced.</a:t>
          </a:r>
          <a:endParaRPr lang="en-IN" sz="1600" dirty="0"/>
        </a:p>
      </dgm:t>
    </dgm:pt>
    <dgm:pt modelId="{0362EDFC-1B77-4987-9931-760DF004EE04}" type="parTrans" cxnId="{AE108157-390A-4D2B-A227-2923F870F51E}">
      <dgm:prSet/>
      <dgm:spPr/>
      <dgm:t>
        <a:bodyPr/>
        <a:lstStyle/>
        <a:p>
          <a:endParaRPr lang="en-IN"/>
        </a:p>
      </dgm:t>
    </dgm:pt>
    <dgm:pt modelId="{630C8695-D92C-48CC-B89A-02767871C7A0}" type="sibTrans" cxnId="{AE108157-390A-4D2B-A227-2923F870F51E}">
      <dgm:prSet/>
      <dgm:spPr/>
      <dgm:t>
        <a:bodyPr/>
        <a:lstStyle/>
        <a:p>
          <a:endParaRPr lang="en-IN"/>
        </a:p>
      </dgm:t>
    </dgm:pt>
    <dgm:pt modelId="{993CB2D1-2FAC-4687-92FA-AEDE88A02163}">
      <dgm:prSet custT="1"/>
      <dgm:spPr/>
      <dgm:t>
        <a:bodyPr/>
        <a:lstStyle/>
        <a:p>
          <a:r>
            <a:rPr lang="en-US" sz="1600" dirty="0"/>
            <a:t>The objective of this exercise is to build a model, using data that provide the optimum insurance cost for an individual. we have to use the health and habit related parameters for the estimated cost of insurance.</a:t>
          </a:r>
          <a:endParaRPr lang="en-IN" sz="1600" dirty="0"/>
        </a:p>
      </dgm:t>
    </dgm:pt>
    <dgm:pt modelId="{ED539143-9CC6-4E8D-AC58-DDC54BB8DE16}" type="parTrans" cxnId="{A8380480-6920-4721-A23A-7BA7D032B72D}">
      <dgm:prSet/>
      <dgm:spPr/>
      <dgm:t>
        <a:bodyPr/>
        <a:lstStyle/>
        <a:p>
          <a:endParaRPr lang="en-IN"/>
        </a:p>
      </dgm:t>
    </dgm:pt>
    <dgm:pt modelId="{B5A043C4-8938-49AE-A141-E746180DB2D4}" type="sibTrans" cxnId="{A8380480-6920-4721-A23A-7BA7D032B72D}">
      <dgm:prSet/>
      <dgm:spPr/>
      <dgm:t>
        <a:bodyPr/>
        <a:lstStyle/>
        <a:p>
          <a:endParaRPr lang="en-IN"/>
        </a:p>
      </dgm:t>
    </dgm:pt>
    <dgm:pt modelId="{CC1654C1-FB5F-4893-BE95-E5A0C65CDED9}">
      <dgm:prSet custT="1"/>
      <dgm:spPr/>
      <dgm:t>
        <a:bodyPr/>
        <a:lstStyle/>
        <a:p>
          <a:r>
            <a:rPr lang="en-US" sz="1600" b="0" i="0" dirty="0"/>
            <a:t>This case study will be very useful for company to identify most common health condition and by using that company can promote their health plan for that particular health disease/problem.</a:t>
          </a:r>
          <a:endParaRPr lang="en-IN" sz="1600" dirty="0"/>
        </a:p>
      </dgm:t>
    </dgm:pt>
    <dgm:pt modelId="{9C415343-F641-4F4F-A848-585A97810A64}" type="parTrans" cxnId="{81DFCB55-60CC-42D1-A0E4-0CFC85235457}">
      <dgm:prSet/>
      <dgm:spPr/>
      <dgm:t>
        <a:bodyPr/>
        <a:lstStyle/>
        <a:p>
          <a:endParaRPr lang="en-IN"/>
        </a:p>
      </dgm:t>
    </dgm:pt>
    <dgm:pt modelId="{EC7D3226-04CA-4428-AEEB-E1941FC3DC6C}" type="sibTrans" cxnId="{81DFCB55-60CC-42D1-A0E4-0CFC85235457}">
      <dgm:prSet/>
      <dgm:spPr/>
      <dgm:t>
        <a:bodyPr/>
        <a:lstStyle/>
        <a:p>
          <a:endParaRPr lang="en-IN"/>
        </a:p>
      </dgm:t>
    </dgm:pt>
    <dgm:pt modelId="{FDFE8557-5484-4136-B7A6-9B29ABB14C97}" type="pres">
      <dgm:prSet presAssocID="{E2342CFF-3BEA-4786-8B8A-C243AA67D799}" presName="linearFlow" presStyleCnt="0">
        <dgm:presLayoutVars>
          <dgm:dir/>
          <dgm:animLvl val="lvl"/>
          <dgm:resizeHandles val="exact"/>
        </dgm:presLayoutVars>
      </dgm:prSet>
      <dgm:spPr/>
    </dgm:pt>
    <dgm:pt modelId="{681E0E4E-DD62-4A47-8324-C8D1D3333F1D}" type="pres">
      <dgm:prSet presAssocID="{665662F1-8F91-4C16-B362-585936F53A8C}" presName="composite" presStyleCnt="0"/>
      <dgm:spPr/>
    </dgm:pt>
    <dgm:pt modelId="{1BE4CCB3-F845-4942-86A0-57C829AC5924}" type="pres">
      <dgm:prSet presAssocID="{665662F1-8F91-4C16-B362-585936F53A8C}" presName="parentText" presStyleLbl="alignNode1" presStyleIdx="0" presStyleCnt="3">
        <dgm:presLayoutVars>
          <dgm:chMax val="1"/>
          <dgm:bulletEnabled val="1"/>
        </dgm:presLayoutVars>
      </dgm:prSet>
      <dgm:spPr/>
    </dgm:pt>
    <dgm:pt modelId="{F5D8E974-E6AD-4934-A501-29BC54C3BA78}" type="pres">
      <dgm:prSet presAssocID="{665662F1-8F91-4C16-B362-585936F53A8C}" presName="descendantText" presStyleLbl="alignAcc1" presStyleIdx="0" presStyleCnt="3" custScaleY="162081">
        <dgm:presLayoutVars>
          <dgm:bulletEnabled val="1"/>
        </dgm:presLayoutVars>
      </dgm:prSet>
      <dgm:spPr/>
    </dgm:pt>
    <dgm:pt modelId="{AE252C86-424A-4961-AE5C-7F9F54596AA9}" type="pres">
      <dgm:prSet presAssocID="{ED6C530F-F6C3-4D70-BE23-B62014D6D489}" presName="sp" presStyleCnt="0"/>
      <dgm:spPr/>
    </dgm:pt>
    <dgm:pt modelId="{F84BA35D-6B76-4E37-AA9B-A61FCDC4CCCA}" type="pres">
      <dgm:prSet presAssocID="{563EB3F4-7EC5-48BA-9A3A-8E779B68C600}" presName="composite" presStyleCnt="0"/>
      <dgm:spPr/>
    </dgm:pt>
    <dgm:pt modelId="{5EF255F2-AC8A-4E1C-B51F-3F8499D2E34E}" type="pres">
      <dgm:prSet presAssocID="{563EB3F4-7EC5-48BA-9A3A-8E779B68C600}" presName="parentText" presStyleLbl="alignNode1" presStyleIdx="1" presStyleCnt="3">
        <dgm:presLayoutVars>
          <dgm:chMax val="1"/>
          <dgm:bulletEnabled val="1"/>
        </dgm:presLayoutVars>
      </dgm:prSet>
      <dgm:spPr/>
    </dgm:pt>
    <dgm:pt modelId="{D4D9BF30-DB7D-4E2D-A0FA-2375AC5162E4}" type="pres">
      <dgm:prSet presAssocID="{563EB3F4-7EC5-48BA-9A3A-8E779B68C600}" presName="descendantText" presStyleLbl="alignAcc1" presStyleIdx="1" presStyleCnt="3" custScaleY="101023" custLinFactNeighborX="0" custLinFactNeighborY="19980">
        <dgm:presLayoutVars>
          <dgm:bulletEnabled val="1"/>
        </dgm:presLayoutVars>
      </dgm:prSet>
      <dgm:spPr/>
    </dgm:pt>
    <dgm:pt modelId="{93F64B0C-F9D1-460B-BC0E-E3E9A06DE0D9}" type="pres">
      <dgm:prSet presAssocID="{5A49249A-DF7C-4CDD-A87B-1B79F987E4C6}" presName="sp" presStyleCnt="0"/>
      <dgm:spPr/>
    </dgm:pt>
    <dgm:pt modelId="{1E327F6E-7F37-4A63-9721-42A1ABFC98A4}" type="pres">
      <dgm:prSet presAssocID="{1B1DEFD2-22E5-4F62-8CEB-718011BD1C20}" presName="composite" presStyleCnt="0"/>
      <dgm:spPr/>
    </dgm:pt>
    <dgm:pt modelId="{12FB5A16-99F1-4EB2-BF01-0E0EDA49F055}" type="pres">
      <dgm:prSet presAssocID="{1B1DEFD2-22E5-4F62-8CEB-718011BD1C20}" presName="parentText" presStyleLbl="alignNode1" presStyleIdx="2" presStyleCnt="3">
        <dgm:presLayoutVars>
          <dgm:chMax val="1"/>
          <dgm:bulletEnabled val="1"/>
        </dgm:presLayoutVars>
      </dgm:prSet>
      <dgm:spPr/>
    </dgm:pt>
    <dgm:pt modelId="{88303395-19D0-4406-98D6-8ADC3018F5F5}" type="pres">
      <dgm:prSet presAssocID="{1B1DEFD2-22E5-4F62-8CEB-718011BD1C20}" presName="descendantText" presStyleLbl="alignAcc1" presStyleIdx="2" presStyleCnt="3" custLinFactNeighborX="34" custLinFactNeighborY="11287">
        <dgm:presLayoutVars>
          <dgm:bulletEnabled val="1"/>
        </dgm:presLayoutVars>
      </dgm:prSet>
      <dgm:spPr/>
    </dgm:pt>
  </dgm:ptLst>
  <dgm:cxnLst>
    <dgm:cxn modelId="{5E65E210-1B04-46F2-A29D-6A8C34F3F65A}" type="presOf" srcId="{CC1654C1-FB5F-4893-BE95-E5A0C65CDED9}" destId="{88303395-19D0-4406-98D6-8ADC3018F5F5}" srcOrd="0" destOrd="0" presId="urn:microsoft.com/office/officeart/2005/8/layout/chevron2"/>
    <dgm:cxn modelId="{3E2B6226-E095-441B-9AA8-19E8EBE7173F}" srcId="{E2342CFF-3BEA-4786-8B8A-C243AA67D799}" destId="{1B1DEFD2-22E5-4F62-8CEB-718011BD1C20}" srcOrd="2" destOrd="0" parTransId="{B00BE1BF-FA35-41C9-8555-6350E399DFB5}" sibTransId="{00766B43-4090-4BB4-9DEA-5C231CC3A5D0}"/>
    <dgm:cxn modelId="{3B481A33-1D3F-4D16-BB57-C8EDA244252A}" type="presOf" srcId="{A8BEB649-4E77-40AB-9F1F-D589CFAFB4F1}" destId="{F5D8E974-E6AD-4934-A501-29BC54C3BA78}" srcOrd="0" destOrd="0" presId="urn:microsoft.com/office/officeart/2005/8/layout/chevron2"/>
    <dgm:cxn modelId="{5003D63F-6166-4D92-BD16-6E410A9BE3AE}" type="presOf" srcId="{E2342CFF-3BEA-4786-8B8A-C243AA67D799}" destId="{FDFE8557-5484-4136-B7A6-9B29ABB14C97}" srcOrd="0" destOrd="0" presId="urn:microsoft.com/office/officeart/2005/8/layout/chevron2"/>
    <dgm:cxn modelId="{F9889061-AFCD-430E-8307-8376BC5EB474}" type="presOf" srcId="{665662F1-8F91-4C16-B362-585936F53A8C}" destId="{1BE4CCB3-F845-4942-86A0-57C829AC5924}" srcOrd="0" destOrd="0" presId="urn:microsoft.com/office/officeart/2005/8/layout/chevron2"/>
    <dgm:cxn modelId="{81DFCB55-60CC-42D1-A0E4-0CFC85235457}" srcId="{1B1DEFD2-22E5-4F62-8CEB-718011BD1C20}" destId="{CC1654C1-FB5F-4893-BE95-E5A0C65CDED9}" srcOrd="0" destOrd="0" parTransId="{9C415343-F641-4F4F-A848-585A97810A64}" sibTransId="{EC7D3226-04CA-4428-AEEB-E1941FC3DC6C}"/>
    <dgm:cxn modelId="{AE108157-390A-4D2B-A227-2923F870F51E}" srcId="{665662F1-8F91-4C16-B362-585936F53A8C}" destId="{A8BEB649-4E77-40AB-9F1F-D589CFAFB4F1}" srcOrd="0" destOrd="0" parTransId="{0362EDFC-1B77-4987-9931-760DF004EE04}" sibTransId="{630C8695-D92C-48CC-B89A-02767871C7A0}"/>
    <dgm:cxn modelId="{0D4BBF7C-E54F-480C-B255-3ECE312D7904}" type="presOf" srcId="{1B1DEFD2-22E5-4F62-8CEB-718011BD1C20}" destId="{12FB5A16-99F1-4EB2-BF01-0E0EDA49F055}" srcOrd="0" destOrd="0" presId="urn:microsoft.com/office/officeart/2005/8/layout/chevron2"/>
    <dgm:cxn modelId="{A8380480-6920-4721-A23A-7BA7D032B72D}" srcId="{563EB3F4-7EC5-48BA-9A3A-8E779B68C600}" destId="{993CB2D1-2FAC-4687-92FA-AEDE88A02163}" srcOrd="0" destOrd="0" parTransId="{ED539143-9CC6-4E8D-AC58-DDC54BB8DE16}" sibTransId="{B5A043C4-8938-49AE-A141-E746180DB2D4}"/>
    <dgm:cxn modelId="{A98D3586-06E8-4517-ABD1-71C6ACDC388C}" srcId="{E2342CFF-3BEA-4786-8B8A-C243AA67D799}" destId="{665662F1-8F91-4C16-B362-585936F53A8C}" srcOrd="0" destOrd="0" parTransId="{73BEB0B0-F991-4772-AC05-FA90C899A18D}" sibTransId="{ED6C530F-F6C3-4D70-BE23-B62014D6D489}"/>
    <dgm:cxn modelId="{B602AE8A-D921-4F78-A422-728A0706F16C}" srcId="{E2342CFF-3BEA-4786-8B8A-C243AA67D799}" destId="{563EB3F4-7EC5-48BA-9A3A-8E779B68C600}" srcOrd="1" destOrd="0" parTransId="{2EBECEEA-4BB1-4382-BAF1-5D881512CE5B}" sibTransId="{5A49249A-DF7C-4CDD-A87B-1B79F987E4C6}"/>
    <dgm:cxn modelId="{43432EDE-45E7-4A98-80CB-A5C0FA60F9C9}" type="presOf" srcId="{563EB3F4-7EC5-48BA-9A3A-8E779B68C600}" destId="{5EF255F2-AC8A-4E1C-B51F-3F8499D2E34E}" srcOrd="0" destOrd="0" presId="urn:microsoft.com/office/officeart/2005/8/layout/chevron2"/>
    <dgm:cxn modelId="{B73296FC-3C72-4D61-BCC9-FCBB535959EC}" type="presOf" srcId="{993CB2D1-2FAC-4687-92FA-AEDE88A02163}" destId="{D4D9BF30-DB7D-4E2D-A0FA-2375AC5162E4}" srcOrd="0" destOrd="0" presId="urn:microsoft.com/office/officeart/2005/8/layout/chevron2"/>
    <dgm:cxn modelId="{0A776AC9-AF68-483D-9424-4EE5AA5309BF}" type="presParOf" srcId="{FDFE8557-5484-4136-B7A6-9B29ABB14C97}" destId="{681E0E4E-DD62-4A47-8324-C8D1D3333F1D}" srcOrd="0" destOrd="0" presId="urn:microsoft.com/office/officeart/2005/8/layout/chevron2"/>
    <dgm:cxn modelId="{D4F663FE-021D-4618-BBE1-F045C038DD8B}" type="presParOf" srcId="{681E0E4E-DD62-4A47-8324-C8D1D3333F1D}" destId="{1BE4CCB3-F845-4942-86A0-57C829AC5924}" srcOrd="0" destOrd="0" presId="urn:microsoft.com/office/officeart/2005/8/layout/chevron2"/>
    <dgm:cxn modelId="{345B7F1E-7AFD-4397-A14C-18A7D75DF173}" type="presParOf" srcId="{681E0E4E-DD62-4A47-8324-C8D1D3333F1D}" destId="{F5D8E974-E6AD-4934-A501-29BC54C3BA78}" srcOrd="1" destOrd="0" presId="urn:microsoft.com/office/officeart/2005/8/layout/chevron2"/>
    <dgm:cxn modelId="{F740146A-92C9-4206-8702-2F29163E470D}" type="presParOf" srcId="{FDFE8557-5484-4136-B7A6-9B29ABB14C97}" destId="{AE252C86-424A-4961-AE5C-7F9F54596AA9}" srcOrd="1" destOrd="0" presId="urn:microsoft.com/office/officeart/2005/8/layout/chevron2"/>
    <dgm:cxn modelId="{AEEFC61B-6A77-46B2-B538-81384A91B691}" type="presParOf" srcId="{FDFE8557-5484-4136-B7A6-9B29ABB14C97}" destId="{F84BA35D-6B76-4E37-AA9B-A61FCDC4CCCA}" srcOrd="2" destOrd="0" presId="urn:microsoft.com/office/officeart/2005/8/layout/chevron2"/>
    <dgm:cxn modelId="{282AC5B3-4890-4A5B-9A76-2A76AE1423DB}" type="presParOf" srcId="{F84BA35D-6B76-4E37-AA9B-A61FCDC4CCCA}" destId="{5EF255F2-AC8A-4E1C-B51F-3F8499D2E34E}" srcOrd="0" destOrd="0" presId="urn:microsoft.com/office/officeart/2005/8/layout/chevron2"/>
    <dgm:cxn modelId="{14ED585B-08E4-4DA7-B81F-D13D80DF13D0}" type="presParOf" srcId="{F84BA35D-6B76-4E37-AA9B-A61FCDC4CCCA}" destId="{D4D9BF30-DB7D-4E2D-A0FA-2375AC5162E4}" srcOrd="1" destOrd="0" presId="urn:microsoft.com/office/officeart/2005/8/layout/chevron2"/>
    <dgm:cxn modelId="{12B10146-0574-42F9-9BF3-1B1D45130C75}" type="presParOf" srcId="{FDFE8557-5484-4136-B7A6-9B29ABB14C97}" destId="{93F64B0C-F9D1-460B-BC0E-E3E9A06DE0D9}" srcOrd="3" destOrd="0" presId="urn:microsoft.com/office/officeart/2005/8/layout/chevron2"/>
    <dgm:cxn modelId="{662CFB93-ED2B-4E06-B697-7AC0742CCE52}" type="presParOf" srcId="{FDFE8557-5484-4136-B7A6-9B29ABB14C97}" destId="{1E327F6E-7F37-4A63-9721-42A1ABFC98A4}" srcOrd="4" destOrd="0" presId="urn:microsoft.com/office/officeart/2005/8/layout/chevron2"/>
    <dgm:cxn modelId="{B1736617-68EE-46ED-9DD8-5ADD280ADFF3}" type="presParOf" srcId="{1E327F6E-7F37-4A63-9721-42A1ABFC98A4}" destId="{12FB5A16-99F1-4EB2-BF01-0E0EDA49F055}" srcOrd="0" destOrd="0" presId="urn:microsoft.com/office/officeart/2005/8/layout/chevron2"/>
    <dgm:cxn modelId="{3D198D40-8F66-427F-8FD1-A33333E98FB3}" type="presParOf" srcId="{1E327F6E-7F37-4A63-9721-42A1ABFC98A4}" destId="{88303395-19D0-4406-98D6-8ADC3018F5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77D0EA-861D-49F3-B100-3D16D500EC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64FA687-4856-4DFF-81D9-960F2E246787}">
      <dgm:prSet/>
      <dgm:spPr/>
      <dgm:t>
        <a:bodyPr/>
        <a:lstStyle/>
        <a:p>
          <a:r>
            <a:rPr lang="en-US" dirty="0"/>
            <a:t>Based on Comparison table we can see that all models performance is quite good except (XGB Due to overfitting) but if we have to pick one model out of all then it will be Decision Tree Regressor because of it’s lowest MAPE and high R Squared.  </a:t>
          </a:r>
          <a:endParaRPr lang="en-IN" dirty="0"/>
        </a:p>
      </dgm:t>
    </dgm:pt>
    <dgm:pt modelId="{67029F94-2C9C-4591-90E7-7FAC009EB2BD}" type="parTrans" cxnId="{57D5295F-9AE0-4FE7-A9A4-FB62313CF052}">
      <dgm:prSet/>
      <dgm:spPr/>
      <dgm:t>
        <a:bodyPr/>
        <a:lstStyle/>
        <a:p>
          <a:endParaRPr lang="en-IN"/>
        </a:p>
      </dgm:t>
    </dgm:pt>
    <dgm:pt modelId="{EB48CCA1-B4EA-496E-8838-6E22CD06E6FD}" type="sibTrans" cxnId="{57D5295F-9AE0-4FE7-A9A4-FB62313CF052}">
      <dgm:prSet/>
      <dgm:spPr/>
      <dgm:t>
        <a:bodyPr/>
        <a:lstStyle/>
        <a:p>
          <a:endParaRPr lang="en-IN"/>
        </a:p>
      </dgm:t>
    </dgm:pt>
    <dgm:pt modelId="{F1454A04-2882-40D4-A42D-F9DC7FFAAB67}">
      <dgm:prSet custT="1"/>
      <dgm:spPr/>
      <dgm:t>
        <a:bodyPr/>
        <a:lstStyle/>
        <a:p>
          <a:r>
            <a:rPr lang="en-US" sz="2000" dirty="0"/>
            <a:t>Key takeaways from best DTR model</a:t>
          </a:r>
          <a:r>
            <a:rPr lang="en-US" sz="1700" dirty="0"/>
            <a:t>:</a:t>
          </a:r>
          <a:endParaRPr lang="en-IN" sz="1700" dirty="0"/>
        </a:p>
      </dgm:t>
    </dgm:pt>
    <dgm:pt modelId="{C0C0ED88-3CFD-471D-89DA-52D0B2CB5C06}" type="parTrans" cxnId="{B37A4A4C-11A9-4C70-9258-BD4F1AB9F9A8}">
      <dgm:prSet/>
      <dgm:spPr/>
      <dgm:t>
        <a:bodyPr/>
        <a:lstStyle/>
        <a:p>
          <a:endParaRPr lang="en-IN"/>
        </a:p>
      </dgm:t>
    </dgm:pt>
    <dgm:pt modelId="{ACCA32AB-683B-40E0-9231-41E5992E031D}" type="sibTrans" cxnId="{B37A4A4C-11A9-4C70-9258-BD4F1AB9F9A8}">
      <dgm:prSet/>
      <dgm:spPr/>
      <dgm:t>
        <a:bodyPr/>
        <a:lstStyle/>
        <a:p>
          <a:endParaRPr lang="en-IN"/>
        </a:p>
      </dgm:t>
    </dgm:pt>
    <dgm:pt modelId="{89B14BF8-E8E2-4E4D-A07F-9503C5DD810F}">
      <dgm:prSet/>
      <dgm:spPr/>
      <dgm:t>
        <a:bodyPr/>
        <a:lstStyle/>
        <a:p>
          <a:r>
            <a:rPr lang="en-US" u="sng" dirty="0"/>
            <a:t>R-squared</a:t>
          </a:r>
          <a:r>
            <a:rPr lang="en-US" dirty="0"/>
            <a:t> of 95 indicate that 95% of variance in dependent variable(insurance_Cost) has been explained by independent variables collectively.</a:t>
          </a:r>
          <a:endParaRPr lang="en-IN" dirty="0"/>
        </a:p>
      </dgm:t>
    </dgm:pt>
    <dgm:pt modelId="{71E44E5B-05A8-43BA-91C9-9E5A7ED03A2F}" type="parTrans" cxnId="{4CC99EC8-A1A5-48F6-857C-3F78C47DF31A}">
      <dgm:prSet/>
      <dgm:spPr/>
      <dgm:t>
        <a:bodyPr/>
        <a:lstStyle/>
        <a:p>
          <a:endParaRPr lang="en-IN"/>
        </a:p>
      </dgm:t>
    </dgm:pt>
    <dgm:pt modelId="{C67B368F-7EFF-4250-83A8-F448DFCB76A5}" type="sibTrans" cxnId="{4CC99EC8-A1A5-48F6-857C-3F78C47DF31A}">
      <dgm:prSet/>
      <dgm:spPr/>
      <dgm:t>
        <a:bodyPr/>
        <a:lstStyle/>
        <a:p>
          <a:endParaRPr lang="en-IN"/>
        </a:p>
      </dgm:t>
    </dgm:pt>
    <dgm:pt modelId="{14F39DF9-FEA0-4306-818C-B4C40FAF2D0D}">
      <dgm:prSet/>
      <dgm:spPr/>
      <dgm:t>
        <a:bodyPr/>
        <a:lstStyle/>
        <a:p>
          <a:r>
            <a:rPr lang="en-US" u="sng" dirty="0"/>
            <a:t>RMSE</a:t>
          </a:r>
          <a:r>
            <a:rPr lang="en-US" dirty="0"/>
            <a:t> score of 0.22 indicate avg. difference between predicted and actual values as it’s an error so we expect it to be lowest.</a:t>
          </a:r>
          <a:endParaRPr lang="en-IN" dirty="0"/>
        </a:p>
      </dgm:t>
    </dgm:pt>
    <dgm:pt modelId="{B08467E0-2052-458B-A63E-C814112E8DA1}" type="parTrans" cxnId="{BDBBCE7F-D357-4C72-9464-D513BA1B998E}">
      <dgm:prSet/>
      <dgm:spPr/>
      <dgm:t>
        <a:bodyPr/>
        <a:lstStyle/>
        <a:p>
          <a:endParaRPr lang="en-IN"/>
        </a:p>
      </dgm:t>
    </dgm:pt>
    <dgm:pt modelId="{E3E4F812-33C7-4EB0-87DD-8ACA8207BA3F}" type="sibTrans" cxnId="{BDBBCE7F-D357-4C72-9464-D513BA1B998E}">
      <dgm:prSet/>
      <dgm:spPr/>
      <dgm:t>
        <a:bodyPr/>
        <a:lstStyle/>
        <a:p>
          <a:endParaRPr lang="en-IN"/>
        </a:p>
      </dgm:t>
    </dgm:pt>
    <dgm:pt modelId="{DAE2F1C1-9AFB-4606-8C2E-DC9C739812A4}">
      <dgm:prSet/>
      <dgm:spPr/>
      <dgm:t>
        <a:bodyPr/>
        <a:lstStyle/>
        <a:p>
          <a:r>
            <a:rPr lang="en-US" u="sng" dirty="0"/>
            <a:t>MAPE</a:t>
          </a:r>
          <a:r>
            <a:rPr lang="en-US" dirty="0"/>
            <a:t> score of 10 indicate that DTR model predictions are, on average, off by 10% from the Actual values.</a:t>
          </a:r>
          <a:endParaRPr lang="en-IN" dirty="0"/>
        </a:p>
      </dgm:t>
    </dgm:pt>
    <dgm:pt modelId="{93F09CE7-4D95-458D-85DA-41DC0FDC8ABD}" type="parTrans" cxnId="{1864ECE3-493B-4BF0-BFC3-535E1F4E4A6D}">
      <dgm:prSet/>
      <dgm:spPr/>
      <dgm:t>
        <a:bodyPr/>
        <a:lstStyle/>
        <a:p>
          <a:endParaRPr lang="en-IN"/>
        </a:p>
      </dgm:t>
    </dgm:pt>
    <dgm:pt modelId="{D361F7AC-DA75-46C2-9591-F41D9EE0BB74}" type="sibTrans" cxnId="{1864ECE3-493B-4BF0-BFC3-535E1F4E4A6D}">
      <dgm:prSet/>
      <dgm:spPr/>
      <dgm:t>
        <a:bodyPr/>
        <a:lstStyle/>
        <a:p>
          <a:endParaRPr lang="en-IN"/>
        </a:p>
      </dgm:t>
    </dgm:pt>
    <dgm:pt modelId="{61C77C24-729E-4F09-A825-453C6F5639EF}" type="pres">
      <dgm:prSet presAssocID="{FB77D0EA-861D-49F3-B100-3D16D500EC46}" presName="linear" presStyleCnt="0">
        <dgm:presLayoutVars>
          <dgm:animLvl val="lvl"/>
          <dgm:resizeHandles val="exact"/>
        </dgm:presLayoutVars>
      </dgm:prSet>
      <dgm:spPr/>
    </dgm:pt>
    <dgm:pt modelId="{AA704106-38E4-4408-81F2-88DD22D4E0D5}" type="pres">
      <dgm:prSet presAssocID="{C64FA687-4856-4DFF-81D9-960F2E246787}" presName="parentText" presStyleLbl="node1" presStyleIdx="0" presStyleCnt="5">
        <dgm:presLayoutVars>
          <dgm:chMax val="0"/>
          <dgm:bulletEnabled val="1"/>
        </dgm:presLayoutVars>
      </dgm:prSet>
      <dgm:spPr/>
    </dgm:pt>
    <dgm:pt modelId="{0E004185-C21E-4C03-A0E9-23F79B36622F}" type="pres">
      <dgm:prSet presAssocID="{EB48CCA1-B4EA-496E-8838-6E22CD06E6FD}" presName="spacer" presStyleCnt="0"/>
      <dgm:spPr/>
    </dgm:pt>
    <dgm:pt modelId="{7E01AB07-A6FE-4B16-80F8-2EF6A47106F0}" type="pres">
      <dgm:prSet presAssocID="{F1454A04-2882-40D4-A42D-F9DC7FFAAB67}" presName="parentText" presStyleLbl="node1" presStyleIdx="1" presStyleCnt="5">
        <dgm:presLayoutVars>
          <dgm:chMax val="0"/>
          <dgm:bulletEnabled val="1"/>
        </dgm:presLayoutVars>
      </dgm:prSet>
      <dgm:spPr/>
    </dgm:pt>
    <dgm:pt modelId="{CA13A3AA-1CDD-43BC-84EB-C09A4FBF0CA1}" type="pres">
      <dgm:prSet presAssocID="{ACCA32AB-683B-40E0-9231-41E5992E031D}" presName="spacer" presStyleCnt="0"/>
      <dgm:spPr/>
    </dgm:pt>
    <dgm:pt modelId="{FD1202F4-78F9-4905-9A4F-1097D46C1477}" type="pres">
      <dgm:prSet presAssocID="{89B14BF8-E8E2-4E4D-A07F-9503C5DD810F}" presName="parentText" presStyleLbl="node1" presStyleIdx="2" presStyleCnt="5">
        <dgm:presLayoutVars>
          <dgm:chMax val="0"/>
          <dgm:bulletEnabled val="1"/>
        </dgm:presLayoutVars>
      </dgm:prSet>
      <dgm:spPr/>
    </dgm:pt>
    <dgm:pt modelId="{F5D89913-6DA7-42ED-AC92-361FAFFD62AA}" type="pres">
      <dgm:prSet presAssocID="{C67B368F-7EFF-4250-83A8-F448DFCB76A5}" presName="spacer" presStyleCnt="0"/>
      <dgm:spPr/>
    </dgm:pt>
    <dgm:pt modelId="{B8675173-648A-478B-B081-B5A1500CAE42}" type="pres">
      <dgm:prSet presAssocID="{14F39DF9-FEA0-4306-818C-B4C40FAF2D0D}" presName="parentText" presStyleLbl="node1" presStyleIdx="3" presStyleCnt="5">
        <dgm:presLayoutVars>
          <dgm:chMax val="0"/>
          <dgm:bulletEnabled val="1"/>
        </dgm:presLayoutVars>
      </dgm:prSet>
      <dgm:spPr/>
    </dgm:pt>
    <dgm:pt modelId="{1F7F279E-6E65-4A48-985D-07BD934D3D8E}" type="pres">
      <dgm:prSet presAssocID="{E3E4F812-33C7-4EB0-87DD-8ACA8207BA3F}" presName="spacer" presStyleCnt="0"/>
      <dgm:spPr/>
    </dgm:pt>
    <dgm:pt modelId="{818A7400-20F1-4E6E-937B-C9FBAA484462}" type="pres">
      <dgm:prSet presAssocID="{DAE2F1C1-9AFB-4606-8C2E-DC9C739812A4}" presName="parentText" presStyleLbl="node1" presStyleIdx="4" presStyleCnt="5">
        <dgm:presLayoutVars>
          <dgm:chMax val="0"/>
          <dgm:bulletEnabled val="1"/>
        </dgm:presLayoutVars>
      </dgm:prSet>
      <dgm:spPr/>
    </dgm:pt>
  </dgm:ptLst>
  <dgm:cxnLst>
    <dgm:cxn modelId="{DDA95F23-BFE3-472A-9DC2-AF7936108390}" type="presOf" srcId="{F1454A04-2882-40D4-A42D-F9DC7FFAAB67}" destId="{7E01AB07-A6FE-4B16-80F8-2EF6A47106F0}" srcOrd="0" destOrd="0" presId="urn:microsoft.com/office/officeart/2005/8/layout/vList2"/>
    <dgm:cxn modelId="{2551D433-823D-43B2-8C3F-B05BF6EE17BE}" type="presOf" srcId="{89B14BF8-E8E2-4E4D-A07F-9503C5DD810F}" destId="{FD1202F4-78F9-4905-9A4F-1097D46C1477}" srcOrd="0" destOrd="0" presId="urn:microsoft.com/office/officeart/2005/8/layout/vList2"/>
    <dgm:cxn modelId="{7CE1D439-C6AD-4C73-B14D-DE756B3BDDBF}" type="presOf" srcId="{FB77D0EA-861D-49F3-B100-3D16D500EC46}" destId="{61C77C24-729E-4F09-A825-453C6F5639EF}" srcOrd="0" destOrd="0" presId="urn:microsoft.com/office/officeart/2005/8/layout/vList2"/>
    <dgm:cxn modelId="{57D5295F-9AE0-4FE7-A9A4-FB62313CF052}" srcId="{FB77D0EA-861D-49F3-B100-3D16D500EC46}" destId="{C64FA687-4856-4DFF-81D9-960F2E246787}" srcOrd="0" destOrd="0" parTransId="{67029F94-2C9C-4591-90E7-7FAC009EB2BD}" sibTransId="{EB48CCA1-B4EA-496E-8838-6E22CD06E6FD}"/>
    <dgm:cxn modelId="{C79E6D47-255B-44AD-A4DE-23C99E725B03}" type="presOf" srcId="{DAE2F1C1-9AFB-4606-8C2E-DC9C739812A4}" destId="{818A7400-20F1-4E6E-937B-C9FBAA484462}" srcOrd="0" destOrd="0" presId="urn:microsoft.com/office/officeart/2005/8/layout/vList2"/>
    <dgm:cxn modelId="{B37A4A4C-11A9-4C70-9258-BD4F1AB9F9A8}" srcId="{FB77D0EA-861D-49F3-B100-3D16D500EC46}" destId="{F1454A04-2882-40D4-A42D-F9DC7FFAAB67}" srcOrd="1" destOrd="0" parTransId="{C0C0ED88-3CFD-471D-89DA-52D0B2CB5C06}" sibTransId="{ACCA32AB-683B-40E0-9231-41E5992E031D}"/>
    <dgm:cxn modelId="{8994D67D-921B-45C0-8FD1-796B1C45DD73}" type="presOf" srcId="{C64FA687-4856-4DFF-81D9-960F2E246787}" destId="{AA704106-38E4-4408-81F2-88DD22D4E0D5}" srcOrd="0" destOrd="0" presId="urn:microsoft.com/office/officeart/2005/8/layout/vList2"/>
    <dgm:cxn modelId="{BDBBCE7F-D357-4C72-9464-D513BA1B998E}" srcId="{FB77D0EA-861D-49F3-B100-3D16D500EC46}" destId="{14F39DF9-FEA0-4306-818C-B4C40FAF2D0D}" srcOrd="3" destOrd="0" parTransId="{B08467E0-2052-458B-A63E-C814112E8DA1}" sibTransId="{E3E4F812-33C7-4EB0-87DD-8ACA8207BA3F}"/>
    <dgm:cxn modelId="{A93BB2B0-B9A7-4D32-9BBA-CF3B3A6B8374}" type="presOf" srcId="{14F39DF9-FEA0-4306-818C-B4C40FAF2D0D}" destId="{B8675173-648A-478B-B081-B5A1500CAE42}" srcOrd="0" destOrd="0" presId="urn:microsoft.com/office/officeart/2005/8/layout/vList2"/>
    <dgm:cxn modelId="{4CC99EC8-A1A5-48F6-857C-3F78C47DF31A}" srcId="{FB77D0EA-861D-49F3-B100-3D16D500EC46}" destId="{89B14BF8-E8E2-4E4D-A07F-9503C5DD810F}" srcOrd="2" destOrd="0" parTransId="{71E44E5B-05A8-43BA-91C9-9E5A7ED03A2F}" sibTransId="{C67B368F-7EFF-4250-83A8-F448DFCB76A5}"/>
    <dgm:cxn modelId="{1864ECE3-493B-4BF0-BFC3-535E1F4E4A6D}" srcId="{FB77D0EA-861D-49F3-B100-3D16D500EC46}" destId="{DAE2F1C1-9AFB-4606-8C2E-DC9C739812A4}" srcOrd="4" destOrd="0" parTransId="{93F09CE7-4D95-458D-85DA-41DC0FDC8ABD}" sibTransId="{D361F7AC-DA75-46C2-9591-F41D9EE0BB74}"/>
    <dgm:cxn modelId="{AF888419-63F7-4427-A695-950EEB417DFA}" type="presParOf" srcId="{61C77C24-729E-4F09-A825-453C6F5639EF}" destId="{AA704106-38E4-4408-81F2-88DD22D4E0D5}" srcOrd="0" destOrd="0" presId="urn:microsoft.com/office/officeart/2005/8/layout/vList2"/>
    <dgm:cxn modelId="{6C3D7B59-F429-486B-9896-63C39FC04323}" type="presParOf" srcId="{61C77C24-729E-4F09-A825-453C6F5639EF}" destId="{0E004185-C21E-4C03-A0E9-23F79B36622F}" srcOrd="1" destOrd="0" presId="urn:microsoft.com/office/officeart/2005/8/layout/vList2"/>
    <dgm:cxn modelId="{5A575F3C-C431-42DD-9D9D-58A1DCD3C79A}" type="presParOf" srcId="{61C77C24-729E-4F09-A825-453C6F5639EF}" destId="{7E01AB07-A6FE-4B16-80F8-2EF6A47106F0}" srcOrd="2" destOrd="0" presId="urn:microsoft.com/office/officeart/2005/8/layout/vList2"/>
    <dgm:cxn modelId="{006B2E8F-8845-4F0F-9B98-AC499227B117}" type="presParOf" srcId="{61C77C24-729E-4F09-A825-453C6F5639EF}" destId="{CA13A3AA-1CDD-43BC-84EB-C09A4FBF0CA1}" srcOrd="3" destOrd="0" presId="urn:microsoft.com/office/officeart/2005/8/layout/vList2"/>
    <dgm:cxn modelId="{345275FC-3804-4D9D-9B07-DCA528081D08}" type="presParOf" srcId="{61C77C24-729E-4F09-A825-453C6F5639EF}" destId="{FD1202F4-78F9-4905-9A4F-1097D46C1477}" srcOrd="4" destOrd="0" presId="urn:microsoft.com/office/officeart/2005/8/layout/vList2"/>
    <dgm:cxn modelId="{232E9523-BA69-4AC4-96DC-92D4286A2EA4}" type="presParOf" srcId="{61C77C24-729E-4F09-A825-453C6F5639EF}" destId="{F5D89913-6DA7-42ED-AC92-361FAFFD62AA}" srcOrd="5" destOrd="0" presId="urn:microsoft.com/office/officeart/2005/8/layout/vList2"/>
    <dgm:cxn modelId="{985F875F-165F-4D15-B610-03778B53D075}" type="presParOf" srcId="{61C77C24-729E-4F09-A825-453C6F5639EF}" destId="{B8675173-648A-478B-B081-B5A1500CAE42}" srcOrd="6" destOrd="0" presId="urn:microsoft.com/office/officeart/2005/8/layout/vList2"/>
    <dgm:cxn modelId="{B9475519-60D0-4389-85FF-D23BBB2A5856}" type="presParOf" srcId="{61C77C24-729E-4F09-A825-453C6F5639EF}" destId="{1F7F279E-6E65-4A48-985D-07BD934D3D8E}" srcOrd="7" destOrd="0" presId="urn:microsoft.com/office/officeart/2005/8/layout/vList2"/>
    <dgm:cxn modelId="{BC0A3FD4-39DF-4CD1-B5BF-90D250EDE522}" type="presParOf" srcId="{61C77C24-729E-4F09-A825-453C6F5639EF}" destId="{818A7400-20F1-4E6E-937B-C9FBAA48446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918284-8CD7-49E7-81EC-E0A42D50BB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87D7792-883A-42BD-A5CD-F06448D0B376}">
      <dgm:prSet custT="1"/>
      <dgm:spPr/>
      <dgm:t>
        <a:bodyPr/>
        <a:lstStyle/>
        <a:p>
          <a:r>
            <a:rPr lang="en-US" sz="1800" dirty="0"/>
            <a:t>Feature Importance From DTR Model:</a:t>
          </a:r>
          <a:endParaRPr lang="en-IN" sz="2400" dirty="0"/>
        </a:p>
      </dgm:t>
    </dgm:pt>
    <dgm:pt modelId="{8AAECF8C-7E32-4B4C-82A7-1D1A80EE5040}" type="parTrans" cxnId="{266DECC3-FA68-494C-8113-BF48181D74D3}">
      <dgm:prSet/>
      <dgm:spPr/>
      <dgm:t>
        <a:bodyPr/>
        <a:lstStyle/>
        <a:p>
          <a:endParaRPr lang="en-IN"/>
        </a:p>
      </dgm:t>
    </dgm:pt>
    <dgm:pt modelId="{C527733A-D4A7-435B-B2F4-3A46BE3F2350}" type="sibTrans" cxnId="{266DECC3-FA68-494C-8113-BF48181D74D3}">
      <dgm:prSet/>
      <dgm:spPr/>
      <dgm:t>
        <a:bodyPr/>
        <a:lstStyle/>
        <a:p>
          <a:endParaRPr lang="en-IN"/>
        </a:p>
      </dgm:t>
    </dgm:pt>
    <dgm:pt modelId="{1AECD274-4980-49C2-B4D3-9B1AAEC7A628}" type="pres">
      <dgm:prSet presAssocID="{3F918284-8CD7-49E7-81EC-E0A42D50BB51}" presName="linear" presStyleCnt="0">
        <dgm:presLayoutVars>
          <dgm:animLvl val="lvl"/>
          <dgm:resizeHandles val="exact"/>
        </dgm:presLayoutVars>
      </dgm:prSet>
      <dgm:spPr/>
    </dgm:pt>
    <dgm:pt modelId="{D4E88D40-7D96-421D-A8E8-8D7894C7DADC}" type="pres">
      <dgm:prSet presAssocID="{587D7792-883A-42BD-A5CD-F06448D0B376}" presName="parentText" presStyleLbl="node1" presStyleIdx="0" presStyleCnt="1" custScaleX="74899" custScaleY="55564" custLinFactY="-77564" custLinFactNeighborX="3543" custLinFactNeighborY="-100000">
        <dgm:presLayoutVars>
          <dgm:chMax val="0"/>
          <dgm:bulletEnabled val="1"/>
        </dgm:presLayoutVars>
      </dgm:prSet>
      <dgm:spPr/>
    </dgm:pt>
  </dgm:ptLst>
  <dgm:cxnLst>
    <dgm:cxn modelId="{0633335D-A23A-4763-BB63-30D3F008AF61}" type="presOf" srcId="{587D7792-883A-42BD-A5CD-F06448D0B376}" destId="{D4E88D40-7D96-421D-A8E8-8D7894C7DADC}" srcOrd="0" destOrd="0" presId="urn:microsoft.com/office/officeart/2005/8/layout/vList2"/>
    <dgm:cxn modelId="{266DECC3-FA68-494C-8113-BF48181D74D3}" srcId="{3F918284-8CD7-49E7-81EC-E0A42D50BB51}" destId="{587D7792-883A-42BD-A5CD-F06448D0B376}" srcOrd="0" destOrd="0" parTransId="{8AAECF8C-7E32-4B4C-82A7-1D1A80EE5040}" sibTransId="{C527733A-D4A7-435B-B2F4-3A46BE3F2350}"/>
    <dgm:cxn modelId="{C208B5FF-451E-402A-8E9D-958B0525C51E}" type="presOf" srcId="{3F918284-8CD7-49E7-81EC-E0A42D50BB51}" destId="{1AECD274-4980-49C2-B4D3-9B1AAEC7A628}" srcOrd="0" destOrd="0" presId="urn:microsoft.com/office/officeart/2005/8/layout/vList2"/>
    <dgm:cxn modelId="{4ED2DFE7-7194-4C01-85D5-89A3689D89EF}" type="presParOf" srcId="{1AECD274-4980-49C2-B4D3-9B1AAEC7A628}" destId="{D4E88D40-7D96-421D-A8E8-8D7894C7DAD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057B3A-0749-4C5D-BA55-CCC1CF2DB8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1CC719E-99EE-4033-966D-FC6678B4BBC6}">
      <dgm:prSet custT="1"/>
      <dgm:spPr/>
      <dgm:t>
        <a:bodyPr/>
        <a:lstStyle/>
        <a:p>
          <a:r>
            <a:rPr lang="en-IN" sz="2000" dirty="0"/>
            <a:t>Insights from this Case study:</a:t>
          </a:r>
        </a:p>
      </dgm:t>
    </dgm:pt>
    <dgm:pt modelId="{C2446531-69ED-4FD0-AF20-267B01C1D8C3}" type="parTrans" cxnId="{09E50DE9-7879-40DD-B1D0-D9C3F8CC8DA8}">
      <dgm:prSet/>
      <dgm:spPr/>
      <dgm:t>
        <a:bodyPr/>
        <a:lstStyle/>
        <a:p>
          <a:endParaRPr lang="en-IN"/>
        </a:p>
      </dgm:t>
    </dgm:pt>
    <dgm:pt modelId="{BD20520A-3197-4295-B22C-E8E9B67037B1}" type="sibTrans" cxnId="{09E50DE9-7879-40DD-B1D0-D9C3F8CC8DA8}">
      <dgm:prSet/>
      <dgm:spPr/>
      <dgm:t>
        <a:bodyPr/>
        <a:lstStyle/>
        <a:p>
          <a:endParaRPr lang="en-IN"/>
        </a:p>
      </dgm:t>
    </dgm:pt>
    <dgm:pt modelId="{64D13C11-4BA2-4F33-9F84-89A384C9A694}">
      <dgm:prSet custT="1"/>
      <dgm:spPr/>
      <dgm:t>
        <a:bodyPr/>
        <a:lstStyle/>
        <a:p>
          <a:r>
            <a:rPr lang="en-US" sz="1600" b="0" i="0" dirty="0"/>
            <a:t>Weight is the most important variable as it alone has coefficient of 0.99 that means this variable has 99% contribution in predicting insurance cost and same we observed in Heatmap that this variable was highly correlated with Target variable and our model also proved it.</a:t>
          </a:r>
          <a:endParaRPr lang="en-IN" sz="1600" dirty="0"/>
        </a:p>
      </dgm:t>
    </dgm:pt>
    <dgm:pt modelId="{3CEFF6ED-0A24-4867-9CB6-7A3CF133A92D}" type="parTrans" cxnId="{6A2CD12D-2437-4AA7-BEC3-53C9DBB744D8}">
      <dgm:prSet/>
      <dgm:spPr/>
      <dgm:t>
        <a:bodyPr/>
        <a:lstStyle/>
        <a:p>
          <a:endParaRPr lang="en-IN"/>
        </a:p>
      </dgm:t>
    </dgm:pt>
    <dgm:pt modelId="{F4E7158D-1F0A-40D0-ABAA-21261B3488D4}" type="sibTrans" cxnId="{6A2CD12D-2437-4AA7-BEC3-53C9DBB744D8}">
      <dgm:prSet/>
      <dgm:spPr/>
      <dgm:t>
        <a:bodyPr/>
        <a:lstStyle/>
        <a:p>
          <a:endParaRPr lang="en-IN"/>
        </a:p>
      </dgm:t>
    </dgm:pt>
    <dgm:pt modelId="{641826D7-3FD1-4DE2-ACC8-67470028640B}">
      <dgm:prSet custT="1"/>
      <dgm:spPr/>
      <dgm:t>
        <a:bodyPr/>
        <a:lstStyle/>
        <a:p>
          <a:r>
            <a:rPr lang="en-US" sz="1600" b="0" i="0" dirty="0"/>
            <a:t>Weight being an important variable sounds logical as we know that overweight has high effect on health it can be reason of many disease and therefore other variables such as BMI, Fat_percentage, Avg glucose level, heart_decs, other_decs all these are related to weight if weight is in control then these variables will also be in control in most of the cases except genetics based disease.</a:t>
          </a:r>
          <a:endParaRPr lang="en-IN" sz="1600" dirty="0"/>
        </a:p>
      </dgm:t>
    </dgm:pt>
    <dgm:pt modelId="{A2736162-2C35-4E94-A011-BD2BF17D328F}" type="parTrans" cxnId="{0C308A9F-BB35-49A2-990D-839322920884}">
      <dgm:prSet/>
      <dgm:spPr/>
      <dgm:t>
        <a:bodyPr/>
        <a:lstStyle/>
        <a:p>
          <a:endParaRPr lang="en-IN"/>
        </a:p>
      </dgm:t>
    </dgm:pt>
    <dgm:pt modelId="{AB709B40-EC2E-4F9E-883E-390D6C9CEEC1}" type="sibTrans" cxnId="{0C308A9F-BB35-49A2-990D-839322920884}">
      <dgm:prSet/>
      <dgm:spPr/>
      <dgm:t>
        <a:bodyPr/>
        <a:lstStyle/>
        <a:p>
          <a:endParaRPr lang="en-IN"/>
        </a:p>
      </dgm:t>
    </dgm:pt>
    <dgm:pt modelId="{7068AAE2-CEE3-411D-8AC0-FB2285C17C3E}">
      <dgm:prSet custT="1"/>
      <dgm:spPr/>
      <dgm:t>
        <a:bodyPr/>
        <a:lstStyle/>
        <a:p>
          <a:endParaRPr lang="en-IN" sz="1600" dirty="0"/>
        </a:p>
      </dgm:t>
    </dgm:pt>
    <dgm:pt modelId="{54415382-068B-429D-B4D3-CC8E1AAF29F5}" type="parTrans" cxnId="{8F9E6383-5F39-48F5-8824-4846D02D4B02}">
      <dgm:prSet/>
      <dgm:spPr/>
      <dgm:t>
        <a:bodyPr/>
        <a:lstStyle/>
        <a:p>
          <a:endParaRPr lang="en-IN"/>
        </a:p>
      </dgm:t>
    </dgm:pt>
    <dgm:pt modelId="{2AA2F9A5-670A-4735-BDE8-976A19AA5933}" type="sibTrans" cxnId="{8F9E6383-5F39-48F5-8824-4846D02D4B02}">
      <dgm:prSet/>
      <dgm:spPr/>
      <dgm:t>
        <a:bodyPr/>
        <a:lstStyle/>
        <a:p>
          <a:endParaRPr lang="en-IN"/>
        </a:p>
      </dgm:t>
    </dgm:pt>
    <dgm:pt modelId="{5EB02091-8405-4F29-A523-A06985C2A9E0}">
      <dgm:prSet custT="1"/>
      <dgm:spPr/>
      <dgm:t>
        <a:bodyPr/>
        <a:lstStyle/>
        <a:p>
          <a:endParaRPr lang="en-IN" sz="1600" dirty="0"/>
        </a:p>
      </dgm:t>
    </dgm:pt>
    <dgm:pt modelId="{94FDEA7A-F88E-4BC3-B274-961D142BE4B2}" type="parTrans" cxnId="{C9FC34B1-1F8C-4E0C-89D0-1ED118832873}">
      <dgm:prSet/>
      <dgm:spPr/>
      <dgm:t>
        <a:bodyPr/>
        <a:lstStyle/>
        <a:p>
          <a:endParaRPr lang="en-IN"/>
        </a:p>
      </dgm:t>
    </dgm:pt>
    <dgm:pt modelId="{DC5A2B13-CF8C-4BCB-98C2-21E942FABF60}" type="sibTrans" cxnId="{C9FC34B1-1F8C-4E0C-89D0-1ED118832873}">
      <dgm:prSet/>
      <dgm:spPr/>
      <dgm:t>
        <a:bodyPr/>
        <a:lstStyle/>
        <a:p>
          <a:endParaRPr lang="en-IN"/>
        </a:p>
      </dgm:t>
    </dgm:pt>
    <dgm:pt modelId="{8F365E64-2476-42A5-A9E8-E8E7274AEF8D}">
      <dgm:prSet custT="1"/>
      <dgm:spPr/>
      <dgm:t>
        <a:bodyPr/>
        <a:lstStyle/>
        <a:p>
          <a:r>
            <a:rPr lang="en-US" sz="1600" b="0" i="0" dirty="0"/>
            <a:t>From DTR feature importance, 3 variables: 'other_major_decs_history', 'heart_decs_history', '</a:t>
          </a:r>
          <a:r>
            <a:rPr lang="en-US" sz="1600" b="0" i="0" dirty="0" err="1"/>
            <a:t>adventure_sports</a:t>
          </a:r>
          <a:r>
            <a:rPr lang="en-US" sz="1600" b="0" i="0" dirty="0"/>
            <a:t>' have 0 Coefficient that means these variables have no contribution in predicting Insurance Cost therefore these are not important so these can be ignored.</a:t>
          </a:r>
          <a:endParaRPr lang="en-IN" sz="1300" dirty="0"/>
        </a:p>
      </dgm:t>
    </dgm:pt>
    <dgm:pt modelId="{90966667-FA8D-401B-A00C-CB54E55CC9EB}" type="parTrans" cxnId="{EF5188A8-58DD-4386-BF5C-F06213EC1C2D}">
      <dgm:prSet/>
      <dgm:spPr/>
      <dgm:t>
        <a:bodyPr/>
        <a:lstStyle/>
        <a:p>
          <a:endParaRPr lang="en-IN"/>
        </a:p>
      </dgm:t>
    </dgm:pt>
    <dgm:pt modelId="{3E7C80E5-BF39-4367-BC20-C840C065A169}" type="sibTrans" cxnId="{EF5188A8-58DD-4386-BF5C-F06213EC1C2D}">
      <dgm:prSet/>
      <dgm:spPr/>
      <dgm:t>
        <a:bodyPr/>
        <a:lstStyle/>
        <a:p>
          <a:endParaRPr lang="en-IN"/>
        </a:p>
      </dgm:t>
    </dgm:pt>
    <dgm:pt modelId="{3D432D1E-0D73-4601-836E-BD9B869893A1}">
      <dgm:prSet custT="1"/>
      <dgm:spPr/>
      <dgm:t>
        <a:bodyPr/>
        <a:lstStyle/>
        <a:p>
          <a:r>
            <a:rPr lang="en-US" sz="1600" dirty="0"/>
            <a:t>As we have seen that Weight is very important variable for predicting insurance cost and there is similar variable present which is ‘Weight change in a year’ but this variable is not so so important for prediction based on feature importance and this might be because change in weight is not specified whether weight has increased or it decreased in last 1 year so this needs to be noted carefully while collecting data whether weight change leading to weight increase or decrease and if this is obtained then this variable might be very helpful to find out individuals recent activities towards his/her health.</a:t>
          </a:r>
          <a:endParaRPr lang="en-IN" sz="1600" dirty="0"/>
        </a:p>
      </dgm:t>
    </dgm:pt>
    <dgm:pt modelId="{DAAF3624-4E04-47D9-BB0B-CDFD3A909EE0}" type="parTrans" cxnId="{DBD5E9CD-A9D2-4B7C-A710-4F8B9CF62046}">
      <dgm:prSet/>
      <dgm:spPr/>
      <dgm:t>
        <a:bodyPr/>
        <a:lstStyle/>
        <a:p>
          <a:endParaRPr lang="en-IN"/>
        </a:p>
      </dgm:t>
    </dgm:pt>
    <dgm:pt modelId="{290170E0-1E67-4221-AADC-57CDE2340ADB}" type="sibTrans" cxnId="{DBD5E9CD-A9D2-4B7C-A710-4F8B9CF62046}">
      <dgm:prSet/>
      <dgm:spPr/>
      <dgm:t>
        <a:bodyPr/>
        <a:lstStyle/>
        <a:p>
          <a:endParaRPr lang="en-IN"/>
        </a:p>
      </dgm:t>
    </dgm:pt>
    <dgm:pt modelId="{A9DD3D6B-29C5-486C-A6B8-1035AC46D3BB}">
      <dgm:prSet custT="1"/>
      <dgm:spPr/>
      <dgm:t>
        <a:bodyPr/>
        <a:lstStyle/>
        <a:p>
          <a:endParaRPr lang="en-IN" sz="1600" dirty="0"/>
        </a:p>
      </dgm:t>
    </dgm:pt>
    <dgm:pt modelId="{BBDD7EBD-BABF-45D3-8D27-72727E178C5C}" type="parTrans" cxnId="{42035B9C-AA83-4214-B692-6AAD9D030CA1}">
      <dgm:prSet/>
      <dgm:spPr/>
      <dgm:t>
        <a:bodyPr/>
        <a:lstStyle/>
        <a:p>
          <a:endParaRPr lang="en-IN"/>
        </a:p>
      </dgm:t>
    </dgm:pt>
    <dgm:pt modelId="{CFF556DB-9B1E-4557-A4CF-3CE29D0459F5}" type="sibTrans" cxnId="{42035B9C-AA83-4214-B692-6AAD9D030CA1}">
      <dgm:prSet/>
      <dgm:spPr/>
      <dgm:t>
        <a:bodyPr/>
        <a:lstStyle/>
        <a:p>
          <a:endParaRPr lang="en-IN"/>
        </a:p>
      </dgm:t>
    </dgm:pt>
    <dgm:pt modelId="{1CC1B9AA-0750-4388-9E13-AF5C39D7DA47}">
      <dgm:prSet custT="1"/>
      <dgm:spPr/>
      <dgm:t>
        <a:bodyPr/>
        <a:lstStyle/>
        <a:p>
          <a:endParaRPr lang="en-IN" sz="1300" dirty="0"/>
        </a:p>
      </dgm:t>
    </dgm:pt>
    <dgm:pt modelId="{08BD5517-1AC7-419F-B489-1CB2A04ADB5D}" type="parTrans" cxnId="{549BDD95-8564-4346-97B5-37F2D0D45C1F}">
      <dgm:prSet/>
      <dgm:spPr/>
      <dgm:t>
        <a:bodyPr/>
        <a:lstStyle/>
        <a:p>
          <a:endParaRPr lang="en-IN"/>
        </a:p>
      </dgm:t>
    </dgm:pt>
    <dgm:pt modelId="{9BADAE4D-53BD-4A52-AF76-B503EF4D290C}" type="sibTrans" cxnId="{549BDD95-8564-4346-97B5-37F2D0D45C1F}">
      <dgm:prSet/>
      <dgm:spPr/>
      <dgm:t>
        <a:bodyPr/>
        <a:lstStyle/>
        <a:p>
          <a:endParaRPr lang="en-IN"/>
        </a:p>
      </dgm:t>
    </dgm:pt>
    <dgm:pt modelId="{C71F9DAB-373C-431E-8E9A-BA6FB019C2D1}" type="pres">
      <dgm:prSet presAssocID="{03057B3A-0749-4C5D-BA55-CCC1CF2DB8DE}" presName="linear" presStyleCnt="0">
        <dgm:presLayoutVars>
          <dgm:animLvl val="lvl"/>
          <dgm:resizeHandles val="exact"/>
        </dgm:presLayoutVars>
      </dgm:prSet>
      <dgm:spPr/>
    </dgm:pt>
    <dgm:pt modelId="{C17E57E4-2824-4C5C-8C0C-7AAA594BE5A5}" type="pres">
      <dgm:prSet presAssocID="{B1CC719E-99EE-4033-966D-FC6678B4BBC6}" presName="parentText" presStyleLbl="node1" presStyleIdx="0" presStyleCnt="1" custScaleY="85125">
        <dgm:presLayoutVars>
          <dgm:chMax val="0"/>
          <dgm:bulletEnabled val="1"/>
        </dgm:presLayoutVars>
      </dgm:prSet>
      <dgm:spPr/>
    </dgm:pt>
    <dgm:pt modelId="{DF0EDAEF-90CD-41AF-8B88-516074F99D1B}" type="pres">
      <dgm:prSet presAssocID="{B1CC719E-99EE-4033-966D-FC6678B4BBC6}" presName="childText" presStyleLbl="revTx" presStyleIdx="0" presStyleCnt="1" custScaleY="105233">
        <dgm:presLayoutVars>
          <dgm:bulletEnabled val="1"/>
        </dgm:presLayoutVars>
      </dgm:prSet>
      <dgm:spPr/>
    </dgm:pt>
  </dgm:ptLst>
  <dgm:cxnLst>
    <dgm:cxn modelId="{49F88A06-8B19-404A-B264-A604C8D03138}" type="presOf" srcId="{641826D7-3FD1-4DE2-ACC8-67470028640B}" destId="{DF0EDAEF-90CD-41AF-8B88-516074F99D1B}" srcOrd="0" destOrd="5" presId="urn:microsoft.com/office/officeart/2005/8/layout/vList2"/>
    <dgm:cxn modelId="{43FC1C14-392C-44E7-B0AB-37DE881D538E}" type="presOf" srcId="{64D13C11-4BA2-4F33-9F84-89A384C9A694}" destId="{DF0EDAEF-90CD-41AF-8B88-516074F99D1B}" srcOrd="0" destOrd="3" presId="urn:microsoft.com/office/officeart/2005/8/layout/vList2"/>
    <dgm:cxn modelId="{6A2CD12D-2437-4AA7-BEC3-53C9DBB744D8}" srcId="{B1CC719E-99EE-4033-966D-FC6678B4BBC6}" destId="{64D13C11-4BA2-4F33-9F84-89A384C9A694}" srcOrd="3" destOrd="0" parTransId="{3CEFF6ED-0A24-4867-9CB6-7A3CF133A92D}" sibTransId="{F4E7158D-1F0A-40D0-ABAA-21261B3488D4}"/>
    <dgm:cxn modelId="{D7BCD72F-9CE9-4AA4-B53D-04F1E45C62E8}" type="presOf" srcId="{1CC1B9AA-0750-4388-9E13-AF5C39D7DA47}" destId="{DF0EDAEF-90CD-41AF-8B88-516074F99D1B}" srcOrd="0" destOrd="0" presId="urn:microsoft.com/office/officeart/2005/8/layout/vList2"/>
    <dgm:cxn modelId="{7B02B134-DB2A-4DDF-88C5-7167BA1B60BB}" type="presOf" srcId="{8F365E64-2476-42A5-A9E8-E8E7274AEF8D}" destId="{DF0EDAEF-90CD-41AF-8B88-516074F99D1B}" srcOrd="0" destOrd="1" presId="urn:microsoft.com/office/officeart/2005/8/layout/vList2"/>
    <dgm:cxn modelId="{BF17F467-15AC-41B4-A6AA-BAB3D5EAF500}" type="presOf" srcId="{5EB02091-8405-4F29-A523-A06985C2A9E0}" destId="{DF0EDAEF-90CD-41AF-8B88-516074F99D1B}" srcOrd="0" destOrd="4" presId="urn:microsoft.com/office/officeart/2005/8/layout/vList2"/>
    <dgm:cxn modelId="{8F9E6383-5F39-48F5-8824-4846D02D4B02}" srcId="{B1CC719E-99EE-4033-966D-FC6678B4BBC6}" destId="{7068AAE2-CEE3-411D-8AC0-FB2285C17C3E}" srcOrd="2" destOrd="0" parTransId="{54415382-068B-429D-B4D3-CC8E1AAF29F5}" sibTransId="{2AA2F9A5-670A-4735-BDE8-976A19AA5933}"/>
    <dgm:cxn modelId="{75DFA790-ECFB-4C78-BE65-390B96DAE8EA}" type="presOf" srcId="{03057B3A-0749-4C5D-BA55-CCC1CF2DB8DE}" destId="{C71F9DAB-373C-431E-8E9A-BA6FB019C2D1}" srcOrd="0" destOrd="0" presId="urn:microsoft.com/office/officeart/2005/8/layout/vList2"/>
    <dgm:cxn modelId="{549BDD95-8564-4346-97B5-37F2D0D45C1F}" srcId="{B1CC719E-99EE-4033-966D-FC6678B4BBC6}" destId="{1CC1B9AA-0750-4388-9E13-AF5C39D7DA47}" srcOrd="0" destOrd="0" parTransId="{08BD5517-1AC7-419F-B489-1CB2A04ADB5D}" sibTransId="{9BADAE4D-53BD-4A52-AF76-B503EF4D290C}"/>
    <dgm:cxn modelId="{42035B9C-AA83-4214-B692-6AAD9D030CA1}" srcId="{B1CC719E-99EE-4033-966D-FC6678B4BBC6}" destId="{A9DD3D6B-29C5-486C-A6B8-1035AC46D3BB}" srcOrd="6" destOrd="0" parTransId="{BBDD7EBD-BABF-45D3-8D27-72727E178C5C}" sibTransId="{CFF556DB-9B1E-4557-A4CF-3CE29D0459F5}"/>
    <dgm:cxn modelId="{0C308A9F-BB35-49A2-990D-839322920884}" srcId="{B1CC719E-99EE-4033-966D-FC6678B4BBC6}" destId="{641826D7-3FD1-4DE2-ACC8-67470028640B}" srcOrd="5" destOrd="0" parTransId="{A2736162-2C35-4E94-A011-BD2BF17D328F}" sibTransId="{AB709B40-EC2E-4F9E-883E-390D6C9CEEC1}"/>
    <dgm:cxn modelId="{EF5188A8-58DD-4386-BF5C-F06213EC1C2D}" srcId="{B1CC719E-99EE-4033-966D-FC6678B4BBC6}" destId="{8F365E64-2476-42A5-A9E8-E8E7274AEF8D}" srcOrd="1" destOrd="0" parTransId="{90966667-FA8D-401B-A00C-CB54E55CC9EB}" sibTransId="{3E7C80E5-BF39-4367-BC20-C840C065A169}"/>
    <dgm:cxn modelId="{5C797FB0-3491-49B2-AAE3-B24AD06EE69B}" type="presOf" srcId="{B1CC719E-99EE-4033-966D-FC6678B4BBC6}" destId="{C17E57E4-2824-4C5C-8C0C-7AAA594BE5A5}" srcOrd="0" destOrd="0" presId="urn:microsoft.com/office/officeart/2005/8/layout/vList2"/>
    <dgm:cxn modelId="{C9FC34B1-1F8C-4E0C-89D0-1ED118832873}" srcId="{B1CC719E-99EE-4033-966D-FC6678B4BBC6}" destId="{5EB02091-8405-4F29-A523-A06985C2A9E0}" srcOrd="4" destOrd="0" parTransId="{94FDEA7A-F88E-4BC3-B274-961D142BE4B2}" sibTransId="{DC5A2B13-CF8C-4BCB-98C2-21E942FABF60}"/>
    <dgm:cxn modelId="{012BC8C4-8FA7-4836-946D-1EAC63613DB8}" type="presOf" srcId="{3D432D1E-0D73-4601-836E-BD9B869893A1}" destId="{DF0EDAEF-90CD-41AF-8B88-516074F99D1B}" srcOrd="0" destOrd="7" presId="urn:microsoft.com/office/officeart/2005/8/layout/vList2"/>
    <dgm:cxn modelId="{DBD5E9CD-A9D2-4B7C-A710-4F8B9CF62046}" srcId="{B1CC719E-99EE-4033-966D-FC6678B4BBC6}" destId="{3D432D1E-0D73-4601-836E-BD9B869893A1}" srcOrd="7" destOrd="0" parTransId="{DAAF3624-4E04-47D9-BB0B-CDFD3A909EE0}" sibTransId="{290170E0-1E67-4221-AADC-57CDE2340ADB}"/>
    <dgm:cxn modelId="{1D8E21D2-D18C-455F-B9F3-75A532880A25}" type="presOf" srcId="{7068AAE2-CEE3-411D-8AC0-FB2285C17C3E}" destId="{DF0EDAEF-90CD-41AF-8B88-516074F99D1B}" srcOrd="0" destOrd="2" presId="urn:microsoft.com/office/officeart/2005/8/layout/vList2"/>
    <dgm:cxn modelId="{A64BE6DF-04CC-4612-B55F-26B43AE473B5}" type="presOf" srcId="{A9DD3D6B-29C5-486C-A6B8-1035AC46D3BB}" destId="{DF0EDAEF-90CD-41AF-8B88-516074F99D1B}" srcOrd="0" destOrd="6" presId="urn:microsoft.com/office/officeart/2005/8/layout/vList2"/>
    <dgm:cxn modelId="{09E50DE9-7879-40DD-B1D0-D9C3F8CC8DA8}" srcId="{03057B3A-0749-4C5D-BA55-CCC1CF2DB8DE}" destId="{B1CC719E-99EE-4033-966D-FC6678B4BBC6}" srcOrd="0" destOrd="0" parTransId="{C2446531-69ED-4FD0-AF20-267B01C1D8C3}" sibTransId="{BD20520A-3197-4295-B22C-E8E9B67037B1}"/>
    <dgm:cxn modelId="{6778BDA0-F082-4681-B985-34AB4A4D1653}" type="presParOf" srcId="{C71F9DAB-373C-431E-8E9A-BA6FB019C2D1}" destId="{C17E57E4-2824-4C5C-8C0C-7AAA594BE5A5}" srcOrd="0" destOrd="0" presId="urn:microsoft.com/office/officeart/2005/8/layout/vList2"/>
    <dgm:cxn modelId="{06BA2278-BFEC-4897-B588-A112DD70F6CD}" type="presParOf" srcId="{C71F9DAB-373C-431E-8E9A-BA6FB019C2D1}" destId="{DF0EDAEF-90CD-41AF-8B88-516074F99D1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611A35-C104-4B2D-B251-6D170A4113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61B429E-7CFF-40DC-9471-5FA54267CF8B}">
      <dgm:prSet custT="1"/>
      <dgm:spPr/>
      <dgm:t>
        <a:bodyPr/>
        <a:lstStyle/>
        <a:p>
          <a:r>
            <a:rPr lang="en-US" sz="3200" dirty="0"/>
            <a:t>Key information about dataset:</a:t>
          </a:r>
          <a:endParaRPr lang="en-IN" sz="3200" dirty="0"/>
        </a:p>
      </dgm:t>
    </dgm:pt>
    <dgm:pt modelId="{3C5185F1-68C6-400C-880E-446EA0A9AD8C}" type="parTrans" cxnId="{02C6C383-5A7B-4AB2-AAF6-586193046C12}">
      <dgm:prSet/>
      <dgm:spPr/>
      <dgm:t>
        <a:bodyPr/>
        <a:lstStyle/>
        <a:p>
          <a:endParaRPr lang="en-IN"/>
        </a:p>
      </dgm:t>
    </dgm:pt>
    <dgm:pt modelId="{C586C983-B78A-4D6C-8156-EDBCEF7AEF79}" type="sibTrans" cxnId="{02C6C383-5A7B-4AB2-AAF6-586193046C12}">
      <dgm:prSet/>
      <dgm:spPr/>
      <dgm:t>
        <a:bodyPr/>
        <a:lstStyle/>
        <a:p>
          <a:endParaRPr lang="en-IN"/>
        </a:p>
      </dgm:t>
    </dgm:pt>
    <dgm:pt modelId="{88571001-2378-48A7-909B-40DDCFAA9149}">
      <dgm:prSet custT="1"/>
      <dgm:spPr/>
      <dgm:t>
        <a:bodyPr/>
        <a:lstStyle/>
        <a:p>
          <a:r>
            <a:rPr lang="en-US" sz="2000" dirty="0"/>
            <a:t>We have 25000 rows and 24 columns present in dataset.</a:t>
          </a:r>
          <a:endParaRPr lang="en-IN" sz="2000" dirty="0"/>
        </a:p>
      </dgm:t>
    </dgm:pt>
    <dgm:pt modelId="{F740A8B4-0F89-4B4F-97A7-08BFA5A53030}" type="parTrans" cxnId="{95455BFB-7417-4582-91A9-638B493AE962}">
      <dgm:prSet/>
      <dgm:spPr/>
      <dgm:t>
        <a:bodyPr/>
        <a:lstStyle/>
        <a:p>
          <a:endParaRPr lang="en-IN"/>
        </a:p>
      </dgm:t>
    </dgm:pt>
    <dgm:pt modelId="{F5FA6F94-7501-498B-B24B-BC31AE4EEB60}" type="sibTrans" cxnId="{95455BFB-7417-4582-91A9-638B493AE962}">
      <dgm:prSet/>
      <dgm:spPr/>
      <dgm:t>
        <a:bodyPr/>
        <a:lstStyle/>
        <a:p>
          <a:endParaRPr lang="en-IN"/>
        </a:p>
      </dgm:t>
    </dgm:pt>
    <dgm:pt modelId="{9D429EA7-5A44-4CB7-9F1F-6A3D09847574}">
      <dgm:prSet custT="1"/>
      <dgm:spPr/>
      <dgm:t>
        <a:bodyPr/>
        <a:lstStyle/>
        <a:p>
          <a:r>
            <a:rPr lang="en-US" sz="2000" dirty="0"/>
            <a:t>We have 16 numeric and 8 object data types present in the data.</a:t>
          </a:r>
          <a:endParaRPr lang="en-IN" sz="2000" dirty="0"/>
        </a:p>
      </dgm:t>
    </dgm:pt>
    <dgm:pt modelId="{F4861CB2-2AB7-4928-8CC5-5CD2952F54DD}" type="parTrans" cxnId="{BD7930B0-B7E3-4D9B-987A-CB6F90DD65AC}">
      <dgm:prSet/>
      <dgm:spPr/>
      <dgm:t>
        <a:bodyPr/>
        <a:lstStyle/>
        <a:p>
          <a:endParaRPr lang="en-IN"/>
        </a:p>
      </dgm:t>
    </dgm:pt>
    <dgm:pt modelId="{16F087A7-1231-49D1-9E3D-62CBD7CD2B8A}" type="sibTrans" cxnId="{BD7930B0-B7E3-4D9B-987A-CB6F90DD65AC}">
      <dgm:prSet/>
      <dgm:spPr/>
      <dgm:t>
        <a:bodyPr/>
        <a:lstStyle/>
        <a:p>
          <a:endParaRPr lang="en-IN"/>
        </a:p>
      </dgm:t>
    </dgm:pt>
    <dgm:pt modelId="{94AB303B-C197-4A66-BC18-D229A3D59ED1}">
      <dgm:prSet custT="1"/>
      <dgm:spPr/>
      <dgm:t>
        <a:bodyPr/>
        <a:lstStyle/>
        <a:p>
          <a:r>
            <a:rPr lang="en-US" sz="2000" dirty="0"/>
            <a:t>We have removed variable ‘applicant_id’ as it does not provide any significant information &amp; just a continuous number.</a:t>
          </a:r>
          <a:endParaRPr lang="en-IN" sz="2000" dirty="0"/>
        </a:p>
      </dgm:t>
    </dgm:pt>
    <dgm:pt modelId="{648EE04B-6356-45B7-A212-C9A45E56ECA7}" type="parTrans" cxnId="{F0D5B0E7-DFBE-4C4E-A4C2-D1D72C4D6FE3}">
      <dgm:prSet/>
      <dgm:spPr/>
      <dgm:t>
        <a:bodyPr/>
        <a:lstStyle/>
        <a:p>
          <a:endParaRPr lang="en-IN"/>
        </a:p>
      </dgm:t>
    </dgm:pt>
    <dgm:pt modelId="{8450E77E-089A-4588-ACBD-0F7255B80F59}" type="sibTrans" cxnId="{F0D5B0E7-DFBE-4C4E-A4C2-D1D72C4D6FE3}">
      <dgm:prSet/>
      <dgm:spPr/>
      <dgm:t>
        <a:bodyPr/>
        <a:lstStyle/>
        <a:p>
          <a:endParaRPr lang="en-IN"/>
        </a:p>
      </dgm:t>
    </dgm:pt>
    <dgm:pt modelId="{B9755F18-6374-4C4B-A77B-D0EEA54A1D6F}">
      <dgm:prSet custT="1"/>
      <dgm:spPr/>
      <dgm:t>
        <a:bodyPr/>
        <a:lstStyle/>
        <a:p>
          <a:r>
            <a:rPr lang="it-IT" sz="2000" b="0" i="0" dirty="0"/>
            <a:t>No duplicare value present in dataset</a:t>
          </a:r>
          <a:r>
            <a:rPr lang="en-US" sz="2000" b="0" i="0" dirty="0"/>
            <a:t> and Missing value </a:t>
          </a:r>
          <a:r>
            <a:rPr lang="en-US" sz="2000" dirty="0"/>
            <a:t>does exist in dataset.</a:t>
          </a:r>
          <a:endParaRPr lang="en-IN" sz="1800" dirty="0"/>
        </a:p>
      </dgm:t>
    </dgm:pt>
    <dgm:pt modelId="{2F8D200A-A846-4C66-990B-78B5ACF7E3E9}" type="parTrans" cxnId="{6F88A26A-F34B-4DCE-9BE3-8EB3D8C74524}">
      <dgm:prSet/>
      <dgm:spPr/>
      <dgm:t>
        <a:bodyPr/>
        <a:lstStyle/>
        <a:p>
          <a:endParaRPr lang="en-IN"/>
        </a:p>
      </dgm:t>
    </dgm:pt>
    <dgm:pt modelId="{692EC722-C9B9-4556-BC99-43752E8D60B4}" type="sibTrans" cxnId="{6F88A26A-F34B-4DCE-9BE3-8EB3D8C74524}">
      <dgm:prSet/>
      <dgm:spPr/>
      <dgm:t>
        <a:bodyPr/>
        <a:lstStyle/>
        <a:p>
          <a:endParaRPr lang="en-IN"/>
        </a:p>
      </dgm:t>
    </dgm:pt>
    <dgm:pt modelId="{BB000082-7D66-4EFC-B7F6-CAAC797DE3F8}">
      <dgm:prSet custT="1"/>
      <dgm:spPr/>
      <dgm:t>
        <a:bodyPr/>
        <a:lstStyle/>
        <a:p>
          <a:r>
            <a:rPr lang="en-US" sz="3200" dirty="0"/>
            <a:t>Let’s check descriptive summary: </a:t>
          </a:r>
          <a:endParaRPr lang="en-IN" sz="3200" dirty="0"/>
        </a:p>
      </dgm:t>
    </dgm:pt>
    <dgm:pt modelId="{E78E08B8-F6C8-4623-8FA1-E2E39FD76AD8}" type="parTrans" cxnId="{E3F8EB38-0CC8-475B-89EB-B2C14022BF25}">
      <dgm:prSet/>
      <dgm:spPr/>
      <dgm:t>
        <a:bodyPr/>
        <a:lstStyle/>
        <a:p>
          <a:endParaRPr lang="en-IN"/>
        </a:p>
      </dgm:t>
    </dgm:pt>
    <dgm:pt modelId="{57D77BF4-550F-458C-9D22-CA394B77303C}" type="sibTrans" cxnId="{E3F8EB38-0CC8-475B-89EB-B2C14022BF25}">
      <dgm:prSet/>
      <dgm:spPr/>
      <dgm:t>
        <a:bodyPr/>
        <a:lstStyle/>
        <a:p>
          <a:endParaRPr lang="en-IN"/>
        </a:p>
      </dgm:t>
    </dgm:pt>
    <dgm:pt modelId="{348EBC04-92D5-4E7A-8237-A681E928ABC6}">
      <dgm:prSet custT="1"/>
      <dgm:spPr/>
      <dgm:t>
        <a:bodyPr/>
        <a:lstStyle/>
        <a:p>
          <a:endParaRPr lang="en-IN" sz="2000" dirty="0"/>
        </a:p>
      </dgm:t>
    </dgm:pt>
    <dgm:pt modelId="{65042DD8-6F10-4D55-8263-988BFC9EB281}" type="parTrans" cxnId="{67A6ACA6-9DAE-43C6-B051-3CFA2670F1CD}">
      <dgm:prSet/>
      <dgm:spPr/>
      <dgm:t>
        <a:bodyPr/>
        <a:lstStyle/>
        <a:p>
          <a:endParaRPr lang="en-IN"/>
        </a:p>
      </dgm:t>
    </dgm:pt>
    <dgm:pt modelId="{4B2AE68B-CEE4-4C57-BF65-933EEFEDA4A3}" type="sibTrans" cxnId="{67A6ACA6-9DAE-43C6-B051-3CFA2670F1CD}">
      <dgm:prSet/>
      <dgm:spPr/>
      <dgm:t>
        <a:bodyPr/>
        <a:lstStyle/>
        <a:p>
          <a:endParaRPr lang="en-IN"/>
        </a:p>
      </dgm:t>
    </dgm:pt>
    <dgm:pt modelId="{A7DA976C-C7A4-4E81-8CE4-958EB5A9381E}">
      <dgm:prSet custT="1"/>
      <dgm:spPr/>
      <dgm:t>
        <a:bodyPr/>
        <a:lstStyle/>
        <a:p>
          <a:endParaRPr lang="en-IN" sz="2000" dirty="0"/>
        </a:p>
      </dgm:t>
    </dgm:pt>
    <dgm:pt modelId="{A0924175-51CB-4B30-BA4A-5E137D876FA1}" type="parTrans" cxnId="{BFC4979C-FB0E-4900-8F8A-3B7E99193E7D}">
      <dgm:prSet/>
      <dgm:spPr/>
      <dgm:t>
        <a:bodyPr/>
        <a:lstStyle/>
        <a:p>
          <a:endParaRPr lang="en-IN"/>
        </a:p>
      </dgm:t>
    </dgm:pt>
    <dgm:pt modelId="{9FE9828C-21C7-4054-87CC-0678AB193765}" type="sibTrans" cxnId="{BFC4979C-FB0E-4900-8F8A-3B7E99193E7D}">
      <dgm:prSet/>
      <dgm:spPr/>
      <dgm:t>
        <a:bodyPr/>
        <a:lstStyle/>
        <a:p>
          <a:endParaRPr lang="en-IN"/>
        </a:p>
      </dgm:t>
    </dgm:pt>
    <dgm:pt modelId="{4A2DFD62-F2FE-4C27-BB15-C911B5A6F9CA}">
      <dgm:prSet custT="1"/>
      <dgm:spPr/>
      <dgm:t>
        <a:bodyPr/>
        <a:lstStyle/>
        <a:p>
          <a:endParaRPr lang="en-IN" sz="2000" dirty="0"/>
        </a:p>
      </dgm:t>
    </dgm:pt>
    <dgm:pt modelId="{F2359B1F-4A41-43AD-B970-52841BE0443B}" type="parTrans" cxnId="{6DB15EC7-4C55-4159-A7EB-CC59BBCE41A5}">
      <dgm:prSet/>
      <dgm:spPr/>
      <dgm:t>
        <a:bodyPr/>
        <a:lstStyle/>
        <a:p>
          <a:endParaRPr lang="en-IN"/>
        </a:p>
      </dgm:t>
    </dgm:pt>
    <dgm:pt modelId="{9E2772AF-EC60-4E22-B0D7-146016A139C5}" type="sibTrans" cxnId="{6DB15EC7-4C55-4159-A7EB-CC59BBCE41A5}">
      <dgm:prSet/>
      <dgm:spPr/>
      <dgm:t>
        <a:bodyPr/>
        <a:lstStyle/>
        <a:p>
          <a:endParaRPr lang="en-IN"/>
        </a:p>
      </dgm:t>
    </dgm:pt>
    <dgm:pt modelId="{0589CC92-ADEE-451F-A074-1DC7D83C18B0}">
      <dgm:prSet/>
      <dgm:spPr/>
      <dgm:t>
        <a:bodyPr/>
        <a:lstStyle/>
        <a:p>
          <a:endParaRPr lang="en-IN" sz="1800" dirty="0"/>
        </a:p>
      </dgm:t>
    </dgm:pt>
    <dgm:pt modelId="{76B36216-71C2-4CA9-A345-C95AE58C38DB}" type="parTrans" cxnId="{9342C320-BF68-4C05-8C34-36960EAAFDA9}">
      <dgm:prSet/>
      <dgm:spPr/>
      <dgm:t>
        <a:bodyPr/>
        <a:lstStyle/>
        <a:p>
          <a:endParaRPr lang="en-IN"/>
        </a:p>
      </dgm:t>
    </dgm:pt>
    <dgm:pt modelId="{0F760A4B-07F7-4515-A99D-5AFCE921D62C}" type="sibTrans" cxnId="{9342C320-BF68-4C05-8C34-36960EAAFDA9}">
      <dgm:prSet/>
      <dgm:spPr/>
      <dgm:t>
        <a:bodyPr/>
        <a:lstStyle/>
        <a:p>
          <a:endParaRPr lang="en-IN"/>
        </a:p>
      </dgm:t>
    </dgm:pt>
    <dgm:pt modelId="{6E492973-7AED-40AD-84D8-012B13707E73}" type="pres">
      <dgm:prSet presAssocID="{3C611A35-C104-4B2D-B251-6D170A411345}" presName="linear" presStyleCnt="0">
        <dgm:presLayoutVars>
          <dgm:animLvl val="lvl"/>
          <dgm:resizeHandles val="exact"/>
        </dgm:presLayoutVars>
      </dgm:prSet>
      <dgm:spPr/>
    </dgm:pt>
    <dgm:pt modelId="{8B8A8BEA-F0A7-40AF-81F1-698BF0606D28}" type="pres">
      <dgm:prSet presAssocID="{761B429E-7CFF-40DC-9471-5FA54267CF8B}" presName="parentText" presStyleLbl="node1" presStyleIdx="0" presStyleCnt="2">
        <dgm:presLayoutVars>
          <dgm:chMax val="0"/>
          <dgm:bulletEnabled val="1"/>
        </dgm:presLayoutVars>
      </dgm:prSet>
      <dgm:spPr/>
    </dgm:pt>
    <dgm:pt modelId="{39381533-666F-4449-9CAC-3282065E5B21}" type="pres">
      <dgm:prSet presAssocID="{761B429E-7CFF-40DC-9471-5FA54267CF8B}" presName="childText" presStyleLbl="revTx" presStyleIdx="0" presStyleCnt="1">
        <dgm:presLayoutVars>
          <dgm:bulletEnabled val="1"/>
        </dgm:presLayoutVars>
      </dgm:prSet>
      <dgm:spPr/>
    </dgm:pt>
    <dgm:pt modelId="{847C15FB-C503-4230-9CA2-6B840D1ECC96}" type="pres">
      <dgm:prSet presAssocID="{BB000082-7D66-4EFC-B7F6-CAAC797DE3F8}" presName="parentText" presStyleLbl="node1" presStyleIdx="1" presStyleCnt="2">
        <dgm:presLayoutVars>
          <dgm:chMax val="0"/>
          <dgm:bulletEnabled val="1"/>
        </dgm:presLayoutVars>
      </dgm:prSet>
      <dgm:spPr/>
    </dgm:pt>
  </dgm:ptLst>
  <dgm:cxnLst>
    <dgm:cxn modelId="{F23FDA12-5189-45B8-8D10-0B957327787B}" type="presOf" srcId="{348EBC04-92D5-4E7A-8237-A681E928ABC6}" destId="{39381533-666F-4449-9CAC-3282065E5B21}" srcOrd="0" destOrd="1" presId="urn:microsoft.com/office/officeart/2005/8/layout/vList2"/>
    <dgm:cxn modelId="{9342C320-BF68-4C05-8C34-36960EAAFDA9}" srcId="{761B429E-7CFF-40DC-9471-5FA54267CF8B}" destId="{0589CC92-ADEE-451F-A074-1DC7D83C18B0}" srcOrd="7" destOrd="0" parTransId="{76B36216-71C2-4CA9-A345-C95AE58C38DB}" sibTransId="{0F760A4B-07F7-4515-A99D-5AFCE921D62C}"/>
    <dgm:cxn modelId="{16DFD736-577D-4079-81A2-4C7B8B0F30C2}" type="presOf" srcId="{0589CC92-ADEE-451F-A074-1DC7D83C18B0}" destId="{39381533-666F-4449-9CAC-3282065E5B21}" srcOrd="0" destOrd="7" presId="urn:microsoft.com/office/officeart/2005/8/layout/vList2"/>
    <dgm:cxn modelId="{8F3E0937-8270-4BF1-BB9E-8B026DDB1A49}" type="presOf" srcId="{9D429EA7-5A44-4CB7-9F1F-6A3D09847574}" destId="{39381533-666F-4449-9CAC-3282065E5B21}" srcOrd="0" destOrd="2" presId="urn:microsoft.com/office/officeart/2005/8/layout/vList2"/>
    <dgm:cxn modelId="{E3F8EB38-0CC8-475B-89EB-B2C14022BF25}" srcId="{3C611A35-C104-4B2D-B251-6D170A411345}" destId="{BB000082-7D66-4EFC-B7F6-CAAC797DE3F8}" srcOrd="1" destOrd="0" parTransId="{E78E08B8-F6C8-4623-8FA1-E2E39FD76AD8}" sibTransId="{57D77BF4-550F-458C-9D22-CA394B77303C}"/>
    <dgm:cxn modelId="{758B5F3E-4FB7-411E-862A-9C9DA3207BF1}" type="presOf" srcId="{761B429E-7CFF-40DC-9471-5FA54267CF8B}" destId="{8B8A8BEA-F0A7-40AF-81F1-698BF0606D28}" srcOrd="0" destOrd="0" presId="urn:microsoft.com/office/officeart/2005/8/layout/vList2"/>
    <dgm:cxn modelId="{6F88A26A-F34B-4DCE-9BE3-8EB3D8C74524}" srcId="{761B429E-7CFF-40DC-9471-5FA54267CF8B}" destId="{B9755F18-6374-4C4B-A77B-D0EEA54A1D6F}" srcOrd="6" destOrd="0" parTransId="{2F8D200A-A846-4C66-990B-78B5ACF7E3E9}" sibTransId="{692EC722-C9B9-4556-BC99-43752E8D60B4}"/>
    <dgm:cxn modelId="{84B6044D-9441-4C95-9C59-B71C0A773154}" type="presOf" srcId="{A7DA976C-C7A4-4E81-8CE4-958EB5A9381E}" destId="{39381533-666F-4449-9CAC-3282065E5B21}" srcOrd="0" destOrd="3" presId="urn:microsoft.com/office/officeart/2005/8/layout/vList2"/>
    <dgm:cxn modelId="{BCA26980-F966-4F07-B702-ABE052AE8AD0}" type="presOf" srcId="{3C611A35-C104-4B2D-B251-6D170A411345}" destId="{6E492973-7AED-40AD-84D8-012B13707E73}" srcOrd="0" destOrd="0" presId="urn:microsoft.com/office/officeart/2005/8/layout/vList2"/>
    <dgm:cxn modelId="{02C6C383-5A7B-4AB2-AAF6-586193046C12}" srcId="{3C611A35-C104-4B2D-B251-6D170A411345}" destId="{761B429E-7CFF-40DC-9471-5FA54267CF8B}" srcOrd="0" destOrd="0" parTransId="{3C5185F1-68C6-400C-880E-446EA0A9AD8C}" sibTransId="{C586C983-B78A-4D6C-8156-EDBCEF7AEF79}"/>
    <dgm:cxn modelId="{BFC4979C-FB0E-4900-8F8A-3B7E99193E7D}" srcId="{761B429E-7CFF-40DC-9471-5FA54267CF8B}" destId="{A7DA976C-C7A4-4E81-8CE4-958EB5A9381E}" srcOrd="3" destOrd="0" parTransId="{A0924175-51CB-4B30-BA4A-5E137D876FA1}" sibTransId="{9FE9828C-21C7-4054-87CC-0678AB193765}"/>
    <dgm:cxn modelId="{67A6ACA6-9DAE-43C6-B051-3CFA2670F1CD}" srcId="{761B429E-7CFF-40DC-9471-5FA54267CF8B}" destId="{348EBC04-92D5-4E7A-8237-A681E928ABC6}" srcOrd="1" destOrd="0" parTransId="{65042DD8-6F10-4D55-8263-988BFC9EB281}" sibTransId="{4B2AE68B-CEE4-4C57-BF65-933EEFEDA4A3}"/>
    <dgm:cxn modelId="{BD7930B0-B7E3-4D9B-987A-CB6F90DD65AC}" srcId="{761B429E-7CFF-40DC-9471-5FA54267CF8B}" destId="{9D429EA7-5A44-4CB7-9F1F-6A3D09847574}" srcOrd="2" destOrd="0" parTransId="{F4861CB2-2AB7-4928-8CC5-5CD2952F54DD}" sibTransId="{16F087A7-1231-49D1-9E3D-62CBD7CD2B8A}"/>
    <dgm:cxn modelId="{E72234C1-26D5-417D-97F0-6F4410312614}" type="presOf" srcId="{94AB303B-C197-4A66-BC18-D229A3D59ED1}" destId="{39381533-666F-4449-9CAC-3282065E5B21}" srcOrd="0" destOrd="4" presId="urn:microsoft.com/office/officeart/2005/8/layout/vList2"/>
    <dgm:cxn modelId="{568DCEC4-BA5A-423D-A3E1-3B75B1FE03EF}" type="presOf" srcId="{BB000082-7D66-4EFC-B7F6-CAAC797DE3F8}" destId="{847C15FB-C503-4230-9CA2-6B840D1ECC96}" srcOrd="0" destOrd="0" presId="urn:microsoft.com/office/officeart/2005/8/layout/vList2"/>
    <dgm:cxn modelId="{6DB15EC7-4C55-4159-A7EB-CC59BBCE41A5}" srcId="{761B429E-7CFF-40DC-9471-5FA54267CF8B}" destId="{4A2DFD62-F2FE-4C27-BB15-C911B5A6F9CA}" srcOrd="5" destOrd="0" parTransId="{F2359B1F-4A41-43AD-B970-52841BE0443B}" sibTransId="{9E2772AF-EC60-4E22-B0D7-146016A139C5}"/>
    <dgm:cxn modelId="{71C789DC-28F8-4881-BA1A-6009A65F5D37}" type="presOf" srcId="{4A2DFD62-F2FE-4C27-BB15-C911B5A6F9CA}" destId="{39381533-666F-4449-9CAC-3282065E5B21}" srcOrd="0" destOrd="5" presId="urn:microsoft.com/office/officeart/2005/8/layout/vList2"/>
    <dgm:cxn modelId="{C929C7E5-9F50-4AAF-B3A2-F55AA5D203C1}" type="presOf" srcId="{88571001-2378-48A7-909B-40DDCFAA9149}" destId="{39381533-666F-4449-9CAC-3282065E5B21}" srcOrd="0" destOrd="0" presId="urn:microsoft.com/office/officeart/2005/8/layout/vList2"/>
    <dgm:cxn modelId="{F0D5B0E7-DFBE-4C4E-A4C2-D1D72C4D6FE3}" srcId="{761B429E-7CFF-40DC-9471-5FA54267CF8B}" destId="{94AB303B-C197-4A66-BC18-D229A3D59ED1}" srcOrd="4" destOrd="0" parTransId="{648EE04B-6356-45B7-A212-C9A45E56ECA7}" sibTransId="{8450E77E-089A-4588-ACBD-0F7255B80F59}"/>
    <dgm:cxn modelId="{6F81B8F4-FBE6-46BE-85B4-072516787EE3}" type="presOf" srcId="{B9755F18-6374-4C4B-A77B-D0EEA54A1D6F}" destId="{39381533-666F-4449-9CAC-3282065E5B21}" srcOrd="0" destOrd="6" presId="urn:microsoft.com/office/officeart/2005/8/layout/vList2"/>
    <dgm:cxn modelId="{95455BFB-7417-4582-91A9-638B493AE962}" srcId="{761B429E-7CFF-40DC-9471-5FA54267CF8B}" destId="{88571001-2378-48A7-909B-40DDCFAA9149}" srcOrd="0" destOrd="0" parTransId="{F740A8B4-0F89-4B4F-97A7-08BFA5A53030}" sibTransId="{F5FA6F94-7501-498B-B24B-BC31AE4EEB60}"/>
    <dgm:cxn modelId="{CA13784F-A8B1-47F4-B11F-DC9AB15F1BFA}" type="presParOf" srcId="{6E492973-7AED-40AD-84D8-012B13707E73}" destId="{8B8A8BEA-F0A7-40AF-81F1-698BF0606D28}" srcOrd="0" destOrd="0" presId="urn:microsoft.com/office/officeart/2005/8/layout/vList2"/>
    <dgm:cxn modelId="{852EA377-A6B5-4BD7-A184-429B1212498E}" type="presParOf" srcId="{6E492973-7AED-40AD-84D8-012B13707E73}" destId="{39381533-666F-4449-9CAC-3282065E5B21}" srcOrd="1" destOrd="0" presId="urn:microsoft.com/office/officeart/2005/8/layout/vList2"/>
    <dgm:cxn modelId="{B6E054E5-3149-4DB7-BC35-CB07577A7C5D}" type="presParOf" srcId="{6E492973-7AED-40AD-84D8-012B13707E73}" destId="{847C15FB-C503-4230-9CA2-6B840D1ECC9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8784F0-F7A0-4E3C-B99B-43624F50FA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3E158E0-11A6-4468-A859-C92A212DD7E3}">
      <dgm:prSet custT="1"/>
      <dgm:spPr/>
      <dgm:t>
        <a:bodyPr/>
        <a:lstStyle/>
        <a:p>
          <a:endParaRPr lang="en-US" sz="1600" dirty="0"/>
        </a:p>
        <a:p>
          <a:endParaRPr lang="en-US" sz="1600" dirty="0"/>
        </a:p>
        <a:p>
          <a:endParaRPr lang="en-US" sz="1600" dirty="0"/>
        </a:p>
        <a:p>
          <a:endParaRPr lang="en-US" sz="1600" dirty="0"/>
        </a:p>
        <a:p>
          <a:endParaRPr lang="en-US" sz="1600" dirty="0"/>
        </a:p>
        <a:p>
          <a:r>
            <a:rPr lang="en-US" sz="1600" dirty="0"/>
            <a:t>Based on this descriptive summaries we don’t see any anomaly in dataset we got important insights that how data is spread in all variables and there are few extreme values which indicate outlier presence in dataset.</a:t>
          </a:r>
        </a:p>
        <a:p>
          <a:r>
            <a:rPr lang="en-US" sz="1600" b="0" i="0" dirty="0"/>
            <a:t>→ A customer is linked to the company for 8 years in short this customer/customers are very happy with their health plan.</a:t>
          </a:r>
        </a:p>
        <a:p>
          <a:pPr>
            <a:buFont typeface="+mj-lt"/>
            <a:buAutoNum type="arabicPeriod" startAt="3"/>
          </a:pPr>
          <a:r>
            <a:rPr lang="en-US" sz="1600" b="0" i="0" dirty="0"/>
            <a:t>→ Most of the customers are overweight as per BMI value.</a:t>
          </a:r>
        </a:p>
        <a:p>
          <a:pPr>
            <a:buFont typeface="+mj-lt"/>
            <a:buAutoNum type="arabicPeriod" startAt="5"/>
          </a:pPr>
          <a:r>
            <a:rPr lang="en-US" sz="1600" b="0" i="0" dirty="0"/>
            <a:t>→ Average glucose level of customers is 167 whereas we know normal glucose level is below 100 so are these customers have diabetes.</a:t>
          </a:r>
        </a:p>
        <a:p>
          <a:pPr>
            <a:buFont typeface="+mj-lt"/>
            <a:buAutoNum type="arabicPeriod" startAt="5"/>
          </a:pPr>
          <a:r>
            <a:rPr lang="en-US" sz="1600" b="0" i="0" dirty="0"/>
            <a:t>→ Most of the customers don't have any other insurance because mostly are non working so don't have employer's insurance.</a:t>
          </a:r>
        </a:p>
        <a:p>
          <a:pPr>
            <a:buFont typeface="+mj-lt"/>
            <a:buAutoNum type="arabicPeriod" startAt="5"/>
          </a:pPr>
          <a:r>
            <a:rPr lang="en-US" sz="1600" b="0" i="0" dirty="0"/>
            <a:t>→ We have customers from total 15 locations and mostly from Bangalore.</a:t>
          </a:r>
        </a:p>
        <a:p>
          <a:pPr>
            <a:buFont typeface="+mj-lt"/>
            <a:buAutoNum type="arabicPeriod" startAt="6"/>
          </a:pPr>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IN" sz="700" dirty="0"/>
        </a:p>
      </dgm:t>
    </dgm:pt>
    <dgm:pt modelId="{324672F1-127F-4D12-9B92-624BE97A593D}" type="parTrans" cxnId="{D136D841-FA37-4F90-B4AF-92A17E03128B}">
      <dgm:prSet/>
      <dgm:spPr/>
      <dgm:t>
        <a:bodyPr/>
        <a:lstStyle/>
        <a:p>
          <a:endParaRPr lang="en-IN"/>
        </a:p>
      </dgm:t>
    </dgm:pt>
    <dgm:pt modelId="{A2134148-A9BC-43EA-97F9-279A5001B961}" type="sibTrans" cxnId="{D136D841-FA37-4F90-B4AF-92A17E03128B}">
      <dgm:prSet/>
      <dgm:spPr/>
      <dgm:t>
        <a:bodyPr/>
        <a:lstStyle/>
        <a:p>
          <a:endParaRPr lang="en-IN"/>
        </a:p>
      </dgm:t>
    </dgm:pt>
    <dgm:pt modelId="{C354C5D6-8A64-418C-AD8C-1C5FC856B061}">
      <dgm:prSet custT="1"/>
      <dgm:spPr/>
      <dgm:t>
        <a:bodyPr/>
        <a:lstStyle/>
        <a:p>
          <a:r>
            <a:rPr lang="en-US" sz="1800" dirty="0"/>
            <a:t>Now let’s visualize this data and see pattern/insights.</a:t>
          </a:r>
          <a:endParaRPr lang="en-IN" sz="1800" dirty="0"/>
        </a:p>
      </dgm:t>
    </dgm:pt>
    <dgm:pt modelId="{E2629793-F3B3-46C7-A6A4-E7B328D0A620}" type="parTrans" cxnId="{59A3F8B5-249E-4075-B321-042B1052C0B9}">
      <dgm:prSet/>
      <dgm:spPr/>
      <dgm:t>
        <a:bodyPr/>
        <a:lstStyle/>
        <a:p>
          <a:endParaRPr lang="en-IN"/>
        </a:p>
      </dgm:t>
    </dgm:pt>
    <dgm:pt modelId="{ED5BFFE4-F299-4BBF-B939-97CB6C54ED98}" type="sibTrans" cxnId="{59A3F8B5-249E-4075-B321-042B1052C0B9}">
      <dgm:prSet/>
      <dgm:spPr/>
      <dgm:t>
        <a:bodyPr/>
        <a:lstStyle/>
        <a:p>
          <a:endParaRPr lang="en-IN"/>
        </a:p>
      </dgm:t>
    </dgm:pt>
    <dgm:pt modelId="{72444078-86DA-401A-ABF5-EBDFDFC5BAEC}" type="pres">
      <dgm:prSet presAssocID="{C78784F0-F7A0-4E3C-B99B-43624F50FA79}" presName="linear" presStyleCnt="0">
        <dgm:presLayoutVars>
          <dgm:animLvl val="lvl"/>
          <dgm:resizeHandles val="exact"/>
        </dgm:presLayoutVars>
      </dgm:prSet>
      <dgm:spPr/>
    </dgm:pt>
    <dgm:pt modelId="{604BA754-DDC0-4FBD-8AA7-2C697B6896E3}" type="pres">
      <dgm:prSet presAssocID="{83E158E0-11A6-4468-A859-C92A212DD7E3}" presName="parentText" presStyleLbl="node1" presStyleIdx="0" presStyleCnt="2" custScaleX="99738" custScaleY="118202" custLinFactY="-1290" custLinFactNeighborY="-100000">
        <dgm:presLayoutVars>
          <dgm:chMax val="0"/>
          <dgm:bulletEnabled val="1"/>
        </dgm:presLayoutVars>
      </dgm:prSet>
      <dgm:spPr/>
    </dgm:pt>
    <dgm:pt modelId="{880749A5-BE1C-4335-9DCC-5BC7BCE80097}" type="pres">
      <dgm:prSet presAssocID="{A2134148-A9BC-43EA-97F9-279A5001B961}" presName="spacer" presStyleCnt="0"/>
      <dgm:spPr/>
    </dgm:pt>
    <dgm:pt modelId="{30ECF20E-9286-4C48-AB0C-6FCFAEFFAAD8}" type="pres">
      <dgm:prSet presAssocID="{C354C5D6-8A64-418C-AD8C-1C5FC856B061}" presName="parentText" presStyleLbl="node1" presStyleIdx="1" presStyleCnt="2" custScaleY="12175" custLinFactY="2066" custLinFactNeighborY="100000">
        <dgm:presLayoutVars>
          <dgm:chMax val="0"/>
          <dgm:bulletEnabled val="1"/>
        </dgm:presLayoutVars>
      </dgm:prSet>
      <dgm:spPr/>
    </dgm:pt>
  </dgm:ptLst>
  <dgm:cxnLst>
    <dgm:cxn modelId="{9EC30A23-3E0D-47E4-955B-25610C8C600C}" type="presOf" srcId="{C78784F0-F7A0-4E3C-B99B-43624F50FA79}" destId="{72444078-86DA-401A-ABF5-EBDFDFC5BAEC}" srcOrd="0" destOrd="0" presId="urn:microsoft.com/office/officeart/2005/8/layout/vList2"/>
    <dgm:cxn modelId="{D136D841-FA37-4F90-B4AF-92A17E03128B}" srcId="{C78784F0-F7A0-4E3C-B99B-43624F50FA79}" destId="{83E158E0-11A6-4468-A859-C92A212DD7E3}" srcOrd="0" destOrd="0" parTransId="{324672F1-127F-4D12-9B92-624BE97A593D}" sibTransId="{A2134148-A9BC-43EA-97F9-279A5001B961}"/>
    <dgm:cxn modelId="{7810E26A-EC1A-43EA-B8CB-E91CD62D2A1B}" type="presOf" srcId="{83E158E0-11A6-4468-A859-C92A212DD7E3}" destId="{604BA754-DDC0-4FBD-8AA7-2C697B6896E3}" srcOrd="0" destOrd="0" presId="urn:microsoft.com/office/officeart/2005/8/layout/vList2"/>
    <dgm:cxn modelId="{CB5B8F6E-C4EA-4767-9413-39E8EE1703E5}" type="presOf" srcId="{C354C5D6-8A64-418C-AD8C-1C5FC856B061}" destId="{30ECF20E-9286-4C48-AB0C-6FCFAEFFAAD8}" srcOrd="0" destOrd="0" presId="urn:microsoft.com/office/officeart/2005/8/layout/vList2"/>
    <dgm:cxn modelId="{59A3F8B5-249E-4075-B321-042B1052C0B9}" srcId="{C78784F0-F7A0-4E3C-B99B-43624F50FA79}" destId="{C354C5D6-8A64-418C-AD8C-1C5FC856B061}" srcOrd="1" destOrd="0" parTransId="{E2629793-F3B3-46C7-A6A4-E7B328D0A620}" sibTransId="{ED5BFFE4-F299-4BBF-B939-97CB6C54ED98}"/>
    <dgm:cxn modelId="{D6BB4619-9353-4700-911C-D5767FB18D3C}" type="presParOf" srcId="{72444078-86DA-401A-ABF5-EBDFDFC5BAEC}" destId="{604BA754-DDC0-4FBD-8AA7-2C697B6896E3}" srcOrd="0" destOrd="0" presId="urn:microsoft.com/office/officeart/2005/8/layout/vList2"/>
    <dgm:cxn modelId="{C08F375D-2E51-4E4F-BB27-922CF34DC099}" type="presParOf" srcId="{72444078-86DA-401A-ABF5-EBDFDFC5BAEC}" destId="{880749A5-BE1C-4335-9DCC-5BC7BCE80097}" srcOrd="1" destOrd="0" presId="urn:microsoft.com/office/officeart/2005/8/layout/vList2"/>
    <dgm:cxn modelId="{E7444A19-536F-45D6-80D0-DD709A7E8394}" type="presParOf" srcId="{72444078-86DA-401A-ABF5-EBDFDFC5BAEC}" destId="{30ECF20E-9286-4C48-AB0C-6FCFAEFFAAD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F2ED35-2725-4B55-8C86-52890E0BC5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F9DCF87-FFB4-402D-913C-3277C25F61BF}">
      <dgm:prSet custT="1"/>
      <dgm:spPr/>
      <dgm:t>
        <a:bodyPr/>
        <a:lstStyle/>
        <a:p>
          <a:r>
            <a:rPr lang="en-IN" sz="1800" dirty="0"/>
            <a:t>Insights From Univariate Analysis :</a:t>
          </a:r>
        </a:p>
      </dgm:t>
    </dgm:pt>
    <dgm:pt modelId="{58BD7016-F879-4E93-BAED-C537DEB92A4F}" type="parTrans" cxnId="{BE3A0BDE-54F8-411A-A2A2-79E0E395AB44}">
      <dgm:prSet/>
      <dgm:spPr/>
      <dgm:t>
        <a:bodyPr/>
        <a:lstStyle/>
        <a:p>
          <a:endParaRPr lang="en-IN"/>
        </a:p>
      </dgm:t>
    </dgm:pt>
    <dgm:pt modelId="{D35754D2-2685-4396-AC23-DD1EF14A4287}" type="sibTrans" cxnId="{BE3A0BDE-54F8-411A-A2A2-79E0E395AB44}">
      <dgm:prSet/>
      <dgm:spPr/>
      <dgm:t>
        <a:bodyPr/>
        <a:lstStyle/>
        <a:p>
          <a:endParaRPr lang="en-IN"/>
        </a:p>
      </dgm:t>
    </dgm:pt>
    <dgm:pt modelId="{E4ADE03F-B596-47CF-AA02-0A84132A658E}">
      <dgm:prSet custT="1"/>
      <dgm:spPr/>
      <dgm:t>
        <a:bodyPr/>
        <a:lstStyle/>
        <a:p>
          <a:r>
            <a:rPr lang="en-US" sz="1600" dirty="0"/>
            <a:t>Most of the customer's cholesterol level is b/w 125 to 150 and 150 to 175 BUT there are customers whose CL is &gt;200 which is high.</a:t>
          </a:r>
          <a:endParaRPr lang="en-IN" sz="1200" dirty="0"/>
        </a:p>
      </dgm:t>
    </dgm:pt>
    <dgm:pt modelId="{C897BFB9-B2B4-4FE0-B852-8C5E26801403}" type="parTrans" cxnId="{9FFF2194-D684-4E78-ADB9-E5699230F5AE}">
      <dgm:prSet/>
      <dgm:spPr/>
      <dgm:t>
        <a:bodyPr/>
        <a:lstStyle/>
        <a:p>
          <a:endParaRPr lang="en-IN"/>
        </a:p>
      </dgm:t>
    </dgm:pt>
    <dgm:pt modelId="{8FB57B95-5F74-4FAF-8BC8-73D5DB7526F9}" type="sibTrans" cxnId="{9FFF2194-D684-4E78-ADB9-E5699230F5AE}">
      <dgm:prSet/>
      <dgm:spPr/>
      <dgm:t>
        <a:bodyPr/>
        <a:lstStyle/>
        <a:p>
          <a:endParaRPr lang="en-IN"/>
        </a:p>
      </dgm:t>
    </dgm:pt>
    <dgm:pt modelId="{29E7E7B3-9A14-4821-AD46-AC69391630F3}">
      <dgm:prSet custT="1"/>
      <dgm:spPr/>
      <dgm:t>
        <a:bodyPr/>
        <a:lstStyle/>
        <a:p>
          <a:r>
            <a:rPr lang="en-US" sz="1600" dirty="0"/>
            <a:t>There are customers whose smoking status is unknown so these could be smokers or non smokers.</a:t>
          </a:r>
          <a:endParaRPr lang="en-IN" sz="1600" dirty="0"/>
        </a:p>
      </dgm:t>
    </dgm:pt>
    <dgm:pt modelId="{A333C446-2B8F-4786-8858-2A2203269A26}" type="parTrans" cxnId="{6DBF3D66-EF10-45BB-B3B6-45E90EE51F1A}">
      <dgm:prSet/>
      <dgm:spPr/>
      <dgm:t>
        <a:bodyPr/>
        <a:lstStyle/>
        <a:p>
          <a:endParaRPr lang="en-IN"/>
        </a:p>
      </dgm:t>
    </dgm:pt>
    <dgm:pt modelId="{BF9D09F9-7BD5-46A0-85F9-429A8939DC48}" type="sibTrans" cxnId="{6DBF3D66-EF10-45BB-B3B6-45E90EE51F1A}">
      <dgm:prSet/>
      <dgm:spPr/>
      <dgm:t>
        <a:bodyPr/>
        <a:lstStyle/>
        <a:p>
          <a:endParaRPr lang="en-IN"/>
        </a:p>
      </dgm:t>
    </dgm:pt>
    <dgm:pt modelId="{02FB3698-2BCE-4C29-9F72-CE07778BC4B5}">
      <dgm:prSet custT="1"/>
      <dgm:spPr/>
      <dgm:t>
        <a:bodyPr/>
        <a:lstStyle/>
        <a:p>
          <a:r>
            <a:rPr lang="en-US" sz="1600" b="0" i="0" dirty="0"/>
            <a:t>Mostly customers don't have any job they are students and </a:t>
          </a:r>
          <a:r>
            <a:rPr lang="en-US" sz="1600" dirty="0"/>
            <a:t>male is dominating class.</a:t>
          </a:r>
          <a:endParaRPr lang="en-IN" sz="1600" dirty="0"/>
        </a:p>
      </dgm:t>
    </dgm:pt>
    <dgm:pt modelId="{7570AC1A-B0B0-4C4F-AA36-F8D63F139A37}" type="parTrans" cxnId="{9F71734E-3BD5-4B83-9DFA-034CD18A0B65}">
      <dgm:prSet/>
      <dgm:spPr/>
      <dgm:t>
        <a:bodyPr/>
        <a:lstStyle/>
        <a:p>
          <a:endParaRPr lang="en-IN"/>
        </a:p>
      </dgm:t>
    </dgm:pt>
    <dgm:pt modelId="{44EEFF49-4274-4594-B723-17B24E3E62ED}" type="sibTrans" cxnId="{9F71734E-3BD5-4B83-9DFA-034CD18A0B65}">
      <dgm:prSet/>
      <dgm:spPr/>
      <dgm:t>
        <a:bodyPr/>
        <a:lstStyle/>
        <a:p>
          <a:endParaRPr lang="en-IN"/>
        </a:p>
      </dgm:t>
    </dgm:pt>
    <dgm:pt modelId="{08358961-CE69-4756-BEBD-8D68B99279D0}" type="pres">
      <dgm:prSet presAssocID="{2DF2ED35-2725-4B55-8C86-52890E0BC503}" presName="diagram" presStyleCnt="0">
        <dgm:presLayoutVars>
          <dgm:chPref val="1"/>
          <dgm:dir/>
          <dgm:animOne val="branch"/>
          <dgm:animLvl val="lvl"/>
          <dgm:resizeHandles/>
        </dgm:presLayoutVars>
      </dgm:prSet>
      <dgm:spPr/>
    </dgm:pt>
    <dgm:pt modelId="{A626295D-508E-4ACA-90F5-FDB73541D256}" type="pres">
      <dgm:prSet presAssocID="{2F9DCF87-FFB4-402D-913C-3277C25F61BF}" presName="root" presStyleCnt="0"/>
      <dgm:spPr/>
    </dgm:pt>
    <dgm:pt modelId="{151CD5B1-60A1-4036-9D8C-594889D2EB6E}" type="pres">
      <dgm:prSet presAssocID="{2F9DCF87-FFB4-402D-913C-3277C25F61BF}" presName="rootComposite" presStyleCnt="0"/>
      <dgm:spPr/>
    </dgm:pt>
    <dgm:pt modelId="{73BC3E94-F96D-4967-A60A-DF33EB6ED52D}" type="pres">
      <dgm:prSet presAssocID="{2F9DCF87-FFB4-402D-913C-3277C25F61BF}" presName="rootText" presStyleLbl="node1" presStyleIdx="0" presStyleCnt="1" custScaleX="282202" custScaleY="133861" custLinFactNeighborX="-11607" custLinFactNeighborY="-581"/>
      <dgm:spPr/>
    </dgm:pt>
    <dgm:pt modelId="{36B5F545-3559-4BD5-9030-4D142F0D86F4}" type="pres">
      <dgm:prSet presAssocID="{2F9DCF87-FFB4-402D-913C-3277C25F61BF}" presName="rootConnector" presStyleLbl="node1" presStyleIdx="0" presStyleCnt="1"/>
      <dgm:spPr/>
    </dgm:pt>
    <dgm:pt modelId="{D94F2A57-0ED2-4F54-972F-50FE0484074E}" type="pres">
      <dgm:prSet presAssocID="{2F9DCF87-FFB4-402D-913C-3277C25F61BF}" presName="childShape" presStyleCnt="0"/>
      <dgm:spPr/>
    </dgm:pt>
    <dgm:pt modelId="{B8A02B01-7F05-4D8E-A30A-0D532CE4BDE1}" type="pres">
      <dgm:prSet presAssocID="{C897BFB9-B2B4-4FE0-B852-8C5E26801403}" presName="Name13" presStyleLbl="parChTrans1D2" presStyleIdx="0" presStyleCnt="3"/>
      <dgm:spPr/>
    </dgm:pt>
    <dgm:pt modelId="{62740E00-88C3-4ED5-AE56-3F3EF6555762}" type="pres">
      <dgm:prSet presAssocID="{E4ADE03F-B596-47CF-AA02-0A84132A658E}" presName="childText" presStyleLbl="bgAcc1" presStyleIdx="0" presStyleCnt="3" custScaleX="284523" custScaleY="359408" custLinFactNeighborX="7731" custLinFactNeighborY="-16250">
        <dgm:presLayoutVars>
          <dgm:bulletEnabled val="1"/>
        </dgm:presLayoutVars>
      </dgm:prSet>
      <dgm:spPr/>
    </dgm:pt>
    <dgm:pt modelId="{ED50A47D-A092-4F11-BFB0-0286EBEB2020}" type="pres">
      <dgm:prSet presAssocID="{A333C446-2B8F-4786-8858-2A2203269A26}" presName="Name13" presStyleLbl="parChTrans1D2" presStyleIdx="1" presStyleCnt="3"/>
      <dgm:spPr/>
    </dgm:pt>
    <dgm:pt modelId="{431485FB-2A72-4B1A-9FBB-E9EC9CA61058}" type="pres">
      <dgm:prSet presAssocID="{29E7E7B3-9A14-4821-AD46-AC69391630F3}" presName="childText" presStyleLbl="bgAcc1" presStyleIdx="1" presStyleCnt="3" custScaleX="289545" custScaleY="300261" custLinFactNeighborX="8105" custLinFactNeighborY="-36327">
        <dgm:presLayoutVars>
          <dgm:bulletEnabled val="1"/>
        </dgm:presLayoutVars>
      </dgm:prSet>
      <dgm:spPr/>
    </dgm:pt>
    <dgm:pt modelId="{F6D0060B-9FD0-4F02-9DBE-DBDB36455387}" type="pres">
      <dgm:prSet presAssocID="{7570AC1A-B0B0-4C4F-AA36-F8D63F139A37}" presName="Name13" presStyleLbl="parChTrans1D2" presStyleIdx="2" presStyleCnt="3"/>
      <dgm:spPr/>
    </dgm:pt>
    <dgm:pt modelId="{1608CA87-8576-4338-A657-4775D8FBCDBA}" type="pres">
      <dgm:prSet presAssocID="{02FB3698-2BCE-4C29-9F72-CE07778BC4B5}" presName="childText" presStyleLbl="bgAcc1" presStyleIdx="2" presStyleCnt="3" custScaleX="295927" custScaleY="255952" custLinFactNeighborX="10791" custLinFactNeighborY="-45321">
        <dgm:presLayoutVars>
          <dgm:bulletEnabled val="1"/>
        </dgm:presLayoutVars>
      </dgm:prSet>
      <dgm:spPr/>
    </dgm:pt>
  </dgm:ptLst>
  <dgm:cxnLst>
    <dgm:cxn modelId="{E4B4A433-CE94-4BF9-9E9F-B76E760DA379}" type="presOf" srcId="{C897BFB9-B2B4-4FE0-B852-8C5E26801403}" destId="{B8A02B01-7F05-4D8E-A30A-0D532CE4BDE1}" srcOrd="0" destOrd="0" presId="urn:microsoft.com/office/officeart/2005/8/layout/hierarchy3"/>
    <dgm:cxn modelId="{6DBF3D66-EF10-45BB-B3B6-45E90EE51F1A}" srcId="{2F9DCF87-FFB4-402D-913C-3277C25F61BF}" destId="{29E7E7B3-9A14-4821-AD46-AC69391630F3}" srcOrd="1" destOrd="0" parTransId="{A333C446-2B8F-4786-8858-2A2203269A26}" sibTransId="{BF9D09F9-7BD5-46A0-85F9-429A8939DC48}"/>
    <dgm:cxn modelId="{9F71734E-3BD5-4B83-9DFA-034CD18A0B65}" srcId="{2F9DCF87-FFB4-402D-913C-3277C25F61BF}" destId="{02FB3698-2BCE-4C29-9F72-CE07778BC4B5}" srcOrd="2" destOrd="0" parTransId="{7570AC1A-B0B0-4C4F-AA36-F8D63F139A37}" sibTransId="{44EEFF49-4274-4594-B723-17B24E3E62ED}"/>
    <dgm:cxn modelId="{37B98253-9E75-4B44-8AFC-01453C4A7435}" type="presOf" srcId="{2F9DCF87-FFB4-402D-913C-3277C25F61BF}" destId="{36B5F545-3559-4BD5-9030-4D142F0D86F4}" srcOrd="1" destOrd="0" presId="urn:microsoft.com/office/officeart/2005/8/layout/hierarchy3"/>
    <dgm:cxn modelId="{9FFF2194-D684-4E78-ADB9-E5699230F5AE}" srcId="{2F9DCF87-FFB4-402D-913C-3277C25F61BF}" destId="{E4ADE03F-B596-47CF-AA02-0A84132A658E}" srcOrd="0" destOrd="0" parTransId="{C897BFB9-B2B4-4FE0-B852-8C5E26801403}" sibTransId="{8FB57B95-5F74-4FAF-8BC8-73D5DB7526F9}"/>
    <dgm:cxn modelId="{359A56B0-C5EB-42F6-9D0E-E06548D8C717}" type="presOf" srcId="{29E7E7B3-9A14-4821-AD46-AC69391630F3}" destId="{431485FB-2A72-4B1A-9FBB-E9EC9CA61058}" srcOrd="0" destOrd="0" presId="urn:microsoft.com/office/officeart/2005/8/layout/hierarchy3"/>
    <dgm:cxn modelId="{CADD97CB-2D54-48C8-B70B-EA03C8DD3BA5}" type="presOf" srcId="{7570AC1A-B0B0-4C4F-AA36-F8D63F139A37}" destId="{F6D0060B-9FD0-4F02-9DBE-DBDB36455387}" srcOrd="0" destOrd="0" presId="urn:microsoft.com/office/officeart/2005/8/layout/hierarchy3"/>
    <dgm:cxn modelId="{0D536ECD-55BB-4FC5-BC40-B917B888C982}" type="presOf" srcId="{02FB3698-2BCE-4C29-9F72-CE07778BC4B5}" destId="{1608CA87-8576-4338-A657-4775D8FBCDBA}" srcOrd="0" destOrd="0" presId="urn:microsoft.com/office/officeart/2005/8/layout/hierarchy3"/>
    <dgm:cxn modelId="{629A75D0-F5C7-44CD-88F2-5D870B4F1A45}" type="presOf" srcId="{E4ADE03F-B596-47CF-AA02-0A84132A658E}" destId="{62740E00-88C3-4ED5-AE56-3F3EF6555762}" srcOrd="0" destOrd="0" presId="urn:microsoft.com/office/officeart/2005/8/layout/hierarchy3"/>
    <dgm:cxn modelId="{EDAE33D5-2D0B-48B6-B378-F55585D7A4FE}" type="presOf" srcId="{A333C446-2B8F-4786-8858-2A2203269A26}" destId="{ED50A47D-A092-4F11-BFB0-0286EBEB2020}" srcOrd="0" destOrd="0" presId="urn:microsoft.com/office/officeart/2005/8/layout/hierarchy3"/>
    <dgm:cxn modelId="{BF0C5CD6-AC16-4780-89F4-B7E16362A83D}" type="presOf" srcId="{2F9DCF87-FFB4-402D-913C-3277C25F61BF}" destId="{73BC3E94-F96D-4967-A60A-DF33EB6ED52D}" srcOrd="0" destOrd="0" presId="urn:microsoft.com/office/officeart/2005/8/layout/hierarchy3"/>
    <dgm:cxn modelId="{BE3A0BDE-54F8-411A-A2A2-79E0E395AB44}" srcId="{2DF2ED35-2725-4B55-8C86-52890E0BC503}" destId="{2F9DCF87-FFB4-402D-913C-3277C25F61BF}" srcOrd="0" destOrd="0" parTransId="{58BD7016-F879-4E93-BAED-C537DEB92A4F}" sibTransId="{D35754D2-2685-4396-AC23-DD1EF14A4287}"/>
    <dgm:cxn modelId="{E916B1EE-FE7B-448A-ABC1-B417F98A0EC2}" type="presOf" srcId="{2DF2ED35-2725-4B55-8C86-52890E0BC503}" destId="{08358961-CE69-4756-BEBD-8D68B99279D0}" srcOrd="0" destOrd="0" presId="urn:microsoft.com/office/officeart/2005/8/layout/hierarchy3"/>
    <dgm:cxn modelId="{7EC51167-BF65-405E-9380-C18C5FBBEF87}" type="presParOf" srcId="{08358961-CE69-4756-BEBD-8D68B99279D0}" destId="{A626295D-508E-4ACA-90F5-FDB73541D256}" srcOrd="0" destOrd="0" presId="urn:microsoft.com/office/officeart/2005/8/layout/hierarchy3"/>
    <dgm:cxn modelId="{DE9740BC-EEC7-45B1-BDF2-FDE2462C75C8}" type="presParOf" srcId="{A626295D-508E-4ACA-90F5-FDB73541D256}" destId="{151CD5B1-60A1-4036-9D8C-594889D2EB6E}" srcOrd="0" destOrd="0" presId="urn:microsoft.com/office/officeart/2005/8/layout/hierarchy3"/>
    <dgm:cxn modelId="{F224936D-2F2A-46B8-A666-B5CAD4C146E7}" type="presParOf" srcId="{151CD5B1-60A1-4036-9D8C-594889D2EB6E}" destId="{73BC3E94-F96D-4967-A60A-DF33EB6ED52D}" srcOrd="0" destOrd="0" presId="urn:microsoft.com/office/officeart/2005/8/layout/hierarchy3"/>
    <dgm:cxn modelId="{06D3C18E-D0AA-4BC1-B95B-50A30F5C7DE0}" type="presParOf" srcId="{151CD5B1-60A1-4036-9D8C-594889D2EB6E}" destId="{36B5F545-3559-4BD5-9030-4D142F0D86F4}" srcOrd="1" destOrd="0" presId="urn:microsoft.com/office/officeart/2005/8/layout/hierarchy3"/>
    <dgm:cxn modelId="{4CE0DA93-6FF5-4022-9502-222AE7AB1E19}" type="presParOf" srcId="{A626295D-508E-4ACA-90F5-FDB73541D256}" destId="{D94F2A57-0ED2-4F54-972F-50FE0484074E}" srcOrd="1" destOrd="0" presId="urn:microsoft.com/office/officeart/2005/8/layout/hierarchy3"/>
    <dgm:cxn modelId="{C5AEF326-12D0-43C0-9967-7B3A9D627E6F}" type="presParOf" srcId="{D94F2A57-0ED2-4F54-972F-50FE0484074E}" destId="{B8A02B01-7F05-4D8E-A30A-0D532CE4BDE1}" srcOrd="0" destOrd="0" presId="urn:microsoft.com/office/officeart/2005/8/layout/hierarchy3"/>
    <dgm:cxn modelId="{FB4E5EF5-DE6C-4CD0-AB01-9CCB60EAA89C}" type="presParOf" srcId="{D94F2A57-0ED2-4F54-972F-50FE0484074E}" destId="{62740E00-88C3-4ED5-AE56-3F3EF6555762}" srcOrd="1" destOrd="0" presId="urn:microsoft.com/office/officeart/2005/8/layout/hierarchy3"/>
    <dgm:cxn modelId="{F7FC3C2B-4322-4145-9078-8CE896619706}" type="presParOf" srcId="{D94F2A57-0ED2-4F54-972F-50FE0484074E}" destId="{ED50A47D-A092-4F11-BFB0-0286EBEB2020}" srcOrd="2" destOrd="0" presId="urn:microsoft.com/office/officeart/2005/8/layout/hierarchy3"/>
    <dgm:cxn modelId="{CBBCCB01-41C6-4442-9EC8-721FBD95849C}" type="presParOf" srcId="{D94F2A57-0ED2-4F54-972F-50FE0484074E}" destId="{431485FB-2A72-4B1A-9FBB-E9EC9CA61058}" srcOrd="3" destOrd="0" presId="urn:microsoft.com/office/officeart/2005/8/layout/hierarchy3"/>
    <dgm:cxn modelId="{AD029320-6889-499A-8305-4DF00EA178D6}" type="presParOf" srcId="{D94F2A57-0ED2-4F54-972F-50FE0484074E}" destId="{F6D0060B-9FD0-4F02-9DBE-DBDB36455387}" srcOrd="4" destOrd="0" presId="urn:microsoft.com/office/officeart/2005/8/layout/hierarchy3"/>
    <dgm:cxn modelId="{B10AFFDE-78B2-4155-B705-343339AAA90D}" type="presParOf" srcId="{D94F2A57-0ED2-4F54-972F-50FE0484074E}" destId="{1608CA87-8576-4338-A657-4775D8FBCDBA}"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F2ED35-2725-4B55-8C86-52890E0BC5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F9DCF87-FFB4-402D-913C-3277C25F61BF}">
      <dgm:prSet custT="1"/>
      <dgm:spPr/>
      <dgm:t>
        <a:bodyPr/>
        <a:lstStyle/>
        <a:p>
          <a:r>
            <a:rPr lang="en-IN" sz="1800" dirty="0"/>
            <a:t>Insights From Bivariate Analysis :</a:t>
          </a:r>
        </a:p>
      </dgm:t>
    </dgm:pt>
    <dgm:pt modelId="{58BD7016-F879-4E93-BAED-C537DEB92A4F}" type="parTrans" cxnId="{BE3A0BDE-54F8-411A-A2A2-79E0E395AB44}">
      <dgm:prSet/>
      <dgm:spPr/>
      <dgm:t>
        <a:bodyPr/>
        <a:lstStyle/>
        <a:p>
          <a:endParaRPr lang="en-IN"/>
        </a:p>
      </dgm:t>
    </dgm:pt>
    <dgm:pt modelId="{D35754D2-2685-4396-AC23-DD1EF14A4287}" type="sibTrans" cxnId="{BE3A0BDE-54F8-411A-A2A2-79E0E395AB44}">
      <dgm:prSet/>
      <dgm:spPr/>
      <dgm:t>
        <a:bodyPr/>
        <a:lstStyle/>
        <a:p>
          <a:endParaRPr lang="en-IN"/>
        </a:p>
      </dgm:t>
    </dgm:pt>
    <dgm:pt modelId="{E4ADE03F-B596-47CF-AA02-0A84132A658E}">
      <dgm:prSet custT="1"/>
      <dgm:spPr/>
      <dgm:t>
        <a:bodyPr/>
        <a:lstStyle/>
        <a:p>
          <a:r>
            <a:rPr lang="en-US" sz="1400" dirty="0"/>
            <a:t>We can see very high cholesterol level(225-250) is only between salaried customers and second highest cholesterol level(200-225) is only in customers whose occupation is business.</a:t>
          </a:r>
          <a:endParaRPr lang="en-IN" sz="1100" dirty="0"/>
        </a:p>
      </dgm:t>
    </dgm:pt>
    <dgm:pt modelId="{C897BFB9-B2B4-4FE0-B852-8C5E26801403}" type="parTrans" cxnId="{9FFF2194-D684-4E78-ADB9-E5699230F5AE}">
      <dgm:prSet/>
      <dgm:spPr/>
      <dgm:t>
        <a:bodyPr/>
        <a:lstStyle/>
        <a:p>
          <a:endParaRPr lang="en-IN"/>
        </a:p>
      </dgm:t>
    </dgm:pt>
    <dgm:pt modelId="{8FB57B95-5F74-4FAF-8BC8-73D5DB7526F9}" type="sibTrans" cxnId="{9FFF2194-D684-4E78-ADB9-E5699230F5AE}">
      <dgm:prSet/>
      <dgm:spPr/>
      <dgm:t>
        <a:bodyPr/>
        <a:lstStyle/>
        <a:p>
          <a:endParaRPr lang="en-IN"/>
        </a:p>
      </dgm:t>
    </dgm:pt>
    <dgm:pt modelId="{29E7E7B3-9A14-4821-AD46-AC69391630F3}">
      <dgm:prSet custT="1"/>
      <dgm:spPr/>
      <dgm:t>
        <a:bodyPr/>
        <a:lstStyle/>
        <a:p>
          <a:r>
            <a:rPr lang="en-US" sz="1400" dirty="0"/>
            <a:t>Customer who don't have any designated occupation(student) have cholesterol level in control. Cholesterol level of salaried customer is either in control OR it's too high.</a:t>
          </a:r>
          <a:endParaRPr lang="en-IN" sz="1400" dirty="0"/>
        </a:p>
      </dgm:t>
    </dgm:pt>
    <dgm:pt modelId="{A333C446-2B8F-4786-8858-2A2203269A26}" type="parTrans" cxnId="{6DBF3D66-EF10-45BB-B3B6-45E90EE51F1A}">
      <dgm:prSet/>
      <dgm:spPr/>
      <dgm:t>
        <a:bodyPr/>
        <a:lstStyle/>
        <a:p>
          <a:endParaRPr lang="en-IN"/>
        </a:p>
      </dgm:t>
    </dgm:pt>
    <dgm:pt modelId="{BF9D09F9-7BD5-46A0-85F9-429A8939DC48}" type="sibTrans" cxnId="{6DBF3D66-EF10-45BB-B3B6-45E90EE51F1A}">
      <dgm:prSet/>
      <dgm:spPr/>
      <dgm:t>
        <a:bodyPr/>
        <a:lstStyle/>
        <a:p>
          <a:endParaRPr lang="en-IN"/>
        </a:p>
      </dgm:t>
    </dgm:pt>
    <dgm:pt modelId="{02FB3698-2BCE-4C29-9F72-CE07778BC4B5}">
      <dgm:prSet custT="1"/>
      <dgm:spPr/>
      <dgm:t>
        <a:bodyPr/>
        <a:lstStyle/>
        <a:p>
          <a:r>
            <a:rPr lang="en-US" sz="1400" b="0" i="0" dirty="0"/>
            <a:t>We can see very strong correlation b/w weight and insurance cost that means insurance cost will increase if weight increases.</a:t>
          </a:r>
          <a:endParaRPr lang="en-IN" sz="1400" dirty="0"/>
        </a:p>
      </dgm:t>
    </dgm:pt>
    <dgm:pt modelId="{7570AC1A-B0B0-4C4F-AA36-F8D63F139A37}" type="parTrans" cxnId="{9F71734E-3BD5-4B83-9DFA-034CD18A0B65}">
      <dgm:prSet/>
      <dgm:spPr/>
      <dgm:t>
        <a:bodyPr/>
        <a:lstStyle/>
        <a:p>
          <a:endParaRPr lang="en-IN"/>
        </a:p>
      </dgm:t>
    </dgm:pt>
    <dgm:pt modelId="{44EEFF49-4274-4594-B723-17B24E3E62ED}" type="sibTrans" cxnId="{9F71734E-3BD5-4B83-9DFA-034CD18A0B65}">
      <dgm:prSet/>
      <dgm:spPr/>
      <dgm:t>
        <a:bodyPr/>
        <a:lstStyle/>
        <a:p>
          <a:endParaRPr lang="en-IN"/>
        </a:p>
      </dgm:t>
    </dgm:pt>
    <dgm:pt modelId="{08358961-CE69-4756-BEBD-8D68B99279D0}" type="pres">
      <dgm:prSet presAssocID="{2DF2ED35-2725-4B55-8C86-52890E0BC503}" presName="diagram" presStyleCnt="0">
        <dgm:presLayoutVars>
          <dgm:chPref val="1"/>
          <dgm:dir/>
          <dgm:animOne val="branch"/>
          <dgm:animLvl val="lvl"/>
          <dgm:resizeHandles/>
        </dgm:presLayoutVars>
      </dgm:prSet>
      <dgm:spPr/>
    </dgm:pt>
    <dgm:pt modelId="{A626295D-508E-4ACA-90F5-FDB73541D256}" type="pres">
      <dgm:prSet presAssocID="{2F9DCF87-FFB4-402D-913C-3277C25F61BF}" presName="root" presStyleCnt="0"/>
      <dgm:spPr/>
    </dgm:pt>
    <dgm:pt modelId="{151CD5B1-60A1-4036-9D8C-594889D2EB6E}" type="pres">
      <dgm:prSet presAssocID="{2F9DCF87-FFB4-402D-913C-3277C25F61BF}" presName="rootComposite" presStyleCnt="0"/>
      <dgm:spPr/>
    </dgm:pt>
    <dgm:pt modelId="{73BC3E94-F96D-4967-A60A-DF33EB6ED52D}" type="pres">
      <dgm:prSet presAssocID="{2F9DCF87-FFB4-402D-913C-3277C25F61BF}" presName="rootText" presStyleLbl="node1" presStyleIdx="0" presStyleCnt="1" custScaleX="215982" custScaleY="101970" custLinFactNeighborX="8572" custLinFactNeighborY="-24248"/>
      <dgm:spPr/>
    </dgm:pt>
    <dgm:pt modelId="{36B5F545-3559-4BD5-9030-4D142F0D86F4}" type="pres">
      <dgm:prSet presAssocID="{2F9DCF87-FFB4-402D-913C-3277C25F61BF}" presName="rootConnector" presStyleLbl="node1" presStyleIdx="0" presStyleCnt="1"/>
      <dgm:spPr/>
    </dgm:pt>
    <dgm:pt modelId="{D94F2A57-0ED2-4F54-972F-50FE0484074E}" type="pres">
      <dgm:prSet presAssocID="{2F9DCF87-FFB4-402D-913C-3277C25F61BF}" presName="childShape" presStyleCnt="0"/>
      <dgm:spPr/>
    </dgm:pt>
    <dgm:pt modelId="{B8A02B01-7F05-4D8E-A30A-0D532CE4BDE1}" type="pres">
      <dgm:prSet presAssocID="{C897BFB9-B2B4-4FE0-B852-8C5E26801403}" presName="Name13" presStyleLbl="parChTrans1D2" presStyleIdx="0" presStyleCnt="3"/>
      <dgm:spPr/>
    </dgm:pt>
    <dgm:pt modelId="{62740E00-88C3-4ED5-AE56-3F3EF6555762}" type="pres">
      <dgm:prSet presAssocID="{E4ADE03F-B596-47CF-AA02-0A84132A658E}" presName="childText" presStyleLbl="bgAcc1" presStyleIdx="0" presStyleCnt="3" custScaleX="288784" custScaleY="302740">
        <dgm:presLayoutVars>
          <dgm:bulletEnabled val="1"/>
        </dgm:presLayoutVars>
      </dgm:prSet>
      <dgm:spPr/>
    </dgm:pt>
    <dgm:pt modelId="{ED50A47D-A092-4F11-BFB0-0286EBEB2020}" type="pres">
      <dgm:prSet presAssocID="{A333C446-2B8F-4786-8858-2A2203269A26}" presName="Name13" presStyleLbl="parChTrans1D2" presStyleIdx="1" presStyleCnt="3"/>
      <dgm:spPr/>
    </dgm:pt>
    <dgm:pt modelId="{431485FB-2A72-4B1A-9FBB-E9EC9CA61058}" type="pres">
      <dgm:prSet presAssocID="{29E7E7B3-9A14-4821-AD46-AC69391630F3}" presName="childText" presStyleLbl="bgAcc1" presStyleIdx="1" presStyleCnt="3" custScaleX="283136" custScaleY="290998" custLinFactNeighborX="-3397" custLinFactNeighborY="-17048">
        <dgm:presLayoutVars>
          <dgm:bulletEnabled val="1"/>
        </dgm:presLayoutVars>
      </dgm:prSet>
      <dgm:spPr/>
    </dgm:pt>
    <dgm:pt modelId="{F6D0060B-9FD0-4F02-9DBE-DBDB36455387}" type="pres">
      <dgm:prSet presAssocID="{7570AC1A-B0B0-4C4F-AA36-F8D63F139A37}" presName="Name13" presStyleLbl="parChTrans1D2" presStyleIdx="2" presStyleCnt="3"/>
      <dgm:spPr/>
    </dgm:pt>
    <dgm:pt modelId="{1608CA87-8576-4338-A657-4775D8FBCDBA}" type="pres">
      <dgm:prSet presAssocID="{02FB3698-2BCE-4C29-9F72-CE07778BC4B5}" presName="childText" presStyleLbl="bgAcc1" presStyleIdx="2" presStyleCnt="3" custScaleX="274235" custScaleY="244860" custLinFactNeighborX="3276" custLinFactNeighborY="-31893">
        <dgm:presLayoutVars>
          <dgm:bulletEnabled val="1"/>
        </dgm:presLayoutVars>
      </dgm:prSet>
      <dgm:spPr/>
    </dgm:pt>
  </dgm:ptLst>
  <dgm:cxnLst>
    <dgm:cxn modelId="{E4B4A433-CE94-4BF9-9E9F-B76E760DA379}" type="presOf" srcId="{C897BFB9-B2B4-4FE0-B852-8C5E26801403}" destId="{B8A02B01-7F05-4D8E-A30A-0D532CE4BDE1}" srcOrd="0" destOrd="0" presId="urn:microsoft.com/office/officeart/2005/8/layout/hierarchy3"/>
    <dgm:cxn modelId="{6DBF3D66-EF10-45BB-B3B6-45E90EE51F1A}" srcId="{2F9DCF87-FFB4-402D-913C-3277C25F61BF}" destId="{29E7E7B3-9A14-4821-AD46-AC69391630F3}" srcOrd="1" destOrd="0" parTransId="{A333C446-2B8F-4786-8858-2A2203269A26}" sibTransId="{BF9D09F9-7BD5-46A0-85F9-429A8939DC48}"/>
    <dgm:cxn modelId="{9F71734E-3BD5-4B83-9DFA-034CD18A0B65}" srcId="{2F9DCF87-FFB4-402D-913C-3277C25F61BF}" destId="{02FB3698-2BCE-4C29-9F72-CE07778BC4B5}" srcOrd="2" destOrd="0" parTransId="{7570AC1A-B0B0-4C4F-AA36-F8D63F139A37}" sibTransId="{44EEFF49-4274-4594-B723-17B24E3E62ED}"/>
    <dgm:cxn modelId="{37B98253-9E75-4B44-8AFC-01453C4A7435}" type="presOf" srcId="{2F9DCF87-FFB4-402D-913C-3277C25F61BF}" destId="{36B5F545-3559-4BD5-9030-4D142F0D86F4}" srcOrd="1" destOrd="0" presId="urn:microsoft.com/office/officeart/2005/8/layout/hierarchy3"/>
    <dgm:cxn modelId="{9FFF2194-D684-4E78-ADB9-E5699230F5AE}" srcId="{2F9DCF87-FFB4-402D-913C-3277C25F61BF}" destId="{E4ADE03F-B596-47CF-AA02-0A84132A658E}" srcOrd="0" destOrd="0" parTransId="{C897BFB9-B2B4-4FE0-B852-8C5E26801403}" sibTransId="{8FB57B95-5F74-4FAF-8BC8-73D5DB7526F9}"/>
    <dgm:cxn modelId="{359A56B0-C5EB-42F6-9D0E-E06548D8C717}" type="presOf" srcId="{29E7E7B3-9A14-4821-AD46-AC69391630F3}" destId="{431485FB-2A72-4B1A-9FBB-E9EC9CA61058}" srcOrd="0" destOrd="0" presId="urn:microsoft.com/office/officeart/2005/8/layout/hierarchy3"/>
    <dgm:cxn modelId="{CADD97CB-2D54-48C8-B70B-EA03C8DD3BA5}" type="presOf" srcId="{7570AC1A-B0B0-4C4F-AA36-F8D63F139A37}" destId="{F6D0060B-9FD0-4F02-9DBE-DBDB36455387}" srcOrd="0" destOrd="0" presId="urn:microsoft.com/office/officeart/2005/8/layout/hierarchy3"/>
    <dgm:cxn modelId="{0D536ECD-55BB-4FC5-BC40-B917B888C982}" type="presOf" srcId="{02FB3698-2BCE-4C29-9F72-CE07778BC4B5}" destId="{1608CA87-8576-4338-A657-4775D8FBCDBA}" srcOrd="0" destOrd="0" presId="urn:microsoft.com/office/officeart/2005/8/layout/hierarchy3"/>
    <dgm:cxn modelId="{629A75D0-F5C7-44CD-88F2-5D870B4F1A45}" type="presOf" srcId="{E4ADE03F-B596-47CF-AA02-0A84132A658E}" destId="{62740E00-88C3-4ED5-AE56-3F3EF6555762}" srcOrd="0" destOrd="0" presId="urn:microsoft.com/office/officeart/2005/8/layout/hierarchy3"/>
    <dgm:cxn modelId="{EDAE33D5-2D0B-48B6-B378-F55585D7A4FE}" type="presOf" srcId="{A333C446-2B8F-4786-8858-2A2203269A26}" destId="{ED50A47D-A092-4F11-BFB0-0286EBEB2020}" srcOrd="0" destOrd="0" presId="urn:microsoft.com/office/officeart/2005/8/layout/hierarchy3"/>
    <dgm:cxn modelId="{BF0C5CD6-AC16-4780-89F4-B7E16362A83D}" type="presOf" srcId="{2F9DCF87-FFB4-402D-913C-3277C25F61BF}" destId="{73BC3E94-F96D-4967-A60A-DF33EB6ED52D}" srcOrd="0" destOrd="0" presId="urn:microsoft.com/office/officeart/2005/8/layout/hierarchy3"/>
    <dgm:cxn modelId="{BE3A0BDE-54F8-411A-A2A2-79E0E395AB44}" srcId="{2DF2ED35-2725-4B55-8C86-52890E0BC503}" destId="{2F9DCF87-FFB4-402D-913C-3277C25F61BF}" srcOrd="0" destOrd="0" parTransId="{58BD7016-F879-4E93-BAED-C537DEB92A4F}" sibTransId="{D35754D2-2685-4396-AC23-DD1EF14A4287}"/>
    <dgm:cxn modelId="{E916B1EE-FE7B-448A-ABC1-B417F98A0EC2}" type="presOf" srcId="{2DF2ED35-2725-4B55-8C86-52890E0BC503}" destId="{08358961-CE69-4756-BEBD-8D68B99279D0}" srcOrd="0" destOrd="0" presId="urn:microsoft.com/office/officeart/2005/8/layout/hierarchy3"/>
    <dgm:cxn modelId="{7EC51167-BF65-405E-9380-C18C5FBBEF87}" type="presParOf" srcId="{08358961-CE69-4756-BEBD-8D68B99279D0}" destId="{A626295D-508E-4ACA-90F5-FDB73541D256}" srcOrd="0" destOrd="0" presId="urn:microsoft.com/office/officeart/2005/8/layout/hierarchy3"/>
    <dgm:cxn modelId="{DE9740BC-EEC7-45B1-BDF2-FDE2462C75C8}" type="presParOf" srcId="{A626295D-508E-4ACA-90F5-FDB73541D256}" destId="{151CD5B1-60A1-4036-9D8C-594889D2EB6E}" srcOrd="0" destOrd="0" presId="urn:microsoft.com/office/officeart/2005/8/layout/hierarchy3"/>
    <dgm:cxn modelId="{F224936D-2F2A-46B8-A666-B5CAD4C146E7}" type="presParOf" srcId="{151CD5B1-60A1-4036-9D8C-594889D2EB6E}" destId="{73BC3E94-F96D-4967-A60A-DF33EB6ED52D}" srcOrd="0" destOrd="0" presId="urn:microsoft.com/office/officeart/2005/8/layout/hierarchy3"/>
    <dgm:cxn modelId="{06D3C18E-D0AA-4BC1-B95B-50A30F5C7DE0}" type="presParOf" srcId="{151CD5B1-60A1-4036-9D8C-594889D2EB6E}" destId="{36B5F545-3559-4BD5-9030-4D142F0D86F4}" srcOrd="1" destOrd="0" presId="urn:microsoft.com/office/officeart/2005/8/layout/hierarchy3"/>
    <dgm:cxn modelId="{4CE0DA93-6FF5-4022-9502-222AE7AB1E19}" type="presParOf" srcId="{A626295D-508E-4ACA-90F5-FDB73541D256}" destId="{D94F2A57-0ED2-4F54-972F-50FE0484074E}" srcOrd="1" destOrd="0" presId="urn:microsoft.com/office/officeart/2005/8/layout/hierarchy3"/>
    <dgm:cxn modelId="{C5AEF326-12D0-43C0-9967-7B3A9D627E6F}" type="presParOf" srcId="{D94F2A57-0ED2-4F54-972F-50FE0484074E}" destId="{B8A02B01-7F05-4D8E-A30A-0D532CE4BDE1}" srcOrd="0" destOrd="0" presId="urn:microsoft.com/office/officeart/2005/8/layout/hierarchy3"/>
    <dgm:cxn modelId="{FB4E5EF5-DE6C-4CD0-AB01-9CCB60EAA89C}" type="presParOf" srcId="{D94F2A57-0ED2-4F54-972F-50FE0484074E}" destId="{62740E00-88C3-4ED5-AE56-3F3EF6555762}" srcOrd="1" destOrd="0" presId="urn:microsoft.com/office/officeart/2005/8/layout/hierarchy3"/>
    <dgm:cxn modelId="{F7FC3C2B-4322-4145-9078-8CE896619706}" type="presParOf" srcId="{D94F2A57-0ED2-4F54-972F-50FE0484074E}" destId="{ED50A47D-A092-4F11-BFB0-0286EBEB2020}" srcOrd="2" destOrd="0" presId="urn:microsoft.com/office/officeart/2005/8/layout/hierarchy3"/>
    <dgm:cxn modelId="{CBBCCB01-41C6-4442-9EC8-721FBD95849C}" type="presParOf" srcId="{D94F2A57-0ED2-4F54-972F-50FE0484074E}" destId="{431485FB-2A72-4B1A-9FBB-E9EC9CA61058}" srcOrd="3" destOrd="0" presId="urn:microsoft.com/office/officeart/2005/8/layout/hierarchy3"/>
    <dgm:cxn modelId="{AD029320-6889-499A-8305-4DF00EA178D6}" type="presParOf" srcId="{D94F2A57-0ED2-4F54-972F-50FE0484074E}" destId="{F6D0060B-9FD0-4F02-9DBE-DBDB36455387}" srcOrd="4" destOrd="0" presId="urn:microsoft.com/office/officeart/2005/8/layout/hierarchy3"/>
    <dgm:cxn modelId="{B10AFFDE-78B2-4155-B705-343339AAA90D}" type="presParOf" srcId="{D94F2A57-0ED2-4F54-972F-50FE0484074E}" destId="{1608CA87-8576-4338-A657-4775D8FBCDBA}"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F2ED35-2725-4B55-8C86-52890E0BC5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F9DCF87-FFB4-402D-913C-3277C25F61BF}">
      <dgm:prSet custT="1"/>
      <dgm:spPr/>
      <dgm:t>
        <a:bodyPr/>
        <a:lstStyle/>
        <a:p>
          <a:r>
            <a:rPr lang="en-IN" sz="1800" dirty="0"/>
            <a:t>Insights From Multivariate Analysis :</a:t>
          </a:r>
        </a:p>
      </dgm:t>
    </dgm:pt>
    <dgm:pt modelId="{D35754D2-2685-4396-AC23-DD1EF14A4287}" type="sibTrans" cxnId="{BE3A0BDE-54F8-411A-A2A2-79E0E395AB44}">
      <dgm:prSet/>
      <dgm:spPr/>
      <dgm:t>
        <a:bodyPr/>
        <a:lstStyle/>
        <a:p>
          <a:endParaRPr lang="en-IN"/>
        </a:p>
      </dgm:t>
    </dgm:pt>
    <dgm:pt modelId="{58BD7016-F879-4E93-BAED-C537DEB92A4F}" type="parTrans" cxnId="{BE3A0BDE-54F8-411A-A2A2-79E0E395AB44}">
      <dgm:prSet/>
      <dgm:spPr/>
      <dgm:t>
        <a:bodyPr/>
        <a:lstStyle/>
        <a:p>
          <a:endParaRPr lang="en-IN"/>
        </a:p>
      </dgm:t>
    </dgm:pt>
    <dgm:pt modelId="{3129B1C9-0C15-4DB5-83D4-73787A4B9E90}">
      <dgm:prSet custT="1"/>
      <dgm:spPr/>
      <dgm:t>
        <a:bodyPr/>
        <a:lstStyle/>
        <a:p>
          <a:r>
            <a:rPr lang="en-US" sz="1400" dirty="0"/>
            <a:t>From above heatmap we can see that only few of the variables are correlated .</a:t>
          </a:r>
          <a:endParaRPr lang="en-IN" sz="1400" dirty="0"/>
        </a:p>
      </dgm:t>
    </dgm:pt>
    <dgm:pt modelId="{7EA17844-0F46-4902-AAF4-E30BEFFD5600}" type="parTrans" cxnId="{91C64AEF-3CDE-47A0-A588-7546E55523B5}">
      <dgm:prSet/>
      <dgm:spPr/>
      <dgm:t>
        <a:bodyPr/>
        <a:lstStyle/>
        <a:p>
          <a:endParaRPr lang="en-IN"/>
        </a:p>
      </dgm:t>
    </dgm:pt>
    <dgm:pt modelId="{175D513F-1C2F-42EA-BFA7-0DB3CA979540}" type="sibTrans" cxnId="{91C64AEF-3CDE-47A0-A588-7546E55523B5}">
      <dgm:prSet/>
      <dgm:spPr/>
      <dgm:t>
        <a:bodyPr/>
        <a:lstStyle/>
        <a:p>
          <a:endParaRPr lang="en-IN"/>
        </a:p>
      </dgm:t>
    </dgm:pt>
    <dgm:pt modelId="{08358961-CE69-4756-BEBD-8D68B99279D0}" type="pres">
      <dgm:prSet presAssocID="{2DF2ED35-2725-4B55-8C86-52890E0BC503}" presName="diagram" presStyleCnt="0">
        <dgm:presLayoutVars>
          <dgm:chPref val="1"/>
          <dgm:dir/>
          <dgm:animOne val="branch"/>
          <dgm:animLvl val="lvl"/>
          <dgm:resizeHandles/>
        </dgm:presLayoutVars>
      </dgm:prSet>
      <dgm:spPr/>
    </dgm:pt>
    <dgm:pt modelId="{A626295D-508E-4ACA-90F5-FDB73541D256}" type="pres">
      <dgm:prSet presAssocID="{2F9DCF87-FFB4-402D-913C-3277C25F61BF}" presName="root" presStyleCnt="0"/>
      <dgm:spPr/>
    </dgm:pt>
    <dgm:pt modelId="{151CD5B1-60A1-4036-9D8C-594889D2EB6E}" type="pres">
      <dgm:prSet presAssocID="{2F9DCF87-FFB4-402D-913C-3277C25F61BF}" presName="rootComposite" presStyleCnt="0"/>
      <dgm:spPr/>
    </dgm:pt>
    <dgm:pt modelId="{73BC3E94-F96D-4967-A60A-DF33EB6ED52D}" type="pres">
      <dgm:prSet presAssocID="{2F9DCF87-FFB4-402D-913C-3277C25F61BF}" presName="rootText" presStyleLbl="node1" presStyleIdx="0" presStyleCnt="1" custScaleX="236973" custScaleY="151926" custLinFactY="-100000" custLinFactNeighborX="9438" custLinFactNeighborY="-185890"/>
      <dgm:spPr/>
    </dgm:pt>
    <dgm:pt modelId="{36B5F545-3559-4BD5-9030-4D142F0D86F4}" type="pres">
      <dgm:prSet presAssocID="{2F9DCF87-FFB4-402D-913C-3277C25F61BF}" presName="rootConnector" presStyleLbl="node1" presStyleIdx="0" presStyleCnt="1"/>
      <dgm:spPr/>
    </dgm:pt>
    <dgm:pt modelId="{D94F2A57-0ED2-4F54-972F-50FE0484074E}" type="pres">
      <dgm:prSet presAssocID="{2F9DCF87-FFB4-402D-913C-3277C25F61BF}" presName="childShape" presStyleCnt="0"/>
      <dgm:spPr/>
    </dgm:pt>
    <dgm:pt modelId="{7DA40F89-39E8-4EF7-868A-EC7024380294}" type="pres">
      <dgm:prSet presAssocID="{7EA17844-0F46-4902-AAF4-E30BEFFD5600}" presName="Name13" presStyleLbl="parChTrans1D2" presStyleIdx="0" presStyleCnt="1"/>
      <dgm:spPr/>
    </dgm:pt>
    <dgm:pt modelId="{CCC7B13F-DF64-4524-915D-25AAFCEBE197}" type="pres">
      <dgm:prSet presAssocID="{3129B1C9-0C15-4DB5-83D4-73787A4B9E90}" presName="childText" presStyleLbl="bgAcc1" presStyleIdx="0" presStyleCnt="1" custScaleX="221100" custScaleY="192010" custLinFactNeighborX="-10620" custLinFactNeighborY="-72321">
        <dgm:presLayoutVars>
          <dgm:bulletEnabled val="1"/>
        </dgm:presLayoutVars>
      </dgm:prSet>
      <dgm:spPr/>
    </dgm:pt>
  </dgm:ptLst>
  <dgm:cxnLst>
    <dgm:cxn modelId="{37B98253-9E75-4B44-8AFC-01453C4A7435}" type="presOf" srcId="{2F9DCF87-FFB4-402D-913C-3277C25F61BF}" destId="{36B5F545-3559-4BD5-9030-4D142F0D86F4}" srcOrd="1" destOrd="0" presId="urn:microsoft.com/office/officeart/2005/8/layout/hierarchy3"/>
    <dgm:cxn modelId="{DA846CA5-9580-4CE9-A9D8-33A2CA4F3C4D}" type="presOf" srcId="{3129B1C9-0C15-4DB5-83D4-73787A4B9E90}" destId="{CCC7B13F-DF64-4524-915D-25AAFCEBE197}" srcOrd="0" destOrd="0" presId="urn:microsoft.com/office/officeart/2005/8/layout/hierarchy3"/>
    <dgm:cxn modelId="{BF0C5CD6-AC16-4780-89F4-B7E16362A83D}" type="presOf" srcId="{2F9DCF87-FFB4-402D-913C-3277C25F61BF}" destId="{73BC3E94-F96D-4967-A60A-DF33EB6ED52D}" srcOrd="0" destOrd="0" presId="urn:microsoft.com/office/officeart/2005/8/layout/hierarchy3"/>
    <dgm:cxn modelId="{BE3A0BDE-54F8-411A-A2A2-79E0E395AB44}" srcId="{2DF2ED35-2725-4B55-8C86-52890E0BC503}" destId="{2F9DCF87-FFB4-402D-913C-3277C25F61BF}" srcOrd="0" destOrd="0" parTransId="{58BD7016-F879-4E93-BAED-C537DEB92A4F}" sibTransId="{D35754D2-2685-4396-AC23-DD1EF14A4287}"/>
    <dgm:cxn modelId="{648FE6E0-7760-4A33-8F6B-A31AC0471E58}" type="presOf" srcId="{7EA17844-0F46-4902-AAF4-E30BEFFD5600}" destId="{7DA40F89-39E8-4EF7-868A-EC7024380294}" srcOrd="0" destOrd="0" presId="urn:microsoft.com/office/officeart/2005/8/layout/hierarchy3"/>
    <dgm:cxn modelId="{E916B1EE-FE7B-448A-ABC1-B417F98A0EC2}" type="presOf" srcId="{2DF2ED35-2725-4B55-8C86-52890E0BC503}" destId="{08358961-CE69-4756-BEBD-8D68B99279D0}" srcOrd="0" destOrd="0" presId="urn:microsoft.com/office/officeart/2005/8/layout/hierarchy3"/>
    <dgm:cxn modelId="{91C64AEF-3CDE-47A0-A588-7546E55523B5}" srcId="{2F9DCF87-FFB4-402D-913C-3277C25F61BF}" destId="{3129B1C9-0C15-4DB5-83D4-73787A4B9E90}" srcOrd="0" destOrd="0" parTransId="{7EA17844-0F46-4902-AAF4-E30BEFFD5600}" sibTransId="{175D513F-1C2F-42EA-BFA7-0DB3CA979540}"/>
    <dgm:cxn modelId="{7EC51167-BF65-405E-9380-C18C5FBBEF87}" type="presParOf" srcId="{08358961-CE69-4756-BEBD-8D68B99279D0}" destId="{A626295D-508E-4ACA-90F5-FDB73541D256}" srcOrd="0" destOrd="0" presId="urn:microsoft.com/office/officeart/2005/8/layout/hierarchy3"/>
    <dgm:cxn modelId="{DE9740BC-EEC7-45B1-BDF2-FDE2462C75C8}" type="presParOf" srcId="{A626295D-508E-4ACA-90F5-FDB73541D256}" destId="{151CD5B1-60A1-4036-9D8C-594889D2EB6E}" srcOrd="0" destOrd="0" presId="urn:microsoft.com/office/officeart/2005/8/layout/hierarchy3"/>
    <dgm:cxn modelId="{F224936D-2F2A-46B8-A666-B5CAD4C146E7}" type="presParOf" srcId="{151CD5B1-60A1-4036-9D8C-594889D2EB6E}" destId="{73BC3E94-F96D-4967-A60A-DF33EB6ED52D}" srcOrd="0" destOrd="0" presId="urn:microsoft.com/office/officeart/2005/8/layout/hierarchy3"/>
    <dgm:cxn modelId="{06D3C18E-D0AA-4BC1-B95B-50A30F5C7DE0}" type="presParOf" srcId="{151CD5B1-60A1-4036-9D8C-594889D2EB6E}" destId="{36B5F545-3559-4BD5-9030-4D142F0D86F4}" srcOrd="1" destOrd="0" presId="urn:microsoft.com/office/officeart/2005/8/layout/hierarchy3"/>
    <dgm:cxn modelId="{4CE0DA93-6FF5-4022-9502-222AE7AB1E19}" type="presParOf" srcId="{A626295D-508E-4ACA-90F5-FDB73541D256}" destId="{D94F2A57-0ED2-4F54-972F-50FE0484074E}" srcOrd="1" destOrd="0" presId="urn:microsoft.com/office/officeart/2005/8/layout/hierarchy3"/>
    <dgm:cxn modelId="{818E44F3-5904-448A-8E12-571E9C13AC19}" type="presParOf" srcId="{D94F2A57-0ED2-4F54-972F-50FE0484074E}" destId="{7DA40F89-39E8-4EF7-868A-EC7024380294}" srcOrd="0" destOrd="0" presId="urn:microsoft.com/office/officeart/2005/8/layout/hierarchy3"/>
    <dgm:cxn modelId="{E812F45D-FE0B-406A-BDDD-A794AA788D63}" type="presParOf" srcId="{D94F2A57-0ED2-4F54-972F-50FE0484074E}" destId="{CCC7B13F-DF64-4524-915D-25AAFCEBE19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D099A9-8B21-4860-974C-3E4D0B3D8A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32EE97D-1E72-4699-83C1-3F659BBEAA9C}">
      <dgm:prSet custT="1"/>
      <dgm:spPr/>
      <dgm:t>
        <a:bodyPr/>
        <a:lstStyle/>
        <a:p>
          <a:r>
            <a:rPr lang="en-US" sz="3200" dirty="0"/>
            <a:t>Steps that followed in data cleaning:</a:t>
          </a:r>
          <a:endParaRPr lang="en-IN" sz="3200" dirty="0"/>
        </a:p>
      </dgm:t>
    </dgm:pt>
    <dgm:pt modelId="{0D213DF5-6380-466F-B1DF-8333E6A91A94}" type="parTrans" cxnId="{6500FF54-0898-4346-8527-6FF140979870}">
      <dgm:prSet/>
      <dgm:spPr/>
      <dgm:t>
        <a:bodyPr/>
        <a:lstStyle/>
        <a:p>
          <a:endParaRPr lang="en-IN"/>
        </a:p>
      </dgm:t>
    </dgm:pt>
    <dgm:pt modelId="{3CCCAB8D-1F32-4D02-AA3B-1B13DC51A685}" type="sibTrans" cxnId="{6500FF54-0898-4346-8527-6FF140979870}">
      <dgm:prSet/>
      <dgm:spPr/>
      <dgm:t>
        <a:bodyPr/>
        <a:lstStyle/>
        <a:p>
          <a:endParaRPr lang="en-IN"/>
        </a:p>
      </dgm:t>
    </dgm:pt>
    <dgm:pt modelId="{2E414D08-2299-4CDF-8C7E-3D7A0F88E55D}">
      <dgm:prSet custT="1"/>
      <dgm:spPr/>
      <dgm:t>
        <a:bodyPr/>
        <a:lstStyle/>
        <a:p>
          <a:r>
            <a:rPr lang="en-US" sz="2000" dirty="0"/>
            <a:t>Outliers have been treated by using IQR method.</a:t>
          </a:r>
          <a:endParaRPr lang="en-IN" sz="2000" dirty="0"/>
        </a:p>
      </dgm:t>
    </dgm:pt>
    <dgm:pt modelId="{70345DA2-DBE9-40AA-AB33-E49EA8587AD8}" type="parTrans" cxnId="{77614F63-A003-4203-B6C1-EE1715220ED8}">
      <dgm:prSet/>
      <dgm:spPr/>
      <dgm:t>
        <a:bodyPr/>
        <a:lstStyle/>
        <a:p>
          <a:endParaRPr lang="en-IN"/>
        </a:p>
      </dgm:t>
    </dgm:pt>
    <dgm:pt modelId="{DBDC967F-99BE-4857-97B0-EC0A844F12D4}" type="sibTrans" cxnId="{77614F63-A003-4203-B6C1-EE1715220ED8}">
      <dgm:prSet/>
      <dgm:spPr/>
      <dgm:t>
        <a:bodyPr/>
        <a:lstStyle/>
        <a:p>
          <a:endParaRPr lang="en-IN"/>
        </a:p>
      </dgm:t>
    </dgm:pt>
    <dgm:pt modelId="{1B331BC6-F5AA-4248-8E0D-72DD84C97AD3}">
      <dgm:prSet custT="1"/>
      <dgm:spPr/>
      <dgm:t>
        <a:bodyPr/>
        <a:lstStyle/>
        <a:p>
          <a:r>
            <a:rPr lang="en-US" sz="2000" dirty="0"/>
            <a:t>Missing values have been replaced with median and entire column ‘Year_last_admitted’ has been dropped because </a:t>
          </a:r>
          <a:r>
            <a:rPr lang="en-IN" sz="2000" i="0" dirty="0"/>
            <a:t>47%</a:t>
          </a:r>
          <a:r>
            <a:rPr lang="en-US" sz="2000" i="0" dirty="0"/>
            <a:t> </a:t>
          </a:r>
          <a:r>
            <a:rPr lang="en-US" sz="2000" dirty="0"/>
            <a:t>values were missing.</a:t>
          </a:r>
          <a:endParaRPr lang="en-IN" sz="2000" dirty="0"/>
        </a:p>
      </dgm:t>
    </dgm:pt>
    <dgm:pt modelId="{154ECAEB-B4B2-4024-8CA1-5DBC00726DBE}" type="parTrans" cxnId="{57120F9E-17FD-4076-B3D1-D9ED87FFE280}">
      <dgm:prSet/>
      <dgm:spPr/>
      <dgm:t>
        <a:bodyPr/>
        <a:lstStyle/>
        <a:p>
          <a:endParaRPr lang="en-IN"/>
        </a:p>
      </dgm:t>
    </dgm:pt>
    <dgm:pt modelId="{FBE05F0B-E2BC-4961-A6BC-FA09F92D0CEF}" type="sibTrans" cxnId="{57120F9E-17FD-4076-B3D1-D9ED87FFE280}">
      <dgm:prSet/>
      <dgm:spPr/>
      <dgm:t>
        <a:bodyPr/>
        <a:lstStyle/>
        <a:p>
          <a:endParaRPr lang="en-IN"/>
        </a:p>
      </dgm:t>
    </dgm:pt>
    <dgm:pt modelId="{5A939309-F2A3-4455-9966-7BD50D39D070}">
      <dgm:prSet custT="1"/>
      <dgm:spPr/>
      <dgm:t>
        <a:bodyPr/>
        <a:lstStyle/>
        <a:p>
          <a:r>
            <a:rPr lang="en-US" sz="2000" dirty="0"/>
            <a:t>Anova test has been performed to know significance of categorical variables and only one of the variable ‘</a:t>
          </a:r>
          <a:r>
            <a:rPr lang="en-US" sz="2000" i="0" dirty="0"/>
            <a:t>covered_by_any_other_company_Y</a:t>
          </a:r>
          <a:r>
            <a:rPr lang="en-US" sz="2000" dirty="0"/>
            <a:t>’ found significant therefore all other variables have been removed.</a:t>
          </a:r>
          <a:endParaRPr lang="en-IN" sz="2000" dirty="0"/>
        </a:p>
      </dgm:t>
    </dgm:pt>
    <dgm:pt modelId="{956DEAA5-7D0A-4727-9045-946AD4453C7B}" type="parTrans" cxnId="{E694B098-D1E3-41CD-BDB4-DD78A0C534A7}">
      <dgm:prSet/>
      <dgm:spPr/>
      <dgm:t>
        <a:bodyPr/>
        <a:lstStyle/>
        <a:p>
          <a:endParaRPr lang="en-IN"/>
        </a:p>
      </dgm:t>
    </dgm:pt>
    <dgm:pt modelId="{9A73C055-1CDE-42A2-8F36-B23C9E185420}" type="sibTrans" cxnId="{E694B098-D1E3-41CD-BDB4-DD78A0C534A7}">
      <dgm:prSet/>
      <dgm:spPr/>
      <dgm:t>
        <a:bodyPr/>
        <a:lstStyle/>
        <a:p>
          <a:endParaRPr lang="en-IN"/>
        </a:p>
      </dgm:t>
    </dgm:pt>
    <dgm:pt modelId="{647B7839-CEC1-4C93-A0A6-FB3081431BB9}">
      <dgm:prSet custT="1"/>
      <dgm:spPr/>
      <dgm:t>
        <a:bodyPr/>
        <a:lstStyle/>
        <a:p>
          <a:r>
            <a:rPr lang="en-US" sz="2000" dirty="0"/>
            <a:t>At last we only have 15 variables available whereas we had 24 variables so we are able to do dimensionality</a:t>
          </a:r>
          <a:r>
            <a:rPr lang="en-US" sz="2400" dirty="0"/>
            <a:t> </a:t>
          </a:r>
          <a:r>
            <a:rPr lang="en-US" sz="2000" dirty="0"/>
            <a:t>reduction</a:t>
          </a:r>
          <a:r>
            <a:rPr lang="en-US" sz="2400" dirty="0"/>
            <a:t>. </a:t>
          </a:r>
          <a:endParaRPr lang="en-IN" sz="3200" dirty="0"/>
        </a:p>
      </dgm:t>
    </dgm:pt>
    <dgm:pt modelId="{9E02F91A-D1CB-4CA0-9353-C20D9E7A8512}" type="parTrans" cxnId="{E73C12BA-48DB-40D7-B4C3-B2A573EC07D8}">
      <dgm:prSet/>
      <dgm:spPr/>
      <dgm:t>
        <a:bodyPr/>
        <a:lstStyle/>
        <a:p>
          <a:endParaRPr lang="en-IN"/>
        </a:p>
      </dgm:t>
    </dgm:pt>
    <dgm:pt modelId="{988FF346-FA74-4ADF-AB11-0ACB2C0EDA01}" type="sibTrans" cxnId="{E73C12BA-48DB-40D7-B4C3-B2A573EC07D8}">
      <dgm:prSet/>
      <dgm:spPr/>
      <dgm:t>
        <a:bodyPr/>
        <a:lstStyle/>
        <a:p>
          <a:endParaRPr lang="en-IN"/>
        </a:p>
      </dgm:t>
    </dgm:pt>
    <dgm:pt modelId="{76B37895-1695-4681-B370-363B4EBD0397}">
      <dgm:prSet custT="1"/>
      <dgm:spPr/>
      <dgm:t>
        <a:bodyPr/>
        <a:lstStyle/>
        <a:p>
          <a:endParaRPr lang="en-IN" sz="2000" dirty="0"/>
        </a:p>
      </dgm:t>
    </dgm:pt>
    <dgm:pt modelId="{E06FB3CD-55C8-45A3-826D-FF1C4F6D6B98}" type="parTrans" cxnId="{834F733E-445A-43AE-B69A-85060820463C}">
      <dgm:prSet/>
      <dgm:spPr/>
      <dgm:t>
        <a:bodyPr/>
        <a:lstStyle/>
        <a:p>
          <a:endParaRPr lang="en-IN"/>
        </a:p>
      </dgm:t>
    </dgm:pt>
    <dgm:pt modelId="{DF8F9EE0-3999-428E-ADD9-E6F495F0E9F2}" type="sibTrans" cxnId="{834F733E-445A-43AE-B69A-85060820463C}">
      <dgm:prSet/>
      <dgm:spPr/>
      <dgm:t>
        <a:bodyPr/>
        <a:lstStyle/>
        <a:p>
          <a:endParaRPr lang="en-IN"/>
        </a:p>
      </dgm:t>
    </dgm:pt>
    <dgm:pt modelId="{6B43E70F-AF79-4524-9E52-94DB0386EAE0}">
      <dgm:prSet custT="1"/>
      <dgm:spPr/>
      <dgm:t>
        <a:bodyPr/>
        <a:lstStyle/>
        <a:p>
          <a:endParaRPr lang="en-IN" sz="2000" dirty="0"/>
        </a:p>
      </dgm:t>
    </dgm:pt>
    <dgm:pt modelId="{F9FA375F-E779-4EA3-B83D-4FA5B3EAA05A}" type="parTrans" cxnId="{081B5A05-17BF-478F-AD33-E44EE52D37D9}">
      <dgm:prSet/>
      <dgm:spPr/>
      <dgm:t>
        <a:bodyPr/>
        <a:lstStyle/>
        <a:p>
          <a:endParaRPr lang="en-IN"/>
        </a:p>
      </dgm:t>
    </dgm:pt>
    <dgm:pt modelId="{C8319DE6-0A1E-47A8-8EBC-25042D485C8B}" type="sibTrans" cxnId="{081B5A05-17BF-478F-AD33-E44EE52D37D9}">
      <dgm:prSet/>
      <dgm:spPr/>
      <dgm:t>
        <a:bodyPr/>
        <a:lstStyle/>
        <a:p>
          <a:endParaRPr lang="en-IN"/>
        </a:p>
      </dgm:t>
    </dgm:pt>
    <dgm:pt modelId="{01C2606C-DE87-4886-BC0B-A0EE80EAAC8D}">
      <dgm:prSet custT="1"/>
      <dgm:spPr/>
      <dgm:t>
        <a:bodyPr/>
        <a:lstStyle/>
        <a:p>
          <a:endParaRPr lang="en-IN" sz="2000" dirty="0"/>
        </a:p>
      </dgm:t>
    </dgm:pt>
    <dgm:pt modelId="{57875F17-AC9D-4E45-A278-EB797B786344}" type="parTrans" cxnId="{7E5F329D-289F-4835-8E6B-4D3494DAF315}">
      <dgm:prSet/>
      <dgm:spPr/>
      <dgm:t>
        <a:bodyPr/>
        <a:lstStyle/>
        <a:p>
          <a:endParaRPr lang="en-IN"/>
        </a:p>
      </dgm:t>
    </dgm:pt>
    <dgm:pt modelId="{83DF3997-F479-49FA-B2B3-F486109048F5}" type="sibTrans" cxnId="{7E5F329D-289F-4835-8E6B-4D3494DAF315}">
      <dgm:prSet/>
      <dgm:spPr/>
      <dgm:t>
        <a:bodyPr/>
        <a:lstStyle/>
        <a:p>
          <a:endParaRPr lang="en-IN"/>
        </a:p>
      </dgm:t>
    </dgm:pt>
    <dgm:pt modelId="{9BDF151A-FC73-429A-9F43-0CCCB5F16466}">
      <dgm:prSet custT="1"/>
      <dgm:spPr/>
      <dgm:t>
        <a:bodyPr/>
        <a:lstStyle/>
        <a:p>
          <a:endParaRPr lang="en-IN" sz="2000" dirty="0"/>
        </a:p>
      </dgm:t>
    </dgm:pt>
    <dgm:pt modelId="{00D0F453-229D-4F93-8054-81B57F46B3BB}" type="parTrans" cxnId="{F9DC7E1E-5B47-436D-A5AF-5376BF66B3B9}">
      <dgm:prSet/>
      <dgm:spPr/>
      <dgm:t>
        <a:bodyPr/>
        <a:lstStyle/>
        <a:p>
          <a:endParaRPr lang="en-IN"/>
        </a:p>
      </dgm:t>
    </dgm:pt>
    <dgm:pt modelId="{2E99329F-1987-41EA-B4FE-E073BD8F945C}" type="sibTrans" cxnId="{F9DC7E1E-5B47-436D-A5AF-5376BF66B3B9}">
      <dgm:prSet/>
      <dgm:spPr/>
      <dgm:t>
        <a:bodyPr/>
        <a:lstStyle/>
        <a:p>
          <a:endParaRPr lang="en-IN"/>
        </a:p>
      </dgm:t>
    </dgm:pt>
    <dgm:pt modelId="{45C9533A-8F75-4671-8493-66473BEDDEF7}" type="pres">
      <dgm:prSet presAssocID="{A9D099A9-8B21-4860-974C-3E4D0B3D8ABF}" presName="linear" presStyleCnt="0">
        <dgm:presLayoutVars>
          <dgm:animLvl val="lvl"/>
          <dgm:resizeHandles val="exact"/>
        </dgm:presLayoutVars>
      </dgm:prSet>
      <dgm:spPr/>
    </dgm:pt>
    <dgm:pt modelId="{DDD36110-480C-4506-A3EC-944783EE9150}" type="pres">
      <dgm:prSet presAssocID="{532EE97D-1E72-4699-83C1-3F659BBEAA9C}" presName="parentText" presStyleLbl="node1" presStyleIdx="0" presStyleCnt="1" custScaleY="170346" custLinFactNeighborY="-6059">
        <dgm:presLayoutVars>
          <dgm:chMax val="0"/>
          <dgm:bulletEnabled val="1"/>
        </dgm:presLayoutVars>
      </dgm:prSet>
      <dgm:spPr/>
    </dgm:pt>
    <dgm:pt modelId="{5C23E477-7FC3-41DA-9F04-BD56100E2B01}" type="pres">
      <dgm:prSet presAssocID="{532EE97D-1E72-4699-83C1-3F659BBEAA9C}" presName="childText" presStyleLbl="revTx" presStyleIdx="0" presStyleCnt="1" custScaleY="106482">
        <dgm:presLayoutVars>
          <dgm:bulletEnabled val="1"/>
        </dgm:presLayoutVars>
      </dgm:prSet>
      <dgm:spPr/>
    </dgm:pt>
  </dgm:ptLst>
  <dgm:cxnLst>
    <dgm:cxn modelId="{081B5A05-17BF-478F-AD33-E44EE52D37D9}" srcId="{532EE97D-1E72-4699-83C1-3F659BBEAA9C}" destId="{6B43E70F-AF79-4524-9E52-94DB0386EAE0}" srcOrd="4" destOrd="0" parTransId="{F9FA375F-E779-4EA3-B83D-4FA5B3EAA05A}" sibTransId="{C8319DE6-0A1E-47A8-8EBC-25042D485C8B}"/>
    <dgm:cxn modelId="{C1C2D319-CC41-4EBC-BF01-F4521F5625AE}" type="presOf" srcId="{01C2606C-DE87-4886-BC0B-A0EE80EAAC8D}" destId="{5C23E477-7FC3-41DA-9F04-BD56100E2B01}" srcOrd="0" destOrd="6" presId="urn:microsoft.com/office/officeart/2005/8/layout/vList2"/>
    <dgm:cxn modelId="{F9DC7E1E-5B47-436D-A5AF-5376BF66B3B9}" srcId="{532EE97D-1E72-4699-83C1-3F659BBEAA9C}" destId="{9BDF151A-FC73-429A-9F43-0CCCB5F16466}" srcOrd="0" destOrd="0" parTransId="{00D0F453-229D-4F93-8054-81B57F46B3BB}" sibTransId="{2E99329F-1987-41EA-B4FE-E073BD8F945C}"/>
    <dgm:cxn modelId="{834F733E-445A-43AE-B69A-85060820463C}" srcId="{532EE97D-1E72-4699-83C1-3F659BBEAA9C}" destId="{76B37895-1695-4681-B370-363B4EBD0397}" srcOrd="2" destOrd="0" parTransId="{E06FB3CD-55C8-45A3-826D-FF1C4F6D6B98}" sibTransId="{DF8F9EE0-3999-428E-ADD9-E6F495F0E9F2}"/>
    <dgm:cxn modelId="{D73ECC41-A957-40FE-9D1E-E3B15A9F6879}" type="presOf" srcId="{76B37895-1695-4681-B370-363B4EBD0397}" destId="{5C23E477-7FC3-41DA-9F04-BD56100E2B01}" srcOrd="0" destOrd="2" presId="urn:microsoft.com/office/officeart/2005/8/layout/vList2"/>
    <dgm:cxn modelId="{77614F63-A003-4203-B6C1-EE1715220ED8}" srcId="{532EE97D-1E72-4699-83C1-3F659BBEAA9C}" destId="{2E414D08-2299-4CDF-8C7E-3D7A0F88E55D}" srcOrd="1" destOrd="0" parTransId="{70345DA2-DBE9-40AA-AB33-E49EA8587AD8}" sibTransId="{DBDC967F-99BE-4857-97B0-EC0A844F12D4}"/>
    <dgm:cxn modelId="{5DB40F66-2199-4A02-9806-748C4C704698}" type="presOf" srcId="{647B7839-CEC1-4C93-A0A6-FB3081431BB9}" destId="{5C23E477-7FC3-41DA-9F04-BD56100E2B01}" srcOrd="0" destOrd="7" presId="urn:microsoft.com/office/officeart/2005/8/layout/vList2"/>
    <dgm:cxn modelId="{1B094E6A-17FF-4F3E-B0A4-4E25DCD441E9}" type="presOf" srcId="{5A939309-F2A3-4455-9966-7BD50D39D070}" destId="{5C23E477-7FC3-41DA-9F04-BD56100E2B01}" srcOrd="0" destOrd="5" presId="urn:microsoft.com/office/officeart/2005/8/layout/vList2"/>
    <dgm:cxn modelId="{3E2E1B51-4A07-40AC-BF8F-219F88F940D3}" type="presOf" srcId="{9BDF151A-FC73-429A-9F43-0CCCB5F16466}" destId="{5C23E477-7FC3-41DA-9F04-BD56100E2B01}" srcOrd="0" destOrd="0" presId="urn:microsoft.com/office/officeart/2005/8/layout/vList2"/>
    <dgm:cxn modelId="{6500FF54-0898-4346-8527-6FF140979870}" srcId="{A9D099A9-8B21-4860-974C-3E4D0B3D8ABF}" destId="{532EE97D-1E72-4699-83C1-3F659BBEAA9C}" srcOrd="0" destOrd="0" parTransId="{0D213DF5-6380-466F-B1DF-8333E6A91A94}" sibTransId="{3CCCAB8D-1F32-4D02-AA3B-1B13DC51A685}"/>
    <dgm:cxn modelId="{CFD9FC8F-3685-45C7-ACCB-BB0AFAE02C6D}" type="presOf" srcId="{2E414D08-2299-4CDF-8C7E-3D7A0F88E55D}" destId="{5C23E477-7FC3-41DA-9F04-BD56100E2B01}" srcOrd="0" destOrd="1" presId="urn:microsoft.com/office/officeart/2005/8/layout/vList2"/>
    <dgm:cxn modelId="{E694B098-D1E3-41CD-BDB4-DD78A0C534A7}" srcId="{532EE97D-1E72-4699-83C1-3F659BBEAA9C}" destId="{5A939309-F2A3-4455-9966-7BD50D39D070}" srcOrd="5" destOrd="0" parTransId="{956DEAA5-7D0A-4727-9045-946AD4453C7B}" sibTransId="{9A73C055-1CDE-42A2-8F36-B23C9E185420}"/>
    <dgm:cxn modelId="{7E5F329D-289F-4835-8E6B-4D3494DAF315}" srcId="{532EE97D-1E72-4699-83C1-3F659BBEAA9C}" destId="{01C2606C-DE87-4886-BC0B-A0EE80EAAC8D}" srcOrd="6" destOrd="0" parTransId="{57875F17-AC9D-4E45-A278-EB797B786344}" sibTransId="{83DF3997-F479-49FA-B2B3-F486109048F5}"/>
    <dgm:cxn modelId="{57120F9E-17FD-4076-B3D1-D9ED87FFE280}" srcId="{532EE97D-1E72-4699-83C1-3F659BBEAA9C}" destId="{1B331BC6-F5AA-4248-8E0D-72DD84C97AD3}" srcOrd="3" destOrd="0" parTransId="{154ECAEB-B4B2-4024-8CA1-5DBC00726DBE}" sibTransId="{FBE05F0B-E2BC-4961-A6BC-FA09F92D0CEF}"/>
    <dgm:cxn modelId="{05BAB1A7-1DFA-4899-ACB3-38D3A1696D1F}" type="presOf" srcId="{A9D099A9-8B21-4860-974C-3E4D0B3D8ABF}" destId="{45C9533A-8F75-4671-8493-66473BEDDEF7}" srcOrd="0" destOrd="0" presId="urn:microsoft.com/office/officeart/2005/8/layout/vList2"/>
    <dgm:cxn modelId="{37EDB8AA-CB72-42BE-9DEA-A0E20EA41C1A}" type="presOf" srcId="{6B43E70F-AF79-4524-9E52-94DB0386EAE0}" destId="{5C23E477-7FC3-41DA-9F04-BD56100E2B01}" srcOrd="0" destOrd="4" presId="urn:microsoft.com/office/officeart/2005/8/layout/vList2"/>
    <dgm:cxn modelId="{C64DDFB4-E643-4C52-8DAC-76494F2FB9FD}" type="presOf" srcId="{1B331BC6-F5AA-4248-8E0D-72DD84C97AD3}" destId="{5C23E477-7FC3-41DA-9F04-BD56100E2B01}" srcOrd="0" destOrd="3" presId="urn:microsoft.com/office/officeart/2005/8/layout/vList2"/>
    <dgm:cxn modelId="{E73C12BA-48DB-40D7-B4C3-B2A573EC07D8}" srcId="{532EE97D-1E72-4699-83C1-3F659BBEAA9C}" destId="{647B7839-CEC1-4C93-A0A6-FB3081431BB9}" srcOrd="7" destOrd="0" parTransId="{9E02F91A-D1CB-4CA0-9353-C20D9E7A8512}" sibTransId="{988FF346-FA74-4ADF-AB11-0ACB2C0EDA01}"/>
    <dgm:cxn modelId="{15866DC4-D1E6-42BC-A050-6E02CCC4954E}" type="presOf" srcId="{532EE97D-1E72-4699-83C1-3F659BBEAA9C}" destId="{DDD36110-480C-4506-A3EC-944783EE9150}" srcOrd="0" destOrd="0" presId="urn:microsoft.com/office/officeart/2005/8/layout/vList2"/>
    <dgm:cxn modelId="{8B269AE6-6CBD-40C3-A5F2-76E74A485748}" type="presParOf" srcId="{45C9533A-8F75-4671-8493-66473BEDDEF7}" destId="{DDD36110-480C-4506-A3EC-944783EE9150}" srcOrd="0" destOrd="0" presId="urn:microsoft.com/office/officeart/2005/8/layout/vList2"/>
    <dgm:cxn modelId="{084932AB-814A-47BC-B898-A554257FB4A3}" type="presParOf" srcId="{45C9533A-8F75-4671-8493-66473BEDDEF7}" destId="{5C23E477-7FC3-41DA-9F04-BD56100E2B0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8F3B5E-EAF5-4F58-AE7D-17DA11DCD7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ACD8090-2C50-49D9-B7CD-0CC2AF308D57}">
      <dgm:prSet/>
      <dgm:spPr/>
      <dgm:t>
        <a:bodyPr/>
        <a:lstStyle/>
        <a:p>
          <a:r>
            <a:rPr lang="en-US" dirty="0"/>
            <a:t>As we know that we are trying to build a model which can provide optimum insurance cost and here target variable insurance cost is a regression problem therefore we have built different regression models and chose best model after comparing all model performances.</a:t>
          </a:r>
          <a:endParaRPr lang="en-IN" dirty="0"/>
        </a:p>
      </dgm:t>
    </dgm:pt>
    <dgm:pt modelId="{77A2E28B-5D1F-49BD-9E18-CCC08328BF70}" type="parTrans" cxnId="{48F3889A-B5AD-44DE-BA4F-620880B23DB3}">
      <dgm:prSet/>
      <dgm:spPr/>
      <dgm:t>
        <a:bodyPr/>
        <a:lstStyle/>
        <a:p>
          <a:endParaRPr lang="en-IN"/>
        </a:p>
      </dgm:t>
    </dgm:pt>
    <dgm:pt modelId="{94EFEC0C-A039-4992-A8A1-72CFEDA75C21}" type="sibTrans" cxnId="{48F3889A-B5AD-44DE-BA4F-620880B23DB3}">
      <dgm:prSet/>
      <dgm:spPr/>
      <dgm:t>
        <a:bodyPr/>
        <a:lstStyle/>
        <a:p>
          <a:endParaRPr lang="en-IN"/>
        </a:p>
      </dgm:t>
    </dgm:pt>
    <dgm:pt modelId="{7511EC9D-1E99-40AA-9650-A7AE9F98D55F}">
      <dgm:prSet/>
      <dgm:spPr/>
      <dgm:t>
        <a:bodyPr/>
        <a:lstStyle/>
        <a:p>
          <a:r>
            <a:rPr lang="en-US"/>
            <a:t>Models that we have built:</a:t>
          </a:r>
          <a:endParaRPr lang="en-IN"/>
        </a:p>
      </dgm:t>
    </dgm:pt>
    <dgm:pt modelId="{BD988341-8D31-48D9-B12C-D545FFCE6E76}" type="parTrans" cxnId="{B2D82914-4BD1-43CD-9636-0E116AFD3EC2}">
      <dgm:prSet/>
      <dgm:spPr/>
      <dgm:t>
        <a:bodyPr/>
        <a:lstStyle/>
        <a:p>
          <a:endParaRPr lang="en-IN"/>
        </a:p>
      </dgm:t>
    </dgm:pt>
    <dgm:pt modelId="{C6A25FE1-3980-4698-BC86-43208B6CC1DC}" type="sibTrans" cxnId="{B2D82914-4BD1-43CD-9636-0E116AFD3EC2}">
      <dgm:prSet/>
      <dgm:spPr/>
      <dgm:t>
        <a:bodyPr/>
        <a:lstStyle/>
        <a:p>
          <a:endParaRPr lang="en-IN"/>
        </a:p>
      </dgm:t>
    </dgm:pt>
    <dgm:pt modelId="{0CAE4DEB-BBB4-4DC4-9AE4-77674C2CE387}">
      <dgm:prSet custT="1"/>
      <dgm:spPr/>
      <dgm:t>
        <a:bodyPr/>
        <a:lstStyle/>
        <a:p>
          <a:r>
            <a:rPr lang="en-IN" sz="2000" dirty="0"/>
            <a:t>Linear Regression from stats model </a:t>
          </a:r>
        </a:p>
      </dgm:t>
    </dgm:pt>
    <dgm:pt modelId="{2C2B2CC5-360D-4CA2-86B2-DA7C2E79C6E9}" type="parTrans" cxnId="{4D4C1741-8DD1-4254-82AB-01A3684EF9B2}">
      <dgm:prSet/>
      <dgm:spPr/>
      <dgm:t>
        <a:bodyPr/>
        <a:lstStyle/>
        <a:p>
          <a:endParaRPr lang="en-IN"/>
        </a:p>
      </dgm:t>
    </dgm:pt>
    <dgm:pt modelId="{8B3CA6AA-2D19-4532-AB42-FA6C06620CEE}" type="sibTrans" cxnId="{4D4C1741-8DD1-4254-82AB-01A3684EF9B2}">
      <dgm:prSet/>
      <dgm:spPr/>
      <dgm:t>
        <a:bodyPr/>
        <a:lstStyle/>
        <a:p>
          <a:endParaRPr lang="en-IN"/>
        </a:p>
      </dgm:t>
    </dgm:pt>
    <dgm:pt modelId="{5ED1D846-D8B3-467E-83DB-EF7D734E2AC2}">
      <dgm:prSet custT="1"/>
      <dgm:spPr/>
      <dgm:t>
        <a:bodyPr/>
        <a:lstStyle/>
        <a:p>
          <a:r>
            <a:rPr lang="en-IN" sz="2000" dirty="0"/>
            <a:t>Linear Regression from Sklearn </a:t>
          </a:r>
        </a:p>
      </dgm:t>
    </dgm:pt>
    <dgm:pt modelId="{FD8E6B5E-8F43-4824-B3F6-0E59481ADCCB}" type="parTrans" cxnId="{E8B7988D-88BD-4FDE-B9E5-F069D984B811}">
      <dgm:prSet/>
      <dgm:spPr/>
      <dgm:t>
        <a:bodyPr/>
        <a:lstStyle/>
        <a:p>
          <a:endParaRPr lang="en-IN"/>
        </a:p>
      </dgm:t>
    </dgm:pt>
    <dgm:pt modelId="{3FBCA38D-33C2-4DE7-859C-D2F20FD2E220}" type="sibTrans" cxnId="{E8B7988D-88BD-4FDE-B9E5-F069D984B811}">
      <dgm:prSet/>
      <dgm:spPr/>
      <dgm:t>
        <a:bodyPr/>
        <a:lstStyle/>
        <a:p>
          <a:endParaRPr lang="en-IN"/>
        </a:p>
      </dgm:t>
    </dgm:pt>
    <dgm:pt modelId="{BF21B224-4167-4D2B-899D-DD0870F1A9ED}">
      <dgm:prSet custT="1"/>
      <dgm:spPr/>
      <dgm:t>
        <a:bodyPr/>
        <a:lstStyle/>
        <a:p>
          <a:r>
            <a:rPr lang="en-IN" sz="2000"/>
            <a:t>Decision Tree Regressor </a:t>
          </a:r>
        </a:p>
      </dgm:t>
    </dgm:pt>
    <dgm:pt modelId="{6453D1AF-9DE1-4BE0-A06C-5ADE50721B40}" type="parTrans" cxnId="{58465F7C-FC76-44F0-8A62-CB58ABA99218}">
      <dgm:prSet/>
      <dgm:spPr/>
      <dgm:t>
        <a:bodyPr/>
        <a:lstStyle/>
        <a:p>
          <a:endParaRPr lang="en-IN"/>
        </a:p>
      </dgm:t>
    </dgm:pt>
    <dgm:pt modelId="{818938A0-D2AF-4390-992C-043AB81D8ECF}" type="sibTrans" cxnId="{58465F7C-FC76-44F0-8A62-CB58ABA99218}">
      <dgm:prSet/>
      <dgm:spPr/>
      <dgm:t>
        <a:bodyPr/>
        <a:lstStyle/>
        <a:p>
          <a:endParaRPr lang="en-IN"/>
        </a:p>
      </dgm:t>
    </dgm:pt>
    <dgm:pt modelId="{D9FF4B05-CF8C-4703-BBBC-CB22465DBC90}">
      <dgm:prSet custT="1"/>
      <dgm:spPr/>
      <dgm:t>
        <a:bodyPr/>
        <a:lstStyle/>
        <a:p>
          <a:r>
            <a:rPr lang="en-IN" sz="2000"/>
            <a:t>Random Forest Regressor </a:t>
          </a:r>
        </a:p>
      </dgm:t>
    </dgm:pt>
    <dgm:pt modelId="{605B5289-C8DF-4E65-B31B-7E67C114A657}" type="parTrans" cxnId="{05E79E81-6020-4B09-92D5-AE50BD8D5E77}">
      <dgm:prSet/>
      <dgm:spPr/>
      <dgm:t>
        <a:bodyPr/>
        <a:lstStyle/>
        <a:p>
          <a:endParaRPr lang="en-IN"/>
        </a:p>
      </dgm:t>
    </dgm:pt>
    <dgm:pt modelId="{CEC978D8-E142-4DA3-A2C2-C866888D21A5}" type="sibTrans" cxnId="{05E79E81-6020-4B09-92D5-AE50BD8D5E77}">
      <dgm:prSet/>
      <dgm:spPr/>
      <dgm:t>
        <a:bodyPr/>
        <a:lstStyle/>
        <a:p>
          <a:endParaRPr lang="en-IN"/>
        </a:p>
      </dgm:t>
    </dgm:pt>
    <dgm:pt modelId="{476207F0-DFBA-471B-846E-A9AC213D5F21}">
      <dgm:prSet custT="1"/>
      <dgm:spPr/>
      <dgm:t>
        <a:bodyPr/>
        <a:lstStyle/>
        <a:p>
          <a:r>
            <a:rPr lang="en-IN" sz="2000"/>
            <a:t>Ridge Regressor </a:t>
          </a:r>
        </a:p>
      </dgm:t>
    </dgm:pt>
    <dgm:pt modelId="{334BB256-6152-423B-A2D1-C0FE3F66C232}" type="parTrans" cxnId="{99912ECF-E6FC-4306-9F53-529AF95E682D}">
      <dgm:prSet/>
      <dgm:spPr/>
      <dgm:t>
        <a:bodyPr/>
        <a:lstStyle/>
        <a:p>
          <a:endParaRPr lang="en-IN"/>
        </a:p>
      </dgm:t>
    </dgm:pt>
    <dgm:pt modelId="{C4E9B097-9471-4EE2-A263-89B8EF2F2BAB}" type="sibTrans" cxnId="{99912ECF-E6FC-4306-9F53-529AF95E682D}">
      <dgm:prSet/>
      <dgm:spPr/>
      <dgm:t>
        <a:bodyPr/>
        <a:lstStyle/>
        <a:p>
          <a:endParaRPr lang="en-IN"/>
        </a:p>
      </dgm:t>
    </dgm:pt>
    <dgm:pt modelId="{AE968250-C15F-4767-8D6E-FE5B5398E88F}">
      <dgm:prSet custT="1"/>
      <dgm:spPr/>
      <dgm:t>
        <a:bodyPr/>
        <a:lstStyle/>
        <a:p>
          <a:r>
            <a:rPr lang="en-IN" sz="2000" dirty="0"/>
            <a:t>Lasso Regressor </a:t>
          </a:r>
        </a:p>
      </dgm:t>
    </dgm:pt>
    <dgm:pt modelId="{D3418E69-B840-4271-9856-0B83614C6F80}" type="parTrans" cxnId="{EE022C95-087D-4EA4-B9EB-791F457948F7}">
      <dgm:prSet/>
      <dgm:spPr/>
      <dgm:t>
        <a:bodyPr/>
        <a:lstStyle/>
        <a:p>
          <a:endParaRPr lang="en-IN"/>
        </a:p>
      </dgm:t>
    </dgm:pt>
    <dgm:pt modelId="{88A30D33-C64D-4264-83EE-775F1F87280A}" type="sibTrans" cxnId="{EE022C95-087D-4EA4-B9EB-791F457948F7}">
      <dgm:prSet/>
      <dgm:spPr/>
      <dgm:t>
        <a:bodyPr/>
        <a:lstStyle/>
        <a:p>
          <a:endParaRPr lang="en-IN"/>
        </a:p>
      </dgm:t>
    </dgm:pt>
    <dgm:pt modelId="{25328B3C-5786-4D8D-B876-ED1FB4713738}">
      <dgm:prSet custT="1"/>
      <dgm:spPr/>
      <dgm:t>
        <a:bodyPr/>
        <a:lstStyle/>
        <a:p>
          <a:r>
            <a:rPr lang="en-IN" sz="2000" dirty="0"/>
            <a:t>XGBOOST (EXTREME GRADIENT BOOSTING) REGRESSOR</a:t>
          </a:r>
          <a:endParaRPr lang="en-IN" sz="1900" dirty="0"/>
        </a:p>
      </dgm:t>
    </dgm:pt>
    <dgm:pt modelId="{8E675E03-8655-452F-B3CD-FA65243AF9D5}" type="parTrans" cxnId="{A9B5B2D0-2095-472C-A7FF-783DE5DFC421}">
      <dgm:prSet/>
      <dgm:spPr/>
      <dgm:t>
        <a:bodyPr/>
        <a:lstStyle/>
        <a:p>
          <a:endParaRPr lang="en-IN"/>
        </a:p>
      </dgm:t>
    </dgm:pt>
    <dgm:pt modelId="{5DF5CF6A-E24C-4B60-813D-A47154EAECB0}" type="sibTrans" cxnId="{A9B5B2D0-2095-472C-A7FF-783DE5DFC421}">
      <dgm:prSet/>
      <dgm:spPr/>
      <dgm:t>
        <a:bodyPr/>
        <a:lstStyle/>
        <a:p>
          <a:endParaRPr lang="en-IN"/>
        </a:p>
      </dgm:t>
    </dgm:pt>
    <dgm:pt modelId="{EB925677-23EB-4A60-AECF-956E6C15324B}" type="pres">
      <dgm:prSet presAssocID="{598F3B5E-EAF5-4F58-AE7D-17DA11DCD700}" presName="linear" presStyleCnt="0">
        <dgm:presLayoutVars>
          <dgm:animLvl val="lvl"/>
          <dgm:resizeHandles val="exact"/>
        </dgm:presLayoutVars>
      </dgm:prSet>
      <dgm:spPr/>
    </dgm:pt>
    <dgm:pt modelId="{661BCA77-DE67-402D-A094-A1481B1EDB59}" type="pres">
      <dgm:prSet presAssocID="{2ACD8090-2C50-49D9-B7CD-0CC2AF308D57}" presName="parentText" presStyleLbl="node1" presStyleIdx="0" presStyleCnt="2">
        <dgm:presLayoutVars>
          <dgm:chMax val="0"/>
          <dgm:bulletEnabled val="1"/>
        </dgm:presLayoutVars>
      </dgm:prSet>
      <dgm:spPr/>
    </dgm:pt>
    <dgm:pt modelId="{5F037D8D-1DFD-4417-B369-332803FAF31E}" type="pres">
      <dgm:prSet presAssocID="{94EFEC0C-A039-4992-A8A1-72CFEDA75C21}" presName="spacer" presStyleCnt="0"/>
      <dgm:spPr/>
    </dgm:pt>
    <dgm:pt modelId="{A41DAA36-EB2B-479D-BDCF-F9509B412BA0}" type="pres">
      <dgm:prSet presAssocID="{7511EC9D-1E99-40AA-9650-A7AE9F98D55F}" presName="parentText" presStyleLbl="node1" presStyleIdx="1" presStyleCnt="2" custScaleY="34234">
        <dgm:presLayoutVars>
          <dgm:chMax val="0"/>
          <dgm:bulletEnabled val="1"/>
        </dgm:presLayoutVars>
      </dgm:prSet>
      <dgm:spPr/>
    </dgm:pt>
    <dgm:pt modelId="{716CAD61-358C-4296-BB2E-B61E8B7B8F00}" type="pres">
      <dgm:prSet presAssocID="{7511EC9D-1E99-40AA-9650-A7AE9F98D55F}" presName="childText" presStyleLbl="revTx" presStyleIdx="0" presStyleCnt="1">
        <dgm:presLayoutVars>
          <dgm:bulletEnabled val="1"/>
        </dgm:presLayoutVars>
      </dgm:prSet>
      <dgm:spPr/>
    </dgm:pt>
  </dgm:ptLst>
  <dgm:cxnLst>
    <dgm:cxn modelId="{7D8F1804-CF1E-4D5A-84CE-7D823DE4A1C9}" type="presOf" srcId="{2ACD8090-2C50-49D9-B7CD-0CC2AF308D57}" destId="{661BCA77-DE67-402D-A094-A1481B1EDB59}" srcOrd="0" destOrd="0" presId="urn:microsoft.com/office/officeart/2005/8/layout/vList2"/>
    <dgm:cxn modelId="{B2D82914-4BD1-43CD-9636-0E116AFD3EC2}" srcId="{598F3B5E-EAF5-4F58-AE7D-17DA11DCD700}" destId="{7511EC9D-1E99-40AA-9650-A7AE9F98D55F}" srcOrd="1" destOrd="0" parTransId="{BD988341-8D31-48D9-B12C-D545FFCE6E76}" sibTransId="{C6A25FE1-3980-4698-BC86-43208B6CC1DC}"/>
    <dgm:cxn modelId="{4D4C1741-8DD1-4254-82AB-01A3684EF9B2}" srcId="{7511EC9D-1E99-40AA-9650-A7AE9F98D55F}" destId="{0CAE4DEB-BBB4-4DC4-9AE4-77674C2CE387}" srcOrd="0" destOrd="0" parTransId="{2C2B2CC5-360D-4CA2-86B2-DA7C2E79C6E9}" sibTransId="{8B3CA6AA-2D19-4532-AB42-FA6C06620CEE}"/>
    <dgm:cxn modelId="{267C5E71-D715-486C-95EA-9A5026BDDF8A}" type="presOf" srcId="{598F3B5E-EAF5-4F58-AE7D-17DA11DCD700}" destId="{EB925677-23EB-4A60-AECF-956E6C15324B}" srcOrd="0" destOrd="0" presId="urn:microsoft.com/office/officeart/2005/8/layout/vList2"/>
    <dgm:cxn modelId="{7CD51773-2372-4ABD-B9F0-9859ED22C59D}" type="presOf" srcId="{0CAE4DEB-BBB4-4DC4-9AE4-77674C2CE387}" destId="{716CAD61-358C-4296-BB2E-B61E8B7B8F00}" srcOrd="0" destOrd="0" presId="urn:microsoft.com/office/officeart/2005/8/layout/vList2"/>
    <dgm:cxn modelId="{58465F7C-FC76-44F0-8A62-CB58ABA99218}" srcId="{7511EC9D-1E99-40AA-9650-A7AE9F98D55F}" destId="{BF21B224-4167-4D2B-899D-DD0870F1A9ED}" srcOrd="2" destOrd="0" parTransId="{6453D1AF-9DE1-4BE0-A06C-5ADE50721B40}" sibTransId="{818938A0-D2AF-4390-992C-043AB81D8ECF}"/>
    <dgm:cxn modelId="{5075247D-6067-4B81-B5BE-6F9BD2CB4C56}" type="presOf" srcId="{7511EC9D-1E99-40AA-9650-A7AE9F98D55F}" destId="{A41DAA36-EB2B-479D-BDCF-F9509B412BA0}" srcOrd="0" destOrd="0" presId="urn:microsoft.com/office/officeart/2005/8/layout/vList2"/>
    <dgm:cxn modelId="{D3E64D7F-0B5D-460E-B2F0-510CA69AD4B5}" type="presOf" srcId="{BF21B224-4167-4D2B-899D-DD0870F1A9ED}" destId="{716CAD61-358C-4296-BB2E-B61E8B7B8F00}" srcOrd="0" destOrd="2" presId="urn:microsoft.com/office/officeart/2005/8/layout/vList2"/>
    <dgm:cxn modelId="{05E79E81-6020-4B09-92D5-AE50BD8D5E77}" srcId="{7511EC9D-1E99-40AA-9650-A7AE9F98D55F}" destId="{D9FF4B05-CF8C-4703-BBBC-CB22465DBC90}" srcOrd="3" destOrd="0" parTransId="{605B5289-C8DF-4E65-B31B-7E67C114A657}" sibTransId="{CEC978D8-E142-4DA3-A2C2-C866888D21A5}"/>
    <dgm:cxn modelId="{E8B7988D-88BD-4FDE-B9E5-F069D984B811}" srcId="{7511EC9D-1E99-40AA-9650-A7AE9F98D55F}" destId="{5ED1D846-D8B3-467E-83DB-EF7D734E2AC2}" srcOrd="1" destOrd="0" parTransId="{FD8E6B5E-8F43-4824-B3F6-0E59481ADCCB}" sibTransId="{3FBCA38D-33C2-4DE7-859C-D2F20FD2E220}"/>
    <dgm:cxn modelId="{90E02A90-0BCD-470F-9FCD-44DF2EBA2452}" type="presOf" srcId="{AE968250-C15F-4767-8D6E-FE5B5398E88F}" destId="{716CAD61-358C-4296-BB2E-B61E8B7B8F00}" srcOrd="0" destOrd="5" presId="urn:microsoft.com/office/officeart/2005/8/layout/vList2"/>
    <dgm:cxn modelId="{EE022C95-087D-4EA4-B9EB-791F457948F7}" srcId="{7511EC9D-1E99-40AA-9650-A7AE9F98D55F}" destId="{AE968250-C15F-4767-8D6E-FE5B5398E88F}" srcOrd="5" destOrd="0" parTransId="{D3418E69-B840-4271-9856-0B83614C6F80}" sibTransId="{88A30D33-C64D-4264-83EE-775F1F87280A}"/>
    <dgm:cxn modelId="{48F3889A-B5AD-44DE-BA4F-620880B23DB3}" srcId="{598F3B5E-EAF5-4F58-AE7D-17DA11DCD700}" destId="{2ACD8090-2C50-49D9-B7CD-0CC2AF308D57}" srcOrd="0" destOrd="0" parTransId="{77A2E28B-5D1F-49BD-9E18-CCC08328BF70}" sibTransId="{94EFEC0C-A039-4992-A8A1-72CFEDA75C21}"/>
    <dgm:cxn modelId="{DDA6CE9C-360B-4867-BFAB-DC7AAD5E517B}" type="presOf" srcId="{D9FF4B05-CF8C-4703-BBBC-CB22465DBC90}" destId="{716CAD61-358C-4296-BB2E-B61E8B7B8F00}" srcOrd="0" destOrd="3" presId="urn:microsoft.com/office/officeart/2005/8/layout/vList2"/>
    <dgm:cxn modelId="{7426589D-2982-4CA2-9888-285D3D2FBA29}" type="presOf" srcId="{476207F0-DFBA-471B-846E-A9AC213D5F21}" destId="{716CAD61-358C-4296-BB2E-B61E8B7B8F00}" srcOrd="0" destOrd="4" presId="urn:microsoft.com/office/officeart/2005/8/layout/vList2"/>
    <dgm:cxn modelId="{F8B58AC1-C670-402C-9F48-7CB61885575D}" type="presOf" srcId="{25328B3C-5786-4D8D-B876-ED1FB4713738}" destId="{716CAD61-358C-4296-BB2E-B61E8B7B8F00}" srcOrd="0" destOrd="6" presId="urn:microsoft.com/office/officeart/2005/8/layout/vList2"/>
    <dgm:cxn modelId="{78A760C9-E9A0-4559-A04D-D7C3C293AFE4}" type="presOf" srcId="{5ED1D846-D8B3-467E-83DB-EF7D734E2AC2}" destId="{716CAD61-358C-4296-BB2E-B61E8B7B8F00}" srcOrd="0" destOrd="1" presId="urn:microsoft.com/office/officeart/2005/8/layout/vList2"/>
    <dgm:cxn modelId="{99912ECF-E6FC-4306-9F53-529AF95E682D}" srcId="{7511EC9D-1E99-40AA-9650-A7AE9F98D55F}" destId="{476207F0-DFBA-471B-846E-A9AC213D5F21}" srcOrd="4" destOrd="0" parTransId="{334BB256-6152-423B-A2D1-C0FE3F66C232}" sibTransId="{C4E9B097-9471-4EE2-A263-89B8EF2F2BAB}"/>
    <dgm:cxn modelId="{A9B5B2D0-2095-472C-A7FF-783DE5DFC421}" srcId="{7511EC9D-1E99-40AA-9650-A7AE9F98D55F}" destId="{25328B3C-5786-4D8D-B876-ED1FB4713738}" srcOrd="6" destOrd="0" parTransId="{8E675E03-8655-452F-B3CD-FA65243AF9D5}" sibTransId="{5DF5CF6A-E24C-4B60-813D-A47154EAECB0}"/>
    <dgm:cxn modelId="{85217317-5165-4745-8FFA-1E4579C8839C}" type="presParOf" srcId="{EB925677-23EB-4A60-AECF-956E6C15324B}" destId="{661BCA77-DE67-402D-A094-A1481B1EDB59}" srcOrd="0" destOrd="0" presId="urn:microsoft.com/office/officeart/2005/8/layout/vList2"/>
    <dgm:cxn modelId="{DBF4836C-9098-41CC-AD49-026D5071B756}" type="presParOf" srcId="{EB925677-23EB-4A60-AECF-956E6C15324B}" destId="{5F037D8D-1DFD-4417-B369-332803FAF31E}" srcOrd="1" destOrd="0" presId="urn:microsoft.com/office/officeart/2005/8/layout/vList2"/>
    <dgm:cxn modelId="{B5A4C540-DDFB-4597-820D-662F621936A2}" type="presParOf" srcId="{EB925677-23EB-4A60-AECF-956E6C15324B}" destId="{A41DAA36-EB2B-479D-BDCF-F9509B412BA0}" srcOrd="2" destOrd="0" presId="urn:microsoft.com/office/officeart/2005/8/layout/vList2"/>
    <dgm:cxn modelId="{85FE4513-ABB5-4D8D-B46D-7B3FDD187FDD}" type="presParOf" srcId="{EB925677-23EB-4A60-AECF-956E6C15324B}" destId="{716CAD61-358C-4296-BB2E-B61E8B7B8F0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8F3B5E-EAF5-4F58-AE7D-17DA11DCD7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294F422-E9C6-41F8-85EF-0BF95B9952BE}">
      <dgm:prSet custT="1"/>
      <dgm:spPr/>
      <dgm:t>
        <a:bodyPr/>
        <a:lstStyle/>
        <a:p>
          <a:r>
            <a:rPr lang="en-US" sz="2000" dirty="0"/>
            <a:t>We have built various regression models with default parameter and also with hyper parameters where we tried combination of different parameters and finally we evaluate these models on test dataset by using different performance metrics such as R-Squared, RMSE, MAPE and after comparing performance of all models we picked one model that provide accurate prediction and important features for predictions.</a:t>
          </a:r>
        </a:p>
        <a:p>
          <a:endParaRPr lang="en-US" sz="2000" dirty="0"/>
        </a:p>
        <a:p>
          <a:r>
            <a:rPr lang="en-US" sz="2000" dirty="0"/>
            <a:t>Below is the model’s Performance comparison table: </a:t>
          </a:r>
        </a:p>
        <a:p>
          <a:endParaRPr lang="en-IN" sz="2000" dirty="0"/>
        </a:p>
      </dgm:t>
    </dgm:pt>
    <dgm:pt modelId="{F3ABF041-CCF3-421A-B81F-D3FB9B63BEE5}" type="parTrans" cxnId="{0E3BBC0D-6DFB-4AFB-9A8C-E40F760F7D07}">
      <dgm:prSet/>
      <dgm:spPr/>
      <dgm:t>
        <a:bodyPr/>
        <a:lstStyle/>
        <a:p>
          <a:endParaRPr lang="en-IN"/>
        </a:p>
      </dgm:t>
    </dgm:pt>
    <dgm:pt modelId="{6BE50AB2-7B23-4902-9FEF-153B311A439E}" type="sibTrans" cxnId="{0E3BBC0D-6DFB-4AFB-9A8C-E40F760F7D07}">
      <dgm:prSet/>
      <dgm:spPr/>
      <dgm:t>
        <a:bodyPr/>
        <a:lstStyle/>
        <a:p>
          <a:endParaRPr lang="en-IN"/>
        </a:p>
      </dgm:t>
    </dgm:pt>
    <dgm:pt modelId="{EB925677-23EB-4A60-AECF-956E6C15324B}" type="pres">
      <dgm:prSet presAssocID="{598F3B5E-EAF5-4F58-AE7D-17DA11DCD700}" presName="linear" presStyleCnt="0">
        <dgm:presLayoutVars>
          <dgm:animLvl val="lvl"/>
          <dgm:resizeHandles val="exact"/>
        </dgm:presLayoutVars>
      </dgm:prSet>
      <dgm:spPr/>
    </dgm:pt>
    <dgm:pt modelId="{CFC5B871-8655-4C21-9BD7-F00121AC1B96}" type="pres">
      <dgm:prSet presAssocID="{9294F422-E9C6-41F8-85EF-0BF95B9952BE}" presName="parentText" presStyleLbl="node1" presStyleIdx="0" presStyleCnt="1" custScaleX="100000" custScaleY="88742" custLinFactNeighborX="472" custLinFactNeighborY="-36919">
        <dgm:presLayoutVars>
          <dgm:chMax val="0"/>
          <dgm:bulletEnabled val="1"/>
        </dgm:presLayoutVars>
      </dgm:prSet>
      <dgm:spPr/>
    </dgm:pt>
  </dgm:ptLst>
  <dgm:cxnLst>
    <dgm:cxn modelId="{0E3BBC0D-6DFB-4AFB-9A8C-E40F760F7D07}" srcId="{598F3B5E-EAF5-4F58-AE7D-17DA11DCD700}" destId="{9294F422-E9C6-41F8-85EF-0BF95B9952BE}" srcOrd="0" destOrd="0" parTransId="{F3ABF041-CCF3-421A-B81F-D3FB9B63BEE5}" sibTransId="{6BE50AB2-7B23-4902-9FEF-153B311A439E}"/>
    <dgm:cxn modelId="{267C5E71-D715-486C-95EA-9A5026BDDF8A}" type="presOf" srcId="{598F3B5E-EAF5-4F58-AE7D-17DA11DCD700}" destId="{EB925677-23EB-4A60-AECF-956E6C15324B}" srcOrd="0" destOrd="0" presId="urn:microsoft.com/office/officeart/2005/8/layout/vList2"/>
    <dgm:cxn modelId="{1F86BFE4-406C-4B37-A23F-2469D82EE1CF}" type="presOf" srcId="{9294F422-E9C6-41F8-85EF-0BF95B9952BE}" destId="{CFC5B871-8655-4C21-9BD7-F00121AC1B96}" srcOrd="0" destOrd="0" presId="urn:microsoft.com/office/officeart/2005/8/layout/vList2"/>
    <dgm:cxn modelId="{22133A80-F8DC-4961-B60F-53400884ED53}" type="presParOf" srcId="{EB925677-23EB-4A60-AECF-956E6C15324B}" destId="{CFC5B871-8655-4C21-9BD7-F00121AC1B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4CCB3-F845-4942-86A0-57C829AC5924}">
      <dsp:nvSpPr>
        <dsp:cNvPr id="0" name=""/>
        <dsp:cNvSpPr/>
      </dsp:nvSpPr>
      <dsp:spPr>
        <a:xfrm rot="5400000">
          <a:off x="-247864" y="584783"/>
          <a:ext cx="1652426" cy="1156698"/>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Problem in Hand</a:t>
          </a:r>
          <a:endParaRPr lang="en-IN" sz="1400" b="1" kern="1200" dirty="0"/>
        </a:p>
      </dsp:txBody>
      <dsp:txXfrm rot="-5400000">
        <a:off x="0" y="915268"/>
        <a:ext cx="1156698" cy="495728"/>
      </dsp:txXfrm>
    </dsp:sp>
    <dsp:sp modelId="{F5D8E974-E6AD-4934-A501-29BC54C3BA78}">
      <dsp:nvSpPr>
        <dsp:cNvPr id="0" name=""/>
        <dsp:cNvSpPr/>
      </dsp:nvSpPr>
      <dsp:spPr>
        <a:xfrm rot="5400000">
          <a:off x="5026353" y="-3866134"/>
          <a:ext cx="1740875" cy="948018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We all know that Health care is very important domain in the market. It is directly linked with the life of the individual; hence we have to be always be proactive in this particular domain. Money plays a major role in this domain, because sometime treatment covered under the insurance then it will become a pretty tough financial situation for that individual. The companies in the medical insurance also want to reduce becomes super costly and if any individual is not their risk by optimizing the insurance cost, because we all know a healthy body is in the hand of the individual only. If individual eat healthy and do proper exercise the chance of getting ill is drastically reduced.</a:t>
          </a:r>
          <a:endParaRPr lang="en-IN" sz="1600" kern="1200" dirty="0"/>
        </a:p>
      </dsp:txBody>
      <dsp:txXfrm rot="-5400000">
        <a:off x="1156699" y="88503"/>
        <a:ext cx="9395202" cy="1570909"/>
      </dsp:txXfrm>
    </dsp:sp>
    <dsp:sp modelId="{5EF255F2-AC8A-4E1C-B51F-3F8499D2E34E}">
      <dsp:nvSpPr>
        <dsp:cNvPr id="0" name=""/>
        <dsp:cNvSpPr/>
      </dsp:nvSpPr>
      <dsp:spPr>
        <a:xfrm rot="5400000">
          <a:off x="-247864" y="2063709"/>
          <a:ext cx="1652426" cy="1156698"/>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Goal &amp; Objective</a:t>
          </a:r>
          <a:endParaRPr lang="en-IN" sz="1400" b="1" kern="1200" dirty="0"/>
        </a:p>
      </dsp:txBody>
      <dsp:txXfrm rot="-5400000">
        <a:off x="0" y="2394194"/>
        <a:ext cx="1156698" cy="495728"/>
      </dsp:txXfrm>
    </dsp:sp>
    <dsp:sp modelId="{D4D9BF30-DB7D-4E2D-A0FA-2375AC5162E4}">
      <dsp:nvSpPr>
        <dsp:cNvPr id="0" name=""/>
        <dsp:cNvSpPr/>
      </dsp:nvSpPr>
      <dsp:spPr>
        <a:xfrm rot="5400000">
          <a:off x="5354258" y="-2172608"/>
          <a:ext cx="1085065" cy="948018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objective of this exercise is to build a model, using data that provide the optimum insurance cost for an individual. we have to use the health and habit related parameters for the estimated cost of insurance.</a:t>
          </a:r>
          <a:endParaRPr lang="en-IN" sz="1600" kern="1200" dirty="0"/>
        </a:p>
      </dsp:txBody>
      <dsp:txXfrm rot="-5400000">
        <a:off x="1156699" y="2077920"/>
        <a:ext cx="9427216" cy="979127"/>
      </dsp:txXfrm>
    </dsp:sp>
    <dsp:sp modelId="{12FB5A16-99F1-4EB2-BF01-0E0EDA49F055}">
      <dsp:nvSpPr>
        <dsp:cNvPr id="0" name=""/>
        <dsp:cNvSpPr/>
      </dsp:nvSpPr>
      <dsp:spPr>
        <a:xfrm rot="5400000">
          <a:off x="-247864" y="3537140"/>
          <a:ext cx="1652426" cy="1156698"/>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t>Understanding business/social opportunity</a:t>
          </a:r>
          <a:endParaRPr lang="en-IN" sz="1400" b="1" kern="1200" dirty="0"/>
        </a:p>
      </dsp:txBody>
      <dsp:txXfrm rot="-5400000">
        <a:off x="0" y="3867625"/>
        <a:ext cx="1156698" cy="495728"/>
      </dsp:txXfrm>
    </dsp:sp>
    <dsp:sp modelId="{88303395-19D0-4406-98D6-8ADC3018F5F5}">
      <dsp:nvSpPr>
        <dsp:cNvPr id="0" name=""/>
        <dsp:cNvSpPr/>
      </dsp:nvSpPr>
      <dsp:spPr>
        <a:xfrm rot="5400000">
          <a:off x="5359470" y="-792199"/>
          <a:ext cx="1074642" cy="948018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This case study will be very useful for company to identify most common health condition and by using that company can promote their health plan for that particular health disease/problem.</a:t>
          </a:r>
          <a:endParaRPr lang="en-IN" sz="1600" kern="1200" dirty="0"/>
        </a:p>
      </dsp:txBody>
      <dsp:txXfrm rot="-5400000">
        <a:off x="1156699" y="3463032"/>
        <a:ext cx="9427725" cy="9697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4106-38E4-4408-81F2-88DD22D4E0D5}">
      <dsp:nvSpPr>
        <dsp:cNvPr id="0" name=""/>
        <dsp:cNvSpPr/>
      </dsp:nvSpPr>
      <dsp:spPr>
        <a:xfrm>
          <a:off x="0" y="25209"/>
          <a:ext cx="8089641"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Based on Comparison table we can see that all models performance is quite good except (XGB Due to overfitting) but if we have to pick one model out of all then it will be Decision Tree Regressor because of it’s lowest MAPE and high R Squared.  </a:t>
          </a:r>
          <a:endParaRPr lang="en-IN" sz="1700" kern="1200" dirty="0"/>
        </a:p>
      </dsp:txBody>
      <dsp:txXfrm>
        <a:off x="45635" y="70844"/>
        <a:ext cx="7998371" cy="843560"/>
      </dsp:txXfrm>
    </dsp:sp>
    <dsp:sp modelId="{7E01AB07-A6FE-4B16-80F8-2EF6A47106F0}">
      <dsp:nvSpPr>
        <dsp:cNvPr id="0" name=""/>
        <dsp:cNvSpPr/>
      </dsp:nvSpPr>
      <dsp:spPr>
        <a:xfrm>
          <a:off x="0" y="1008999"/>
          <a:ext cx="8089641"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Key takeaways from best DTR model</a:t>
          </a:r>
          <a:r>
            <a:rPr lang="en-US" sz="1700" kern="1200" dirty="0"/>
            <a:t>:</a:t>
          </a:r>
          <a:endParaRPr lang="en-IN" sz="1700" kern="1200" dirty="0"/>
        </a:p>
      </dsp:txBody>
      <dsp:txXfrm>
        <a:off x="45635" y="1054634"/>
        <a:ext cx="7998371" cy="843560"/>
      </dsp:txXfrm>
    </dsp:sp>
    <dsp:sp modelId="{FD1202F4-78F9-4905-9A4F-1097D46C1477}">
      <dsp:nvSpPr>
        <dsp:cNvPr id="0" name=""/>
        <dsp:cNvSpPr/>
      </dsp:nvSpPr>
      <dsp:spPr>
        <a:xfrm>
          <a:off x="0" y="1992789"/>
          <a:ext cx="8089641"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u="sng" kern="1200" dirty="0"/>
            <a:t>R-squared</a:t>
          </a:r>
          <a:r>
            <a:rPr lang="en-US" sz="1700" kern="1200" dirty="0"/>
            <a:t> of 95 indicate that 95% of variance in dependent variable(insurance_Cost) has been explained by independent variables collectively.</a:t>
          </a:r>
          <a:endParaRPr lang="en-IN" sz="1700" kern="1200" dirty="0"/>
        </a:p>
      </dsp:txBody>
      <dsp:txXfrm>
        <a:off x="45635" y="2038424"/>
        <a:ext cx="7998371" cy="843560"/>
      </dsp:txXfrm>
    </dsp:sp>
    <dsp:sp modelId="{B8675173-648A-478B-B081-B5A1500CAE42}">
      <dsp:nvSpPr>
        <dsp:cNvPr id="0" name=""/>
        <dsp:cNvSpPr/>
      </dsp:nvSpPr>
      <dsp:spPr>
        <a:xfrm>
          <a:off x="0" y="2976579"/>
          <a:ext cx="8089641"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u="sng" kern="1200" dirty="0"/>
            <a:t>RMSE</a:t>
          </a:r>
          <a:r>
            <a:rPr lang="en-US" sz="1700" kern="1200" dirty="0"/>
            <a:t> score of 0.22 indicate avg. difference between predicted and actual values as it’s an error so we expect it to be lowest.</a:t>
          </a:r>
          <a:endParaRPr lang="en-IN" sz="1700" kern="1200" dirty="0"/>
        </a:p>
      </dsp:txBody>
      <dsp:txXfrm>
        <a:off x="45635" y="3022214"/>
        <a:ext cx="7998371" cy="843560"/>
      </dsp:txXfrm>
    </dsp:sp>
    <dsp:sp modelId="{818A7400-20F1-4E6E-937B-C9FBAA484462}">
      <dsp:nvSpPr>
        <dsp:cNvPr id="0" name=""/>
        <dsp:cNvSpPr/>
      </dsp:nvSpPr>
      <dsp:spPr>
        <a:xfrm>
          <a:off x="0" y="3960369"/>
          <a:ext cx="8089641"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u="sng" kern="1200" dirty="0"/>
            <a:t>MAPE</a:t>
          </a:r>
          <a:r>
            <a:rPr lang="en-US" sz="1700" kern="1200" dirty="0"/>
            <a:t> score of 10 indicate that DTR model predictions are, on average, off by 10% from the Actual values.</a:t>
          </a:r>
          <a:endParaRPr lang="en-IN" sz="1700" kern="1200" dirty="0"/>
        </a:p>
      </dsp:txBody>
      <dsp:txXfrm>
        <a:off x="45635" y="4006004"/>
        <a:ext cx="7998371" cy="8435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88D40-7D96-421D-A8E8-8D7894C7DADC}">
      <dsp:nvSpPr>
        <dsp:cNvPr id="0" name=""/>
        <dsp:cNvSpPr/>
      </dsp:nvSpPr>
      <dsp:spPr>
        <a:xfrm>
          <a:off x="741801" y="0"/>
          <a:ext cx="3452335" cy="665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Feature Importance From DTR Model:</a:t>
          </a:r>
          <a:endParaRPr lang="en-IN" sz="2400" kern="1200" dirty="0"/>
        </a:p>
      </dsp:txBody>
      <dsp:txXfrm>
        <a:off x="774298" y="32497"/>
        <a:ext cx="3387341" cy="6007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E57E4-2824-4C5C-8C0C-7AAA594BE5A5}">
      <dsp:nvSpPr>
        <dsp:cNvPr id="0" name=""/>
        <dsp:cNvSpPr/>
      </dsp:nvSpPr>
      <dsp:spPr>
        <a:xfrm>
          <a:off x="0" y="713"/>
          <a:ext cx="10676857" cy="386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Insights from this Case study:</a:t>
          </a:r>
        </a:p>
      </dsp:txBody>
      <dsp:txXfrm>
        <a:off x="18844" y="19557"/>
        <a:ext cx="10639169" cy="348325"/>
      </dsp:txXfrm>
    </dsp:sp>
    <dsp:sp modelId="{DF0EDAEF-90CD-41AF-8B88-516074F99D1B}">
      <dsp:nvSpPr>
        <dsp:cNvPr id="0" name=""/>
        <dsp:cNvSpPr/>
      </dsp:nvSpPr>
      <dsp:spPr>
        <a:xfrm>
          <a:off x="0" y="386726"/>
          <a:ext cx="10676857" cy="461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90" tIns="16510" rIns="92456" bIns="16510" numCol="1" spcCol="1270" anchor="t" anchorCtr="0">
          <a:noAutofit/>
        </a:bodyPr>
        <a:lstStyle/>
        <a:p>
          <a:pPr marL="114300" lvl="1" indent="-114300" algn="l" defTabSz="577850">
            <a:lnSpc>
              <a:spcPct val="90000"/>
            </a:lnSpc>
            <a:spcBef>
              <a:spcPct val="0"/>
            </a:spcBef>
            <a:spcAft>
              <a:spcPct val="20000"/>
            </a:spcAft>
            <a:buChar char="•"/>
          </a:pPr>
          <a:endParaRPr lang="en-IN" sz="1300" kern="1200" dirty="0"/>
        </a:p>
        <a:p>
          <a:pPr marL="171450" lvl="1" indent="-171450" algn="l" defTabSz="711200">
            <a:lnSpc>
              <a:spcPct val="90000"/>
            </a:lnSpc>
            <a:spcBef>
              <a:spcPct val="0"/>
            </a:spcBef>
            <a:spcAft>
              <a:spcPct val="20000"/>
            </a:spcAft>
            <a:buChar char="•"/>
          </a:pPr>
          <a:r>
            <a:rPr lang="en-US" sz="1600" b="0" i="0" kern="1200" dirty="0"/>
            <a:t>From DTR feature importance, 3 variables: 'other_major_decs_history', 'heart_decs_history', '</a:t>
          </a:r>
          <a:r>
            <a:rPr lang="en-US" sz="1600" b="0" i="0" kern="1200" dirty="0" err="1"/>
            <a:t>adventure_sports</a:t>
          </a:r>
          <a:r>
            <a:rPr lang="en-US" sz="1600" b="0" i="0" kern="1200" dirty="0"/>
            <a:t>' have 0 Coefficient that means these variables have no contribution in predicting Insurance Cost therefore these are not important so these can be ignored.</a:t>
          </a:r>
          <a:endParaRPr lang="en-IN" sz="1300" kern="1200" dirty="0"/>
        </a:p>
        <a:p>
          <a:pPr marL="171450" lvl="1" indent="-171450" algn="l" defTabSz="711200">
            <a:lnSpc>
              <a:spcPct val="90000"/>
            </a:lnSpc>
            <a:spcBef>
              <a:spcPct val="0"/>
            </a:spcBef>
            <a:spcAft>
              <a:spcPct val="20000"/>
            </a:spcAft>
            <a:buChar char="•"/>
          </a:pPr>
          <a:endParaRPr lang="en-IN" sz="1600" kern="1200" dirty="0"/>
        </a:p>
        <a:p>
          <a:pPr marL="171450" lvl="1" indent="-171450" algn="l" defTabSz="711200">
            <a:lnSpc>
              <a:spcPct val="90000"/>
            </a:lnSpc>
            <a:spcBef>
              <a:spcPct val="0"/>
            </a:spcBef>
            <a:spcAft>
              <a:spcPct val="20000"/>
            </a:spcAft>
            <a:buChar char="•"/>
          </a:pPr>
          <a:r>
            <a:rPr lang="en-US" sz="1600" b="0" i="0" kern="1200" dirty="0"/>
            <a:t>Weight is the most important variable as it alone has coefficient of 0.99 that means this variable has 99% contribution in predicting insurance cost and same we observed in Heatmap that this variable was highly correlated with Target variable and our model also proved it.</a:t>
          </a:r>
          <a:endParaRPr lang="en-IN" sz="1600" kern="1200" dirty="0"/>
        </a:p>
        <a:p>
          <a:pPr marL="171450" lvl="1" indent="-171450" algn="l" defTabSz="711200">
            <a:lnSpc>
              <a:spcPct val="90000"/>
            </a:lnSpc>
            <a:spcBef>
              <a:spcPct val="0"/>
            </a:spcBef>
            <a:spcAft>
              <a:spcPct val="20000"/>
            </a:spcAft>
            <a:buChar char="•"/>
          </a:pPr>
          <a:endParaRPr lang="en-IN" sz="1600" kern="1200" dirty="0"/>
        </a:p>
        <a:p>
          <a:pPr marL="171450" lvl="1" indent="-171450" algn="l" defTabSz="711200">
            <a:lnSpc>
              <a:spcPct val="90000"/>
            </a:lnSpc>
            <a:spcBef>
              <a:spcPct val="0"/>
            </a:spcBef>
            <a:spcAft>
              <a:spcPct val="20000"/>
            </a:spcAft>
            <a:buChar char="•"/>
          </a:pPr>
          <a:r>
            <a:rPr lang="en-US" sz="1600" b="0" i="0" kern="1200" dirty="0"/>
            <a:t>Weight being an important variable sounds logical as we know that overweight has high effect on health it can be reason of many disease and therefore other variables such as BMI, Fat_percentage, Avg glucose level, heart_decs, other_decs all these are related to weight if weight is in control then these variables will also be in control in most of the cases except genetics based disease.</a:t>
          </a:r>
          <a:endParaRPr lang="en-IN" sz="1600" kern="1200" dirty="0"/>
        </a:p>
        <a:p>
          <a:pPr marL="171450" lvl="1" indent="-171450" algn="l" defTabSz="711200">
            <a:lnSpc>
              <a:spcPct val="90000"/>
            </a:lnSpc>
            <a:spcBef>
              <a:spcPct val="0"/>
            </a:spcBef>
            <a:spcAft>
              <a:spcPct val="20000"/>
            </a:spcAft>
            <a:buChar char="•"/>
          </a:pPr>
          <a:endParaRPr lang="en-IN" sz="1600" kern="1200" dirty="0"/>
        </a:p>
        <a:p>
          <a:pPr marL="171450" lvl="1" indent="-171450" algn="l" defTabSz="711200">
            <a:lnSpc>
              <a:spcPct val="90000"/>
            </a:lnSpc>
            <a:spcBef>
              <a:spcPct val="0"/>
            </a:spcBef>
            <a:spcAft>
              <a:spcPct val="20000"/>
            </a:spcAft>
            <a:buChar char="•"/>
          </a:pPr>
          <a:r>
            <a:rPr lang="en-US" sz="1600" kern="1200" dirty="0"/>
            <a:t>As we have seen that Weight is very important variable for predicting insurance cost and there is similar variable present which is ‘Weight change in a year’ but this variable is not so so important for prediction based on feature importance and this might be because change in weight is not specified whether weight has increased or it decreased in last 1 year so this needs to be noted carefully while collecting data whether weight change leading to weight increase or decrease and if this is obtained then this variable might be very helpful to find out individuals recent activities towards his/her health.</a:t>
          </a:r>
          <a:endParaRPr lang="en-IN" sz="1600" kern="1200" dirty="0"/>
        </a:p>
      </dsp:txBody>
      <dsp:txXfrm>
        <a:off x="0" y="386726"/>
        <a:ext cx="10676857" cy="4612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A8BEA-F0A7-40AF-81F1-698BF0606D28}">
      <dsp:nvSpPr>
        <dsp:cNvPr id="0" name=""/>
        <dsp:cNvSpPr/>
      </dsp:nvSpPr>
      <dsp:spPr>
        <a:xfrm>
          <a:off x="0" y="2145"/>
          <a:ext cx="10377969" cy="7398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Key information about dataset:</a:t>
          </a:r>
          <a:endParaRPr lang="en-IN" sz="3200" kern="1200" dirty="0"/>
        </a:p>
      </dsp:txBody>
      <dsp:txXfrm>
        <a:off x="36114" y="38259"/>
        <a:ext cx="10305741" cy="667576"/>
      </dsp:txXfrm>
    </dsp:sp>
    <dsp:sp modelId="{39381533-666F-4449-9CAC-3282065E5B21}">
      <dsp:nvSpPr>
        <dsp:cNvPr id="0" name=""/>
        <dsp:cNvSpPr/>
      </dsp:nvSpPr>
      <dsp:spPr>
        <a:xfrm>
          <a:off x="0" y="741950"/>
          <a:ext cx="10377969" cy="285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50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We have 25000 rows and 24 columns present in dataset.</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We have 16 numeric and 8 object data types present in the data.</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We have removed variable ‘applicant_id’ as it does not provide any significant information &amp; just a continuous number.</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it-IT" sz="2000" b="0" i="0" kern="1200" dirty="0"/>
            <a:t>No duplicare value present in dataset</a:t>
          </a:r>
          <a:r>
            <a:rPr lang="en-US" sz="2000" b="0" i="0" kern="1200" dirty="0"/>
            <a:t> and Missing value </a:t>
          </a:r>
          <a:r>
            <a:rPr lang="en-US" sz="2000" kern="1200" dirty="0"/>
            <a:t>does exist in dataset.</a:t>
          </a:r>
          <a:endParaRPr lang="en-IN" sz="1800" kern="1200" dirty="0"/>
        </a:p>
        <a:p>
          <a:pPr marL="171450" lvl="1" indent="-171450" algn="l" defTabSz="800100">
            <a:lnSpc>
              <a:spcPct val="90000"/>
            </a:lnSpc>
            <a:spcBef>
              <a:spcPct val="0"/>
            </a:spcBef>
            <a:spcAft>
              <a:spcPct val="20000"/>
            </a:spcAft>
            <a:buChar char="•"/>
          </a:pPr>
          <a:endParaRPr lang="en-IN" sz="1800" kern="1200" dirty="0"/>
        </a:p>
      </dsp:txBody>
      <dsp:txXfrm>
        <a:off x="0" y="741950"/>
        <a:ext cx="10377969" cy="2855749"/>
      </dsp:txXfrm>
    </dsp:sp>
    <dsp:sp modelId="{847C15FB-C503-4230-9CA2-6B840D1ECC96}">
      <dsp:nvSpPr>
        <dsp:cNvPr id="0" name=""/>
        <dsp:cNvSpPr/>
      </dsp:nvSpPr>
      <dsp:spPr>
        <a:xfrm>
          <a:off x="0" y="3597699"/>
          <a:ext cx="10377969" cy="7398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Let’s check descriptive summary: </a:t>
          </a:r>
          <a:endParaRPr lang="en-IN" sz="3200" kern="1200" dirty="0"/>
        </a:p>
      </dsp:txBody>
      <dsp:txXfrm>
        <a:off x="36114" y="3633813"/>
        <a:ext cx="10305741" cy="667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BA754-DDC0-4FBD-8AA7-2C697B6896E3}">
      <dsp:nvSpPr>
        <dsp:cNvPr id="0" name=""/>
        <dsp:cNvSpPr/>
      </dsp:nvSpPr>
      <dsp:spPr>
        <a:xfrm>
          <a:off x="15431" y="0"/>
          <a:ext cx="5866797" cy="4476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Based on this descriptive summaries we don’t see any anomaly in dataset we got important insights that how data is spread in all variables and there are few extreme values which indicate outlier presence in dataset.</a:t>
          </a:r>
        </a:p>
        <a:p>
          <a:pPr marL="0" lvl="0" indent="0" algn="l" defTabSz="711200">
            <a:lnSpc>
              <a:spcPct val="90000"/>
            </a:lnSpc>
            <a:spcBef>
              <a:spcPct val="0"/>
            </a:spcBef>
            <a:spcAft>
              <a:spcPct val="35000"/>
            </a:spcAft>
            <a:buNone/>
          </a:pPr>
          <a:r>
            <a:rPr lang="en-US" sz="1600" b="0" i="0" kern="1200" dirty="0"/>
            <a:t>→ A customer is linked to the company for 8 years in short this customer/customers are very happy with their health plan.</a:t>
          </a:r>
        </a:p>
        <a:p>
          <a:pPr marL="0" lvl="0" indent="0" algn="l" defTabSz="711200">
            <a:lnSpc>
              <a:spcPct val="90000"/>
            </a:lnSpc>
            <a:spcBef>
              <a:spcPct val="0"/>
            </a:spcBef>
            <a:spcAft>
              <a:spcPct val="35000"/>
            </a:spcAft>
            <a:buFont typeface="+mj-lt"/>
            <a:buNone/>
          </a:pPr>
          <a:r>
            <a:rPr lang="en-US" sz="1600" b="0" i="0" kern="1200" dirty="0"/>
            <a:t>→ Most of the customers are overweight as per BMI value.</a:t>
          </a:r>
        </a:p>
        <a:p>
          <a:pPr marL="0" lvl="0" indent="0" algn="l" defTabSz="711200">
            <a:lnSpc>
              <a:spcPct val="90000"/>
            </a:lnSpc>
            <a:spcBef>
              <a:spcPct val="0"/>
            </a:spcBef>
            <a:spcAft>
              <a:spcPct val="35000"/>
            </a:spcAft>
            <a:buFont typeface="+mj-lt"/>
            <a:buNone/>
          </a:pPr>
          <a:r>
            <a:rPr lang="en-US" sz="1600" b="0" i="0" kern="1200" dirty="0"/>
            <a:t>→ Average glucose level of customers is 167 whereas we know normal glucose level is below 100 so are these customers have diabetes.</a:t>
          </a:r>
        </a:p>
        <a:p>
          <a:pPr marL="0" lvl="0" indent="0" algn="l" defTabSz="711200">
            <a:lnSpc>
              <a:spcPct val="90000"/>
            </a:lnSpc>
            <a:spcBef>
              <a:spcPct val="0"/>
            </a:spcBef>
            <a:spcAft>
              <a:spcPct val="35000"/>
            </a:spcAft>
            <a:buFont typeface="+mj-lt"/>
            <a:buNone/>
          </a:pPr>
          <a:r>
            <a:rPr lang="en-US" sz="1600" b="0" i="0" kern="1200" dirty="0"/>
            <a:t>→ Most of the customers don't have any other insurance because mostly are non working so don't have employer's insurance.</a:t>
          </a:r>
        </a:p>
        <a:p>
          <a:pPr marL="0" lvl="0" indent="0" algn="l" defTabSz="711200">
            <a:lnSpc>
              <a:spcPct val="90000"/>
            </a:lnSpc>
            <a:spcBef>
              <a:spcPct val="0"/>
            </a:spcBef>
            <a:spcAft>
              <a:spcPct val="35000"/>
            </a:spcAft>
            <a:buFont typeface="+mj-lt"/>
            <a:buNone/>
          </a:pPr>
          <a:r>
            <a:rPr lang="en-US" sz="1600" b="0" i="0" kern="1200" dirty="0"/>
            <a:t>→ We have customers from total 15 locations and mostly from Bangalore.</a:t>
          </a:r>
        </a:p>
        <a:p>
          <a:pPr marL="0" lvl="0" indent="0" algn="l" defTabSz="711200">
            <a:lnSpc>
              <a:spcPct val="90000"/>
            </a:lnSpc>
            <a:spcBef>
              <a:spcPct val="0"/>
            </a:spcBef>
            <a:spcAft>
              <a:spcPct val="35000"/>
            </a:spcAft>
            <a:buFont typeface="+mj-l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US" sz="700" kern="1200" dirty="0"/>
        </a:p>
        <a:p>
          <a:pPr marL="0" lvl="0" indent="0" algn="l" defTabSz="711200">
            <a:lnSpc>
              <a:spcPct val="90000"/>
            </a:lnSpc>
            <a:spcBef>
              <a:spcPct val="0"/>
            </a:spcBef>
            <a:spcAft>
              <a:spcPct val="35000"/>
            </a:spcAft>
            <a:buNone/>
          </a:pPr>
          <a:endParaRPr lang="en-IN" sz="700" kern="1200" dirty="0"/>
        </a:p>
      </dsp:txBody>
      <dsp:txXfrm>
        <a:off x="233980" y="218549"/>
        <a:ext cx="5429699" cy="4039892"/>
      </dsp:txXfrm>
    </dsp:sp>
    <dsp:sp modelId="{30ECF20E-9286-4C48-AB0C-6FCFAEFFAAD8}">
      <dsp:nvSpPr>
        <dsp:cNvPr id="0" name=""/>
        <dsp:cNvSpPr/>
      </dsp:nvSpPr>
      <dsp:spPr>
        <a:xfrm>
          <a:off x="0" y="4482566"/>
          <a:ext cx="5897661" cy="4611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Now let’s visualize this data and see pattern/insights.</a:t>
          </a:r>
          <a:endParaRPr lang="en-IN" sz="1800" kern="1200" dirty="0"/>
        </a:p>
      </dsp:txBody>
      <dsp:txXfrm>
        <a:off x="22511" y="4505077"/>
        <a:ext cx="5852639" cy="416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C3E94-F96D-4967-A60A-DF33EB6ED52D}">
      <dsp:nvSpPr>
        <dsp:cNvPr id="0" name=""/>
        <dsp:cNvSpPr/>
      </dsp:nvSpPr>
      <dsp:spPr>
        <a:xfrm>
          <a:off x="0" y="46"/>
          <a:ext cx="2521622" cy="598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Insights From Univariate Analysis :</a:t>
          </a:r>
        </a:p>
      </dsp:txBody>
      <dsp:txXfrm>
        <a:off x="17517" y="17563"/>
        <a:ext cx="2486588" cy="563024"/>
      </dsp:txXfrm>
    </dsp:sp>
    <dsp:sp modelId="{B8A02B01-7F05-4D8E-A30A-0D532CE4BDE1}">
      <dsp:nvSpPr>
        <dsp:cNvPr id="0" name=""/>
        <dsp:cNvSpPr/>
      </dsp:nvSpPr>
      <dsp:spPr>
        <a:xfrm>
          <a:off x="252162" y="598105"/>
          <a:ext cx="341168" cy="844563"/>
        </a:xfrm>
        <a:custGeom>
          <a:avLst/>
          <a:gdLst/>
          <a:ahLst/>
          <a:cxnLst/>
          <a:rect l="0" t="0" r="0" b="0"/>
          <a:pathLst>
            <a:path>
              <a:moveTo>
                <a:pt x="0" y="0"/>
              </a:moveTo>
              <a:lnTo>
                <a:pt x="0" y="844563"/>
              </a:lnTo>
              <a:lnTo>
                <a:pt x="341168" y="8445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740E00-88C3-4ED5-AE56-3F3EF6555762}">
      <dsp:nvSpPr>
        <dsp:cNvPr id="0" name=""/>
        <dsp:cNvSpPr/>
      </dsp:nvSpPr>
      <dsp:spPr>
        <a:xfrm>
          <a:off x="593330" y="639794"/>
          <a:ext cx="2033889" cy="16057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Most of the customer's cholesterol level is b/w 125 to 150 and 150 to 175 BUT there are customers whose CL is &gt;200 which is high.</a:t>
          </a:r>
          <a:endParaRPr lang="en-IN" sz="1200" kern="1200" dirty="0"/>
        </a:p>
      </dsp:txBody>
      <dsp:txXfrm>
        <a:off x="640361" y="686825"/>
        <a:ext cx="1939827" cy="1511686"/>
      </dsp:txXfrm>
    </dsp:sp>
    <dsp:sp modelId="{ED50A47D-A092-4F11-BFB0-0286EBEB2020}">
      <dsp:nvSpPr>
        <dsp:cNvPr id="0" name=""/>
        <dsp:cNvSpPr/>
      </dsp:nvSpPr>
      <dsp:spPr>
        <a:xfrm>
          <a:off x="252162" y="598105"/>
          <a:ext cx="343841" cy="2340179"/>
        </a:xfrm>
        <a:custGeom>
          <a:avLst/>
          <a:gdLst/>
          <a:ahLst/>
          <a:cxnLst/>
          <a:rect l="0" t="0" r="0" b="0"/>
          <a:pathLst>
            <a:path>
              <a:moveTo>
                <a:pt x="0" y="0"/>
              </a:moveTo>
              <a:lnTo>
                <a:pt x="0" y="2340179"/>
              </a:lnTo>
              <a:lnTo>
                <a:pt x="343841" y="23401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1485FB-2A72-4B1A-9FBB-E9EC9CA61058}">
      <dsp:nvSpPr>
        <dsp:cNvPr id="0" name=""/>
        <dsp:cNvSpPr/>
      </dsp:nvSpPr>
      <dsp:spPr>
        <a:xfrm>
          <a:off x="596003" y="2267537"/>
          <a:ext cx="2069788" cy="1341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There are customers whose smoking status is unknown so these could be smokers or non smokers.</a:t>
          </a:r>
          <a:endParaRPr lang="en-IN" sz="1600" kern="1200" dirty="0"/>
        </a:p>
      </dsp:txBody>
      <dsp:txXfrm>
        <a:off x="635294" y="2306828"/>
        <a:ext cx="1991206" cy="1262912"/>
      </dsp:txXfrm>
    </dsp:sp>
    <dsp:sp modelId="{F6D0060B-9FD0-4F02-9DBE-DBDB36455387}">
      <dsp:nvSpPr>
        <dsp:cNvPr id="0" name=""/>
        <dsp:cNvSpPr/>
      </dsp:nvSpPr>
      <dsp:spPr>
        <a:xfrm>
          <a:off x="252162" y="598105"/>
          <a:ext cx="319645" cy="3654203"/>
        </a:xfrm>
        <a:custGeom>
          <a:avLst/>
          <a:gdLst/>
          <a:ahLst/>
          <a:cxnLst/>
          <a:rect l="0" t="0" r="0" b="0"/>
          <a:pathLst>
            <a:path>
              <a:moveTo>
                <a:pt x="0" y="0"/>
              </a:moveTo>
              <a:lnTo>
                <a:pt x="0" y="3654203"/>
              </a:lnTo>
              <a:lnTo>
                <a:pt x="319645" y="3654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8CA87-8576-4338-A657-4775D8FBCDBA}">
      <dsp:nvSpPr>
        <dsp:cNvPr id="0" name=""/>
        <dsp:cNvSpPr/>
      </dsp:nvSpPr>
      <dsp:spPr>
        <a:xfrm>
          <a:off x="571807" y="3680543"/>
          <a:ext cx="2115409" cy="11435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Mostly customers don't have any job they are students and </a:t>
          </a:r>
          <a:r>
            <a:rPr lang="en-US" sz="1600" kern="1200" dirty="0"/>
            <a:t>male is dominating class.</a:t>
          </a:r>
          <a:endParaRPr lang="en-IN" sz="1600" kern="1200" dirty="0"/>
        </a:p>
      </dsp:txBody>
      <dsp:txXfrm>
        <a:off x="605300" y="3714036"/>
        <a:ext cx="2048423" cy="1076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C3E94-F96D-4967-A60A-DF33EB6ED52D}">
      <dsp:nvSpPr>
        <dsp:cNvPr id="0" name=""/>
        <dsp:cNvSpPr/>
      </dsp:nvSpPr>
      <dsp:spPr>
        <a:xfrm>
          <a:off x="91044" y="0"/>
          <a:ext cx="2253590" cy="5319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Insights From Bivariate Analysis :</a:t>
          </a:r>
        </a:p>
      </dsp:txBody>
      <dsp:txXfrm>
        <a:off x="106625" y="15581"/>
        <a:ext cx="2222428" cy="500823"/>
      </dsp:txXfrm>
    </dsp:sp>
    <dsp:sp modelId="{B8A02B01-7F05-4D8E-A30A-0D532CE4BDE1}">
      <dsp:nvSpPr>
        <dsp:cNvPr id="0" name=""/>
        <dsp:cNvSpPr/>
      </dsp:nvSpPr>
      <dsp:spPr>
        <a:xfrm>
          <a:off x="316403" y="531985"/>
          <a:ext cx="135917" cy="958203"/>
        </a:xfrm>
        <a:custGeom>
          <a:avLst/>
          <a:gdLst/>
          <a:ahLst/>
          <a:cxnLst/>
          <a:rect l="0" t="0" r="0" b="0"/>
          <a:pathLst>
            <a:path>
              <a:moveTo>
                <a:pt x="0" y="0"/>
              </a:moveTo>
              <a:lnTo>
                <a:pt x="0" y="958203"/>
              </a:lnTo>
              <a:lnTo>
                <a:pt x="135917" y="958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740E00-88C3-4ED5-AE56-3F3EF6555762}">
      <dsp:nvSpPr>
        <dsp:cNvPr id="0" name=""/>
        <dsp:cNvSpPr/>
      </dsp:nvSpPr>
      <dsp:spPr>
        <a:xfrm>
          <a:off x="452320" y="700479"/>
          <a:ext cx="2410574" cy="15794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We can see very high cholesterol level(225-250) is only between salaried customers and second highest cholesterol level(200-225) is only in customers whose occupation is business.</a:t>
          </a:r>
          <a:endParaRPr lang="en-IN" sz="1100" kern="1200" dirty="0"/>
        </a:p>
      </dsp:txBody>
      <dsp:txXfrm>
        <a:off x="498580" y="746739"/>
        <a:ext cx="2318054" cy="1486898"/>
      </dsp:txXfrm>
    </dsp:sp>
    <dsp:sp modelId="{ED50A47D-A092-4F11-BFB0-0286EBEB2020}">
      <dsp:nvSpPr>
        <dsp:cNvPr id="0" name=""/>
        <dsp:cNvSpPr/>
      </dsp:nvSpPr>
      <dsp:spPr>
        <a:xfrm>
          <a:off x="316403" y="531985"/>
          <a:ext cx="107561" cy="2548478"/>
        </a:xfrm>
        <a:custGeom>
          <a:avLst/>
          <a:gdLst/>
          <a:ahLst/>
          <a:cxnLst/>
          <a:rect l="0" t="0" r="0" b="0"/>
          <a:pathLst>
            <a:path>
              <a:moveTo>
                <a:pt x="0" y="0"/>
              </a:moveTo>
              <a:lnTo>
                <a:pt x="0" y="2548478"/>
              </a:lnTo>
              <a:lnTo>
                <a:pt x="107561" y="2548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1485FB-2A72-4B1A-9FBB-E9EC9CA61058}">
      <dsp:nvSpPr>
        <dsp:cNvPr id="0" name=""/>
        <dsp:cNvSpPr/>
      </dsp:nvSpPr>
      <dsp:spPr>
        <a:xfrm>
          <a:off x="423965" y="2321383"/>
          <a:ext cx="2363428" cy="15181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Customer who don't have any designated occupation(student) have cholesterol level in control. Cholesterol level of salaried customer is either in control OR it's too high.</a:t>
          </a:r>
          <a:endParaRPr lang="en-IN" sz="1400" kern="1200" dirty="0"/>
        </a:p>
      </dsp:txBody>
      <dsp:txXfrm>
        <a:off x="468430" y="2365848"/>
        <a:ext cx="2274498" cy="1429229"/>
      </dsp:txXfrm>
    </dsp:sp>
    <dsp:sp modelId="{F6D0060B-9FD0-4F02-9DBE-DBDB36455387}">
      <dsp:nvSpPr>
        <dsp:cNvPr id="0" name=""/>
        <dsp:cNvSpPr/>
      </dsp:nvSpPr>
      <dsp:spPr>
        <a:xfrm>
          <a:off x="316403" y="531985"/>
          <a:ext cx="163263" cy="3999264"/>
        </a:xfrm>
        <a:custGeom>
          <a:avLst/>
          <a:gdLst/>
          <a:ahLst/>
          <a:cxnLst/>
          <a:rect l="0" t="0" r="0" b="0"/>
          <a:pathLst>
            <a:path>
              <a:moveTo>
                <a:pt x="0" y="0"/>
              </a:moveTo>
              <a:lnTo>
                <a:pt x="0" y="3999264"/>
              </a:lnTo>
              <a:lnTo>
                <a:pt x="163263" y="39992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8CA87-8576-4338-A657-4775D8FBCDBA}">
      <dsp:nvSpPr>
        <dsp:cNvPr id="0" name=""/>
        <dsp:cNvSpPr/>
      </dsp:nvSpPr>
      <dsp:spPr>
        <a:xfrm>
          <a:off x="479666" y="3892522"/>
          <a:ext cx="2289129" cy="12774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We can see very strong correlation b/w weight and insurance cost that means insurance cost will increase if weight increases.</a:t>
          </a:r>
          <a:endParaRPr lang="en-IN" sz="1400" kern="1200" dirty="0"/>
        </a:p>
      </dsp:txBody>
      <dsp:txXfrm>
        <a:off x="517081" y="3929937"/>
        <a:ext cx="2214299" cy="1202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C3E94-F96D-4967-A60A-DF33EB6ED52D}">
      <dsp:nvSpPr>
        <dsp:cNvPr id="0" name=""/>
        <dsp:cNvSpPr/>
      </dsp:nvSpPr>
      <dsp:spPr>
        <a:xfrm>
          <a:off x="698" y="0"/>
          <a:ext cx="2583881" cy="8282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kern="1200" dirty="0"/>
            <a:t>Insights From Multivariate Analysis :</a:t>
          </a:r>
        </a:p>
      </dsp:txBody>
      <dsp:txXfrm>
        <a:off x="24957" y="24259"/>
        <a:ext cx="2535363" cy="779759"/>
      </dsp:txXfrm>
    </dsp:sp>
    <dsp:sp modelId="{7DA40F89-39E8-4EF7-868A-EC7024380294}">
      <dsp:nvSpPr>
        <dsp:cNvPr id="0" name=""/>
        <dsp:cNvSpPr/>
      </dsp:nvSpPr>
      <dsp:spPr>
        <a:xfrm>
          <a:off x="259086" y="828277"/>
          <a:ext cx="165401" cy="561346"/>
        </a:xfrm>
        <a:custGeom>
          <a:avLst/>
          <a:gdLst/>
          <a:ahLst/>
          <a:cxnLst/>
          <a:rect l="0" t="0" r="0" b="0"/>
          <a:pathLst>
            <a:path>
              <a:moveTo>
                <a:pt x="0" y="0"/>
              </a:moveTo>
              <a:lnTo>
                <a:pt x="0" y="561346"/>
              </a:lnTo>
              <a:lnTo>
                <a:pt x="165401" y="5613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7B13F-DF64-4524-915D-25AAFCEBE197}">
      <dsp:nvSpPr>
        <dsp:cNvPr id="0" name=""/>
        <dsp:cNvSpPr/>
      </dsp:nvSpPr>
      <dsp:spPr>
        <a:xfrm>
          <a:off x="424487" y="866219"/>
          <a:ext cx="1928645" cy="10468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From above heatmap we can see that only few of the variables are correlated .</a:t>
          </a:r>
          <a:endParaRPr lang="en-IN" sz="1400" kern="1200" dirty="0"/>
        </a:p>
      </dsp:txBody>
      <dsp:txXfrm>
        <a:off x="455147" y="896879"/>
        <a:ext cx="1867325" cy="9854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36110-480C-4506-A3EC-944783EE9150}">
      <dsp:nvSpPr>
        <dsp:cNvPr id="0" name=""/>
        <dsp:cNvSpPr/>
      </dsp:nvSpPr>
      <dsp:spPr>
        <a:xfrm>
          <a:off x="0" y="0"/>
          <a:ext cx="10444779" cy="6577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Steps that followed in data cleaning:</a:t>
          </a:r>
          <a:endParaRPr lang="en-IN" sz="3200" kern="1200" dirty="0"/>
        </a:p>
      </dsp:txBody>
      <dsp:txXfrm>
        <a:off x="32107" y="32107"/>
        <a:ext cx="10380565" cy="593491"/>
      </dsp:txXfrm>
    </dsp:sp>
    <dsp:sp modelId="{5C23E477-7FC3-41DA-9F04-BD56100E2B01}">
      <dsp:nvSpPr>
        <dsp:cNvPr id="0" name=""/>
        <dsp:cNvSpPr/>
      </dsp:nvSpPr>
      <dsp:spPr>
        <a:xfrm>
          <a:off x="0" y="706212"/>
          <a:ext cx="10444779" cy="4143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622"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Outliers have been treated by using IQR method.</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Missing values have been replaced with median and entire column ‘Year_last_admitted’ has been dropped because </a:t>
          </a:r>
          <a:r>
            <a:rPr lang="en-IN" sz="2000" i="0" kern="1200" dirty="0"/>
            <a:t>47%</a:t>
          </a:r>
          <a:r>
            <a:rPr lang="en-US" sz="2000" i="0" kern="1200" dirty="0"/>
            <a:t> </a:t>
          </a:r>
          <a:r>
            <a:rPr lang="en-US" sz="2000" kern="1200" dirty="0"/>
            <a:t>values were missing.</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Anova test has been performed to know significance of categorical variables and only one of the variable ‘</a:t>
          </a:r>
          <a:r>
            <a:rPr lang="en-US" sz="2000" i="0" kern="1200" dirty="0"/>
            <a:t>covered_by_any_other_company_Y</a:t>
          </a:r>
          <a:r>
            <a:rPr lang="en-US" sz="2000" kern="1200" dirty="0"/>
            <a:t>’ found significant therefore all other variables have been removed.</a:t>
          </a:r>
          <a:endParaRPr lang="en-IN" sz="2000" kern="1200" dirty="0"/>
        </a:p>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kern="1200" dirty="0"/>
            <a:t>At last we only have 15 variables available whereas we had 24 variables so we are able to do dimensionality</a:t>
          </a:r>
          <a:r>
            <a:rPr lang="en-US" sz="2400" kern="1200" dirty="0"/>
            <a:t> </a:t>
          </a:r>
          <a:r>
            <a:rPr lang="en-US" sz="2000" kern="1200" dirty="0"/>
            <a:t>reduction</a:t>
          </a:r>
          <a:r>
            <a:rPr lang="en-US" sz="2400" kern="1200" dirty="0"/>
            <a:t>. </a:t>
          </a:r>
          <a:endParaRPr lang="en-IN" sz="3200" kern="1200" dirty="0"/>
        </a:p>
      </dsp:txBody>
      <dsp:txXfrm>
        <a:off x="0" y="706212"/>
        <a:ext cx="10444779" cy="4143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BCA77-DE67-402D-A094-A1481B1EDB59}">
      <dsp:nvSpPr>
        <dsp:cNvPr id="0" name=""/>
        <dsp:cNvSpPr/>
      </dsp:nvSpPr>
      <dsp:spPr>
        <a:xfrm>
          <a:off x="0" y="23038"/>
          <a:ext cx="10377969" cy="1784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As we know that we are trying to build a model which can provide optimum insurance cost and here target variable insurance cost is a regression problem therefore we have built different regression models and chose best model after comparing all model performances.</a:t>
          </a:r>
          <a:endParaRPr lang="en-IN" sz="2500" kern="1200" dirty="0"/>
        </a:p>
      </dsp:txBody>
      <dsp:txXfrm>
        <a:off x="87100" y="110138"/>
        <a:ext cx="10203769" cy="1610050"/>
      </dsp:txXfrm>
    </dsp:sp>
    <dsp:sp modelId="{A41DAA36-EB2B-479D-BDCF-F9509B412BA0}">
      <dsp:nvSpPr>
        <dsp:cNvPr id="0" name=""/>
        <dsp:cNvSpPr/>
      </dsp:nvSpPr>
      <dsp:spPr>
        <a:xfrm>
          <a:off x="0" y="1879288"/>
          <a:ext cx="10377969" cy="610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Models that we have built:</a:t>
          </a:r>
          <a:endParaRPr lang="en-IN" sz="2500" kern="1200"/>
        </a:p>
      </dsp:txBody>
      <dsp:txXfrm>
        <a:off x="29818" y="1909106"/>
        <a:ext cx="10318333" cy="551184"/>
      </dsp:txXfrm>
    </dsp:sp>
    <dsp:sp modelId="{716CAD61-358C-4296-BB2E-B61E8B7B8F00}">
      <dsp:nvSpPr>
        <dsp:cNvPr id="0" name=""/>
        <dsp:cNvSpPr/>
      </dsp:nvSpPr>
      <dsp:spPr>
        <a:xfrm>
          <a:off x="0" y="2490108"/>
          <a:ext cx="10377969" cy="238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50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Linear Regression from stats model </a:t>
          </a:r>
        </a:p>
        <a:p>
          <a:pPr marL="228600" lvl="1" indent="-228600" algn="l" defTabSz="889000">
            <a:lnSpc>
              <a:spcPct val="90000"/>
            </a:lnSpc>
            <a:spcBef>
              <a:spcPct val="0"/>
            </a:spcBef>
            <a:spcAft>
              <a:spcPct val="20000"/>
            </a:spcAft>
            <a:buChar char="•"/>
          </a:pPr>
          <a:r>
            <a:rPr lang="en-IN" sz="2000" kern="1200" dirty="0"/>
            <a:t>Linear Regression from Sklearn </a:t>
          </a:r>
        </a:p>
        <a:p>
          <a:pPr marL="228600" lvl="1" indent="-228600" algn="l" defTabSz="889000">
            <a:lnSpc>
              <a:spcPct val="90000"/>
            </a:lnSpc>
            <a:spcBef>
              <a:spcPct val="0"/>
            </a:spcBef>
            <a:spcAft>
              <a:spcPct val="20000"/>
            </a:spcAft>
            <a:buChar char="•"/>
          </a:pPr>
          <a:r>
            <a:rPr lang="en-IN" sz="2000" kern="1200"/>
            <a:t>Decision Tree Regressor </a:t>
          </a:r>
        </a:p>
        <a:p>
          <a:pPr marL="228600" lvl="1" indent="-228600" algn="l" defTabSz="889000">
            <a:lnSpc>
              <a:spcPct val="90000"/>
            </a:lnSpc>
            <a:spcBef>
              <a:spcPct val="0"/>
            </a:spcBef>
            <a:spcAft>
              <a:spcPct val="20000"/>
            </a:spcAft>
            <a:buChar char="•"/>
          </a:pPr>
          <a:r>
            <a:rPr lang="en-IN" sz="2000" kern="1200"/>
            <a:t>Random Forest Regressor </a:t>
          </a:r>
        </a:p>
        <a:p>
          <a:pPr marL="228600" lvl="1" indent="-228600" algn="l" defTabSz="889000">
            <a:lnSpc>
              <a:spcPct val="90000"/>
            </a:lnSpc>
            <a:spcBef>
              <a:spcPct val="0"/>
            </a:spcBef>
            <a:spcAft>
              <a:spcPct val="20000"/>
            </a:spcAft>
            <a:buChar char="•"/>
          </a:pPr>
          <a:r>
            <a:rPr lang="en-IN" sz="2000" kern="1200"/>
            <a:t>Ridge Regressor </a:t>
          </a:r>
        </a:p>
        <a:p>
          <a:pPr marL="228600" lvl="1" indent="-228600" algn="l" defTabSz="889000">
            <a:lnSpc>
              <a:spcPct val="90000"/>
            </a:lnSpc>
            <a:spcBef>
              <a:spcPct val="0"/>
            </a:spcBef>
            <a:spcAft>
              <a:spcPct val="20000"/>
            </a:spcAft>
            <a:buChar char="•"/>
          </a:pPr>
          <a:r>
            <a:rPr lang="en-IN" sz="2000" kern="1200" dirty="0"/>
            <a:t>Lasso Regressor </a:t>
          </a:r>
        </a:p>
        <a:p>
          <a:pPr marL="228600" lvl="1" indent="-228600" algn="l" defTabSz="889000">
            <a:lnSpc>
              <a:spcPct val="90000"/>
            </a:lnSpc>
            <a:spcBef>
              <a:spcPct val="0"/>
            </a:spcBef>
            <a:spcAft>
              <a:spcPct val="20000"/>
            </a:spcAft>
            <a:buChar char="•"/>
          </a:pPr>
          <a:r>
            <a:rPr lang="en-IN" sz="2000" kern="1200" dirty="0"/>
            <a:t>XGBOOST (EXTREME GRADIENT BOOSTING) REGRESSOR</a:t>
          </a:r>
          <a:endParaRPr lang="en-IN" sz="1900" kern="1200" dirty="0"/>
        </a:p>
      </dsp:txBody>
      <dsp:txXfrm>
        <a:off x="0" y="2490108"/>
        <a:ext cx="10377969" cy="2380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5B871-8655-4C21-9BD7-F00121AC1B96}">
      <dsp:nvSpPr>
        <dsp:cNvPr id="0" name=""/>
        <dsp:cNvSpPr/>
      </dsp:nvSpPr>
      <dsp:spPr>
        <a:xfrm>
          <a:off x="0" y="46338"/>
          <a:ext cx="10577477" cy="272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We have built various regression models with default parameter and also with hyper parameters where we tried combination of different parameters and finally we evaluate these models on test dataset by using different performance metrics such as R-Squared, RMSE, MAPE and after comparing performance of all models we picked one model that provide accurate prediction and important features for predictions.</a:t>
          </a:r>
        </a:p>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Below is the model’s Performance comparison table: </a:t>
          </a:r>
        </a:p>
        <a:p>
          <a:pPr marL="0" lvl="0" indent="0" algn="l" defTabSz="889000">
            <a:lnSpc>
              <a:spcPct val="90000"/>
            </a:lnSpc>
            <a:spcBef>
              <a:spcPct val="0"/>
            </a:spcBef>
            <a:spcAft>
              <a:spcPct val="35000"/>
            </a:spcAft>
            <a:buNone/>
          </a:pPr>
          <a:endParaRPr lang="en-IN" sz="2000" kern="1200" dirty="0"/>
        </a:p>
      </dsp:txBody>
      <dsp:txXfrm>
        <a:off x="132997" y="179335"/>
        <a:ext cx="10311483" cy="24584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47CD8-99F1-4B8A-A77D-A1E4A8DB88FD}" type="datetimeFigureOut">
              <a:rPr lang="en-IN" smtClean="0"/>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743D0-B156-4BF3-9152-522920D48310}" type="slidenum">
              <a:rPr lang="en-IN" smtClean="0"/>
              <a:t>‹#›</a:t>
            </a:fld>
            <a:endParaRPr lang="en-IN"/>
          </a:p>
        </p:txBody>
      </p:sp>
    </p:spTree>
    <p:extLst>
      <p:ext uri="{BB962C8B-B14F-4D97-AF65-F5344CB8AC3E}">
        <p14:creationId xmlns:p14="http://schemas.microsoft.com/office/powerpoint/2010/main" val="373284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2.png"/><Relationship Id="rId2" Type="http://schemas.openxmlformats.org/officeDocument/2006/relationships/diagramData" Target="../diagrams/data9.xml"/><Relationship Id="rId1" Type="http://schemas.openxmlformats.org/officeDocument/2006/relationships/slideLayout" Target="../slideLayouts/slideLayout1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3.pn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504215"/>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401216" y="3886200"/>
            <a:ext cx="5169589" cy="923330"/>
          </a:xfrm>
          <a:prstGeom prst="rect">
            <a:avLst/>
          </a:prstGeom>
          <a:noFill/>
        </p:spPr>
        <p:txBody>
          <a:bodyPr wrap="square" rtlCol="0">
            <a:spAutoFit/>
          </a:bodyPr>
          <a:lstStyle/>
          <a:p>
            <a:r>
              <a:rPr lang="en-US" dirty="0"/>
              <a:t>Submitted by : Hitesh Dadhich</a:t>
            </a:r>
          </a:p>
          <a:p>
            <a:r>
              <a:rPr lang="en-US" dirty="0"/>
              <a:t>Batch : PGPDSBA_may2022</a:t>
            </a:r>
          </a:p>
          <a:p>
            <a:r>
              <a:rPr lang="en-US" dirty="0"/>
              <a:t>Date : 12/05/2023</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13109" y="558242"/>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graphicFrame>
        <p:nvGraphicFramePr>
          <p:cNvPr id="3" name="Diagram 2">
            <a:extLst>
              <a:ext uri="{FF2B5EF4-FFF2-40B4-BE49-F238E27FC236}">
                <a16:creationId xmlns:a16="http://schemas.microsoft.com/office/drawing/2014/main" id="{F1124D79-677D-C0E3-7AF6-CD9FD70E3E54}"/>
              </a:ext>
            </a:extLst>
          </p:cNvPr>
          <p:cNvGraphicFramePr/>
          <p:nvPr>
            <p:extLst>
              <p:ext uri="{D42A27DB-BD31-4B8C-83A1-F6EECF244321}">
                <p14:modId xmlns:p14="http://schemas.microsoft.com/office/powerpoint/2010/main" val="783884997"/>
              </p:ext>
            </p:extLst>
          </p:nvPr>
        </p:nvGraphicFramePr>
        <p:xfrm>
          <a:off x="276462" y="1773986"/>
          <a:ext cx="10377969" cy="4893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Oval 12">
            <a:extLst>
              <a:ext uri="{FF2B5EF4-FFF2-40B4-BE49-F238E27FC236}">
                <a16:creationId xmlns:a16="http://schemas.microsoft.com/office/drawing/2014/main" id="{BA2BBB34-2883-154B-B588-CD7BD235E055}"/>
              </a:ext>
            </a:extLst>
          </p:cNvPr>
          <p:cNvSpPr/>
          <p:nvPr/>
        </p:nvSpPr>
        <p:spPr>
          <a:xfrm>
            <a:off x="10654328" y="5867471"/>
            <a:ext cx="95251" cy="271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10463828" y="6447107"/>
            <a:ext cx="1905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53269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90263" y="533808"/>
            <a:ext cx="920818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graphicFrame>
        <p:nvGraphicFramePr>
          <p:cNvPr id="3" name="Diagram 2">
            <a:extLst>
              <a:ext uri="{FF2B5EF4-FFF2-40B4-BE49-F238E27FC236}">
                <a16:creationId xmlns:a16="http://schemas.microsoft.com/office/drawing/2014/main" id="{F1124D79-677D-C0E3-7AF6-CD9FD70E3E54}"/>
              </a:ext>
            </a:extLst>
          </p:cNvPr>
          <p:cNvGraphicFramePr/>
          <p:nvPr>
            <p:extLst>
              <p:ext uri="{D42A27DB-BD31-4B8C-83A1-F6EECF244321}">
                <p14:modId xmlns:p14="http://schemas.microsoft.com/office/powerpoint/2010/main" val="4165985887"/>
              </p:ext>
            </p:extLst>
          </p:nvPr>
        </p:nvGraphicFramePr>
        <p:xfrm>
          <a:off x="76954" y="1773986"/>
          <a:ext cx="10577477" cy="5084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Oval 15">
            <a:extLst>
              <a:ext uri="{FF2B5EF4-FFF2-40B4-BE49-F238E27FC236}">
                <a16:creationId xmlns:a16="http://schemas.microsoft.com/office/drawing/2014/main" id="{F89D5F40-FD28-F442-905F-E871742D5041}"/>
              </a:ext>
            </a:extLst>
          </p:cNvPr>
          <p:cNvSpPr/>
          <p:nvPr/>
        </p:nvSpPr>
        <p:spPr>
          <a:xfrm>
            <a:off x="10463828" y="6447107"/>
            <a:ext cx="1905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a:extLst>
              <a:ext uri="{FF2B5EF4-FFF2-40B4-BE49-F238E27FC236}">
                <a16:creationId xmlns:a16="http://schemas.microsoft.com/office/drawing/2014/main" id="{788E59D5-161B-833F-9925-8D3FB4F994F7}"/>
              </a:ext>
            </a:extLst>
          </p:cNvPr>
          <p:cNvPicPr>
            <a:picLocks noChangeAspect="1"/>
          </p:cNvPicPr>
          <p:nvPr/>
        </p:nvPicPr>
        <p:blipFill>
          <a:blip r:embed="rId7"/>
          <a:stretch>
            <a:fillRect/>
          </a:stretch>
        </p:blipFill>
        <p:spPr>
          <a:xfrm>
            <a:off x="27077" y="4674637"/>
            <a:ext cx="10677230" cy="2276669"/>
          </a:xfrm>
          <a:prstGeom prst="rect">
            <a:avLst/>
          </a:prstGeom>
        </p:spPr>
      </p:pic>
    </p:spTree>
    <p:extLst>
      <p:ext uri="{BB962C8B-B14F-4D97-AF65-F5344CB8AC3E}">
        <p14:creationId xmlns:p14="http://schemas.microsoft.com/office/powerpoint/2010/main" val="260729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0221" y="616963"/>
            <a:ext cx="820160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graphicFrame>
        <p:nvGraphicFramePr>
          <p:cNvPr id="11" name="Content Placeholder 10">
            <a:extLst>
              <a:ext uri="{FF2B5EF4-FFF2-40B4-BE49-F238E27FC236}">
                <a16:creationId xmlns:a16="http://schemas.microsoft.com/office/drawing/2014/main" id="{DC4E0475-3B1D-11DD-96FD-E3FB34C0A82E}"/>
              </a:ext>
            </a:extLst>
          </p:cNvPr>
          <p:cNvGraphicFramePr>
            <a:graphicFrameLocks noGrp="1"/>
          </p:cNvGraphicFramePr>
          <p:nvPr>
            <p:ph sz="half" idx="1"/>
            <p:extLst>
              <p:ext uri="{D42A27DB-BD31-4B8C-83A1-F6EECF244321}">
                <p14:modId xmlns:p14="http://schemas.microsoft.com/office/powerpoint/2010/main" val="1632706930"/>
              </p:ext>
            </p:extLst>
          </p:nvPr>
        </p:nvGraphicFramePr>
        <p:xfrm>
          <a:off x="-1" y="1825624"/>
          <a:ext cx="8089641" cy="4920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A522C224-960E-CDEF-E39E-BDE461654325}"/>
              </a:ext>
            </a:extLst>
          </p:cNvPr>
          <p:cNvGraphicFramePr>
            <a:graphicFrameLocks noGrp="1"/>
          </p:cNvGraphicFramePr>
          <p:nvPr>
            <p:ph sz="half" idx="2"/>
            <p:extLst>
              <p:ext uri="{D42A27DB-BD31-4B8C-83A1-F6EECF244321}">
                <p14:modId xmlns:p14="http://schemas.microsoft.com/office/powerpoint/2010/main" val="516950833"/>
              </p:ext>
            </p:extLst>
          </p:nvPr>
        </p:nvGraphicFramePr>
        <p:xfrm>
          <a:off x="7511142" y="1825625"/>
          <a:ext cx="4609321" cy="49204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BC9DC8F3-8C9D-9A1C-0AC8-4A138131A586}"/>
              </a:ext>
            </a:extLst>
          </p:cNvPr>
          <p:cNvPicPr>
            <a:picLocks noChangeAspect="1"/>
          </p:cNvPicPr>
          <p:nvPr/>
        </p:nvPicPr>
        <p:blipFill>
          <a:blip r:embed="rId12"/>
          <a:stretch>
            <a:fillRect/>
          </a:stretch>
        </p:blipFill>
        <p:spPr>
          <a:xfrm>
            <a:off x="8252925" y="2547258"/>
            <a:ext cx="3643606" cy="4198776"/>
          </a:xfrm>
          <a:prstGeom prst="rect">
            <a:avLst/>
          </a:prstGeom>
        </p:spPr>
      </p:pic>
      <p:sp>
        <p:nvSpPr>
          <p:cNvPr id="13" name="Slide Number Placeholder 12">
            <a:extLst>
              <a:ext uri="{FF2B5EF4-FFF2-40B4-BE49-F238E27FC236}">
                <a16:creationId xmlns:a16="http://schemas.microsoft.com/office/drawing/2014/main" id="{BCCABDF7-F9E1-455A-9AC4-8C60971D3BA4}"/>
              </a:ext>
            </a:extLst>
          </p:cNvPr>
          <p:cNvSpPr>
            <a:spLocks noGrp="1"/>
          </p:cNvSpPr>
          <p:nvPr>
            <p:ph type="sldNum" sz="quarter" idx="12"/>
          </p:nvPr>
        </p:nvSpPr>
        <p:spPr/>
        <p:txBody>
          <a:bodyPr/>
          <a:lstStyle/>
          <a:p>
            <a:fld id="{E14FFDC9-3D54-674E-86E0-9C3C86728DA7}" type="slidenum">
              <a:rPr lang="en-US" smtClean="0"/>
              <a:t>12</a:t>
            </a:fld>
            <a:endParaRPr lang="en-US"/>
          </a:p>
        </p:txBody>
      </p:sp>
    </p:spTree>
    <p:extLst>
      <p:ext uri="{BB962C8B-B14F-4D97-AF65-F5344CB8AC3E}">
        <p14:creationId xmlns:p14="http://schemas.microsoft.com/office/powerpoint/2010/main" val="83865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58991" y="566245"/>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graphicFrame>
        <p:nvGraphicFramePr>
          <p:cNvPr id="2" name="Diagram 1">
            <a:extLst>
              <a:ext uri="{FF2B5EF4-FFF2-40B4-BE49-F238E27FC236}">
                <a16:creationId xmlns:a16="http://schemas.microsoft.com/office/drawing/2014/main" id="{F5506560-1CF0-B08F-54EA-6DE3839FFEB9}"/>
              </a:ext>
            </a:extLst>
          </p:cNvPr>
          <p:cNvGraphicFramePr/>
          <p:nvPr>
            <p:extLst>
              <p:ext uri="{D42A27DB-BD31-4B8C-83A1-F6EECF244321}">
                <p14:modId xmlns:p14="http://schemas.microsoft.com/office/powerpoint/2010/main" val="2274554222"/>
              </p:ext>
            </p:extLst>
          </p:nvPr>
        </p:nvGraphicFramePr>
        <p:xfrm>
          <a:off x="16025" y="1773985"/>
          <a:ext cx="10676857" cy="500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109992" y="571577"/>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74645" y="1410092"/>
            <a:ext cx="10898155" cy="5293757"/>
          </a:xfrm>
          <a:prstGeom prst="rect">
            <a:avLst/>
          </a:prstGeom>
          <a:noFill/>
        </p:spPr>
        <p:txBody>
          <a:bodyPr wrap="square" rtlCol="0">
            <a:spAutoFit/>
          </a:bodyPr>
          <a:lstStyle/>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dirty="0"/>
              <a:t>As we have seen that all model performed quite well and Linear regression provided 4 most important variables( ‘</a:t>
            </a:r>
            <a:r>
              <a:rPr lang="en-US" i="0" dirty="0">
                <a:solidFill>
                  <a:srgbClr val="000000"/>
                </a:solidFill>
                <a:effectLst/>
              </a:rPr>
              <a:t>regular_checkup_lasy_year’</a:t>
            </a:r>
            <a:r>
              <a:rPr lang="en-US" dirty="0">
                <a:solidFill>
                  <a:srgbClr val="000000"/>
                </a:solidFill>
              </a:rPr>
              <a:t>,</a:t>
            </a:r>
            <a:r>
              <a:rPr lang="en-US" i="0" dirty="0">
                <a:solidFill>
                  <a:srgbClr val="000000"/>
                </a:solidFill>
                <a:effectLst/>
              </a:rPr>
              <a:t> ‘weight’, ‘weight_change_in_last_one_year’</a:t>
            </a:r>
            <a:r>
              <a:rPr lang="en-US" dirty="0">
                <a:solidFill>
                  <a:srgbClr val="000000"/>
                </a:solidFill>
              </a:rPr>
              <a:t>, ‘</a:t>
            </a:r>
            <a:r>
              <a:rPr lang="en-US" i="0" dirty="0">
                <a:solidFill>
                  <a:srgbClr val="000000"/>
                </a:solidFill>
                <a:effectLst/>
              </a:rPr>
              <a:t>covered_by_any_other_company_Y’)</a:t>
            </a:r>
            <a:r>
              <a:rPr lang="en-US" dirty="0"/>
              <a:t> so these variables need to be checked properly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 of those 4 variables one variable ‘Weight’ was found very important in EDA where we observed that target variable is highly correlated with this variable.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we stated that DTR is best model and DTR model does provide Feature importance and in this DTR model  3 variables are really not important as value of those variable is zero so they don’t contribute in prediction at 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are 3 non important variable as per DTR model adventure_sports, heart_decs_history, other_major_decs_history and same we observed in our linear equation that these variables were removed as these were non-significant so company don’t need to give more weightage to these variables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might be few important variables such as past claim history, past claim settlement amount or any other claim related details because these details can provide additional information about an individual’s frequent illness, disease, cause of illness etc.</a:t>
            </a: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02373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Marketing Initiatives Slide01">
            <a:extLst>
              <a:ext uri="{FF2B5EF4-FFF2-40B4-BE49-F238E27FC236}">
                <a16:creationId xmlns:a16="http://schemas.microsoft.com/office/drawing/2014/main" id="{F7C11D51-BA0C-AD9F-E5F0-AB4A831B0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7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73230" y="563351"/>
            <a:ext cx="10563991"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graphicFrame>
        <p:nvGraphicFramePr>
          <p:cNvPr id="2" name="Diagram 1">
            <a:extLst>
              <a:ext uri="{FF2B5EF4-FFF2-40B4-BE49-F238E27FC236}">
                <a16:creationId xmlns:a16="http://schemas.microsoft.com/office/drawing/2014/main" id="{3A94CCFE-2C43-39F9-2A84-B41DA5EDDBB8}"/>
              </a:ext>
            </a:extLst>
          </p:cNvPr>
          <p:cNvGraphicFramePr/>
          <p:nvPr>
            <p:extLst>
              <p:ext uri="{D42A27DB-BD31-4B8C-83A1-F6EECF244321}">
                <p14:modId xmlns:p14="http://schemas.microsoft.com/office/powerpoint/2010/main" val="320759109"/>
              </p:ext>
            </p:extLst>
          </p:nvPr>
        </p:nvGraphicFramePr>
        <p:xfrm>
          <a:off x="195949" y="1754155"/>
          <a:ext cx="10636884" cy="4945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88932" y="732629"/>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2" name="Diagram 1">
            <a:extLst>
              <a:ext uri="{FF2B5EF4-FFF2-40B4-BE49-F238E27FC236}">
                <a16:creationId xmlns:a16="http://schemas.microsoft.com/office/drawing/2014/main" id="{A6D3A5BB-EB0F-E996-D6EC-8B9FC3038C4A}"/>
              </a:ext>
            </a:extLst>
          </p:cNvPr>
          <p:cNvGraphicFramePr/>
          <p:nvPr>
            <p:extLst>
              <p:ext uri="{D42A27DB-BD31-4B8C-83A1-F6EECF244321}">
                <p14:modId xmlns:p14="http://schemas.microsoft.com/office/powerpoint/2010/main" val="3931682768"/>
              </p:ext>
            </p:extLst>
          </p:nvPr>
        </p:nvGraphicFramePr>
        <p:xfrm>
          <a:off x="276462" y="1773986"/>
          <a:ext cx="10377969" cy="433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Oval 12">
            <a:extLst>
              <a:ext uri="{FF2B5EF4-FFF2-40B4-BE49-F238E27FC236}">
                <a16:creationId xmlns:a16="http://schemas.microsoft.com/office/drawing/2014/main" id="{BA2BBB34-2883-154B-B588-CD7BD235E055}"/>
              </a:ext>
            </a:extLst>
          </p:cNvPr>
          <p:cNvSpPr/>
          <p:nvPr/>
        </p:nvSpPr>
        <p:spPr>
          <a:xfrm>
            <a:off x="10654328" y="5867471"/>
            <a:ext cx="95251" cy="271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10463828" y="6447107"/>
            <a:ext cx="1905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flipH="1">
            <a:off x="10067820" y="7086600"/>
            <a:ext cx="396007" cy="14003834"/>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Tree>
    <p:extLst>
      <p:ext uri="{BB962C8B-B14F-4D97-AF65-F5344CB8AC3E}">
        <p14:creationId xmlns:p14="http://schemas.microsoft.com/office/powerpoint/2010/main" val="22887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79601" y="677116"/>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377969" cy="1384995"/>
          </a:xfrm>
          <a:prstGeom prst="rect">
            <a:avLst/>
          </a:prstGeom>
          <a:noFill/>
        </p:spPr>
        <p:txBody>
          <a:bodyPr wrap="square" rtlCol="0">
            <a:spAutoFit/>
          </a:bodyPr>
          <a:lstStyle/>
          <a:p>
            <a:endParaRPr lang="en-US" sz="2800" dirty="0"/>
          </a:p>
          <a:p>
            <a:endParaRPr lang="en-US" sz="2800" dirty="0"/>
          </a:p>
          <a:p>
            <a:endParaRPr lang="en-IN" sz="2800" dirty="0"/>
          </a:p>
        </p:txBody>
      </p:sp>
      <p:sp>
        <p:nvSpPr>
          <p:cNvPr id="13" name="Oval 12">
            <a:extLst>
              <a:ext uri="{FF2B5EF4-FFF2-40B4-BE49-F238E27FC236}">
                <a16:creationId xmlns:a16="http://schemas.microsoft.com/office/drawing/2014/main" id="{BA2BBB34-2883-154B-B588-CD7BD235E055}"/>
              </a:ext>
            </a:extLst>
          </p:cNvPr>
          <p:cNvSpPr/>
          <p:nvPr/>
        </p:nvSpPr>
        <p:spPr>
          <a:xfrm>
            <a:off x="10654328" y="5867471"/>
            <a:ext cx="95251" cy="271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10463828" y="6447107"/>
            <a:ext cx="1905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flipH="1">
            <a:off x="10067820" y="7086600"/>
            <a:ext cx="396007" cy="14003834"/>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6DD8EFC8-7FDF-0535-45A2-822D4EADF8B6}"/>
              </a:ext>
            </a:extLst>
          </p:cNvPr>
          <p:cNvPicPr>
            <a:picLocks noChangeAspect="1"/>
          </p:cNvPicPr>
          <p:nvPr/>
        </p:nvPicPr>
        <p:blipFill>
          <a:blip r:embed="rId2"/>
          <a:stretch>
            <a:fillRect/>
          </a:stretch>
        </p:blipFill>
        <p:spPr>
          <a:xfrm>
            <a:off x="381000" y="1703903"/>
            <a:ext cx="9686820" cy="4971804"/>
          </a:xfrm>
          <a:prstGeom prst="rect">
            <a:avLst/>
          </a:prstGeom>
        </p:spPr>
      </p:pic>
    </p:spTree>
    <p:extLst>
      <p:ext uri="{BB962C8B-B14F-4D97-AF65-F5344CB8AC3E}">
        <p14:creationId xmlns:p14="http://schemas.microsoft.com/office/powerpoint/2010/main" val="127941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8106" y="62702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2" name="Diagram 1">
            <a:extLst>
              <a:ext uri="{FF2B5EF4-FFF2-40B4-BE49-F238E27FC236}">
                <a16:creationId xmlns:a16="http://schemas.microsoft.com/office/drawing/2014/main" id="{8781F1DF-710C-6388-0B0D-D1B8223F1A1C}"/>
              </a:ext>
            </a:extLst>
          </p:cNvPr>
          <p:cNvGraphicFramePr/>
          <p:nvPr>
            <p:extLst>
              <p:ext uri="{D42A27DB-BD31-4B8C-83A1-F6EECF244321}">
                <p14:modId xmlns:p14="http://schemas.microsoft.com/office/powerpoint/2010/main" val="1825432985"/>
              </p:ext>
            </p:extLst>
          </p:nvPr>
        </p:nvGraphicFramePr>
        <p:xfrm>
          <a:off x="4851918" y="1839651"/>
          <a:ext cx="5897661" cy="4943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Oval 12">
            <a:extLst>
              <a:ext uri="{FF2B5EF4-FFF2-40B4-BE49-F238E27FC236}">
                <a16:creationId xmlns:a16="http://schemas.microsoft.com/office/drawing/2014/main" id="{BA2BBB34-2883-154B-B588-CD7BD235E055}"/>
              </a:ext>
            </a:extLst>
          </p:cNvPr>
          <p:cNvSpPr/>
          <p:nvPr/>
        </p:nvSpPr>
        <p:spPr>
          <a:xfrm>
            <a:off x="10654328" y="5867471"/>
            <a:ext cx="95251" cy="271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id="{BC108C04-C2FF-0A77-A8D7-B3CDA85965A1}"/>
              </a:ext>
            </a:extLst>
          </p:cNvPr>
          <p:cNvPicPr>
            <a:picLocks noChangeAspect="1"/>
          </p:cNvPicPr>
          <p:nvPr/>
        </p:nvPicPr>
        <p:blipFill>
          <a:blip r:embed="rId7"/>
          <a:stretch>
            <a:fillRect/>
          </a:stretch>
        </p:blipFill>
        <p:spPr>
          <a:xfrm>
            <a:off x="1" y="1839651"/>
            <a:ext cx="4851918" cy="4943703"/>
          </a:xfrm>
          <a:prstGeom prst="rect">
            <a:avLst/>
          </a:prstGeom>
        </p:spPr>
      </p:pic>
    </p:spTree>
    <p:extLst>
      <p:ext uri="{BB962C8B-B14F-4D97-AF65-F5344CB8AC3E}">
        <p14:creationId xmlns:p14="http://schemas.microsoft.com/office/powerpoint/2010/main" val="255056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54068" y="417899"/>
            <a:ext cx="920818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4" name="Diagram 3">
            <a:extLst>
              <a:ext uri="{FF2B5EF4-FFF2-40B4-BE49-F238E27FC236}">
                <a16:creationId xmlns:a16="http://schemas.microsoft.com/office/drawing/2014/main" id="{B7B87546-9A83-8262-4D04-1BA65E4BCD54}"/>
              </a:ext>
            </a:extLst>
          </p:cNvPr>
          <p:cNvGraphicFramePr/>
          <p:nvPr>
            <p:extLst>
              <p:ext uri="{D42A27DB-BD31-4B8C-83A1-F6EECF244321}">
                <p14:modId xmlns:p14="http://schemas.microsoft.com/office/powerpoint/2010/main" val="433092818"/>
              </p:ext>
            </p:extLst>
          </p:nvPr>
        </p:nvGraphicFramePr>
        <p:xfrm>
          <a:off x="8061648" y="1707501"/>
          <a:ext cx="2687217" cy="502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635540A0-3523-7E07-55BD-FC35E322ECD3}"/>
              </a:ext>
            </a:extLst>
          </p:cNvPr>
          <p:cNvPicPr>
            <a:picLocks noChangeAspect="1"/>
          </p:cNvPicPr>
          <p:nvPr/>
        </p:nvPicPr>
        <p:blipFill>
          <a:blip r:embed="rId7"/>
          <a:stretch>
            <a:fillRect/>
          </a:stretch>
        </p:blipFill>
        <p:spPr>
          <a:xfrm>
            <a:off x="65314" y="1625180"/>
            <a:ext cx="8061649" cy="5111522"/>
          </a:xfrm>
          <a:prstGeom prst="rect">
            <a:avLst/>
          </a:prstGeom>
        </p:spPr>
      </p:pic>
    </p:spTree>
    <p:extLst>
      <p:ext uri="{BB962C8B-B14F-4D97-AF65-F5344CB8AC3E}">
        <p14:creationId xmlns:p14="http://schemas.microsoft.com/office/powerpoint/2010/main" val="248762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90263" y="404110"/>
            <a:ext cx="920818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4" name="Diagram 3">
            <a:extLst>
              <a:ext uri="{FF2B5EF4-FFF2-40B4-BE49-F238E27FC236}">
                <a16:creationId xmlns:a16="http://schemas.microsoft.com/office/drawing/2014/main" id="{B7B87546-9A83-8262-4D04-1BA65E4BCD54}"/>
              </a:ext>
            </a:extLst>
          </p:cNvPr>
          <p:cNvGraphicFramePr/>
          <p:nvPr>
            <p:extLst>
              <p:ext uri="{D42A27DB-BD31-4B8C-83A1-F6EECF244321}">
                <p14:modId xmlns:p14="http://schemas.microsoft.com/office/powerpoint/2010/main" val="4036331141"/>
              </p:ext>
            </p:extLst>
          </p:nvPr>
        </p:nvGraphicFramePr>
        <p:xfrm>
          <a:off x="7977673" y="1483568"/>
          <a:ext cx="2864498" cy="5374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D7AF983-6137-39E3-E28D-920DAF436FD6}"/>
              </a:ext>
            </a:extLst>
          </p:cNvPr>
          <p:cNvPicPr>
            <a:picLocks noChangeAspect="1"/>
          </p:cNvPicPr>
          <p:nvPr/>
        </p:nvPicPr>
        <p:blipFill>
          <a:blip r:embed="rId7"/>
          <a:stretch>
            <a:fillRect/>
          </a:stretch>
        </p:blipFill>
        <p:spPr>
          <a:xfrm>
            <a:off x="65315" y="1483568"/>
            <a:ext cx="3741574" cy="5374433"/>
          </a:xfrm>
          <a:prstGeom prst="rect">
            <a:avLst/>
          </a:prstGeom>
        </p:spPr>
      </p:pic>
      <p:pic>
        <p:nvPicPr>
          <p:cNvPr id="8" name="Picture 7">
            <a:extLst>
              <a:ext uri="{FF2B5EF4-FFF2-40B4-BE49-F238E27FC236}">
                <a16:creationId xmlns:a16="http://schemas.microsoft.com/office/drawing/2014/main" id="{3F3F7B89-8419-6882-899B-AA5D199601E1}"/>
              </a:ext>
            </a:extLst>
          </p:cNvPr>
          <p:cNvPicPr>
            <a:picLocks noChangeAspect="1"/>
          </p:cNvPicPr>
          <p:nvPr/>
        </p:nvPicPr>
        <p:blipFill>
          <a:blip r:embed="rId8"/>
          <a:stretch>
            <a:fillRect/>
          </a:stretch>
        </p:blipFill>
        <p:spPr>
          <a:xfrm>
            <a:off x="3806889" y="1483568"/>
            <a:ext cx="4170784" cy="5374431"/>
          </a:xfrm>
          <a:prstGeom prst="rect">
            <a:avLst/>
          </a:prstGeom>
        </p:spPr>
      </p:pic>
    </p:spTree>
    <p:extLst>
      <p:ext uri="{BB962C8B-B14F-4D97-AF65-F5344CB8AC3E}">
        <p14:creationId xmlns:p14="http://schemas.microsoft.com/office/powerpoint/2010/main" val="353358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14625" y="598195"/>
            <a:ext cx="9208186"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4" name="Diagram 3">
            <a:extLst>
              <a:ext uri="{FF2B5EF4-FFF2-40B4-BE49-F238E27FC236}">
                <a16:creationId xmlns:a16="http://schemas.microsoft.com/office/drawing/2014/main" id="{B7B87546-9A83-8262-4D04-1BA65E4BCD54}"/>
              </a:ext>
            </a:extLst>
          </p:cNvPr>
          <p:cNvGraphicFramePr/>
          <p:nvPr>
            <p:extLst>
              <p:ext uri="{D42A27DB-BD31-4B8C-83A1-F6EECF244321}">
                <p14:modId xmlns:p14="http://schemas.microsoft.com/office/powerpoint/2010/main" val="65161651"/>
              </p:ext>
            </p:extLst>
          </p:nvPr>
        </p:nvGraphicFramePr>
        <p:xfrm>
          <a:off x="8686800" y="1698172"/>
          <a:ext cx="2584580" cy="2603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108AA4A-E216-1CCD-7237-CE6F3EFA8F0E}"/>
              </a:ext>
            </a:extLst>
          </p:cNvPr>
          <p:cNvPicPr>
            <a:picLocks noChangeAspect="1"/>
          </p:cNvPicPr>
          <p:nvPr/>
        </p:nvPicPr>
        <p:blipFill>
          <a:blip r:embed="rId7"/>
          <a:stretch>
            <a:fillRect/>
          </a:stretch>
        </p:blipFill>
        <p:spPr>
          <a:xfrm>
            <a:off x="-1" y="1774468"/>
            <a:ext cx="8686801" cy="5158176"/>
          </a:xfrm>
          <a:prstGeom prst="rect">
            <a:avLst/>
          </a:prstGeom>
        </p:spPr>
      </p:pic>
    </p:spTree>
    <p:extLst>
      <p:ext uri="{BB962C8B-B14F-4D97-AF65-F5344CB8AC3E}">
        <p14:creationId xmlns:p14="http://schemas.microsoft.com/office/powerpoint/2010/main" val="60062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08249" y="683696"/>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Steps Performed Before Modeling</a:t>
            </a:r>
          </a:p>
        </p:txBody>
      </p:sp>
      <p:graphicFrame>
        <p:nvGraphicFramePr>
          <p:cNvPr id="2" name="Diagram 1">
            <a:extLst>
              <a:ext uri="{FF2B5EF4-FFF2-40B4-BE49-F238E27FC236}">
                <a16:creationId xmlns:a16="http://schemas.microsoft.com/office/drawing/2014/main" id="{B740D423-105A-86FB-EC78-DA3EC784A4D7}"/>
              </a:ext>
            </a:extLst>
          </p:cNvPr>
          <p:cNvGraphicFramePr/>
          <p:nvPr>
            <p:extLst>
              <p:ext uri="{D42A27DB-BD31-4B8C-83A1-F6EECF244321}">
                <p14:modId xmlns:p14="http://schemas.microsoft.com/office/powerpoint/2010/main" val="319215970"/>
              </p:ext>
            </p:extLst>
          </p:nvPr>
        </p:nvGraphicFramePr>
        <p:xfrm>
          <a:off x="304800" y="1856792"/>
          <a:ext cx="10444779" cy="4898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Oval 12">
            <a:extLst>
              <a:ext uri="{FF2B5EF4-FFF2-40B4-BE49-F238E27FC236}">
                <a16:creationId xmlns:a16="http://schemas.microsoft.com/office/drawing/2014/main" id="{BA2BBB34-2883-154B-B588-CD7BD235E055}"/>
              </a:ext>
            </a:extLst>
          </p:cNvPr>
          <p:cNvSpPr/>
          <p:nvPr/>
        </p:nvSpPr>
        <p:spPr>
          <a:xfrm>
            <a:off x="10654328" y="5867471"/>
            <a:ext cx="95251" cy="271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10463828" y="6447107"/>
            <a:ext cx="1905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6479027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1606</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hitesh.dadhich0022@outlook.com</cp:lastModifiedBy>
  <cp:revision>79</cp:revision>
  <dcterms:created xsi:type="dcterms:W3CDTF">2019-12-31T09:37:22Z</dcterms:created>
  <dcterms:modified xsi:type="dcterms:W3CDTF">2023-05-12T13:27:16Z</dcterms:modified>
</cp:coreProperties>
</file>