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1.png" ContentType="image/png"/>
  <Override PartName="/ppt/media/image9.jpeg" ContentType="image/jpeg"/>
  <Override PartName="/ppt/media/image59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41.png" ContentType="image/pn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jpeg" ContentType="image/jpe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60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31F463F-7844-4958-8016-2AC0AEFAD0E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제목 텍스트의 서식을 편집하려면 클릭하십시오</a:t>
            </a:r>
            <a:r>
              <a:rPr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개요 텍스트의 서식을 편집하려면 클릭하십시오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74D632C-509C-473C-B5D4-E4302F7F80B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바탕"/>
                <a:ea typeface="바탕"/>
              </a:rPr>
              <a:t>&lt;숫자&gt;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바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개요 텍스트의 서식을 편집하려면 클릭하십시오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jpe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jpe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jpe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1880" y="27360"/>
            <a:ext cx="5183640" cy="75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95200" y="645120"/>
            <a:ext cx="451260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토익 스피킹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을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  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준비하는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       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영혼들에게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            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바치는 </a:t>
            </a: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프로젝트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nglish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ock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T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es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         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	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팀장 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: 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김지훈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	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	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팀원 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: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김인원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,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유오성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	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	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     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최진철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,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허병우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5204160" y="360"/>
            <a:ext cx="4876200" cy="75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" name="TextShape 3"/>
          <p:cNvSpPr txBox="1"/>
          <p:nvPr/>
        </p:nvSpPr>
        <p:spPr>
          <a:xfrm>
            <a:off x="6768000" y="108000"/>
            <a:ext cx="3312000" cy="3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</a:rPr>
              <a:t>EMT_FinalReport_Version1.0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66760" y="192240"/>
            <a:ext cx="273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사용기술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JSP 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5760360" y="1441440"/>
            <a:ext cx="1007640" cy="14227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7" name="Picture 2" descr=""/>
          <p:cNvPicPr/>
          <p:nvPr/>
        </p:nvPicPr>
        <p:blipFill>
          <a:blip r:embed="rId2"/>
          <a:stretch/>
        </p:blipFill>
        <p:spPr>
          <a:xfrm>
            <a:off x="3859560" y="125964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8" name="Picture 2" descr=""/>
          <p:cNvPicPr/>
          <p:nvPr/>
        </p:nvPicPr>
        <p:blipFill>
          <a:blip r:embed="rId3"/>
          <a:stretch/>
        </p:blipFill>
        <p:spPr>
          <a:xfrm>
            <a:off x="6984360" y="207036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9" name="Picture 2" descr=""/>
          <p:cNvPicPr/>
          <p:nvPr/>
        </p:nvPicPr>
        <p:blipFill>
          <a:blip r:embed="rId4"/>
          <a:stretch/>
        </p:blipFill>
        <p:spPr>
          <a:xfrm>
            <a:off x="8381160" y="3870360"/>
            <a:ext cx="139644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0" name="Picture 2" descr=""/>
          <p:cNvPicPr/>
          <p:nvPr/>
        </p:nvPicPr>
        <p:blipFill>
          <a:blip r:embed="rId5"/>
          <a:stretch/>
        </p:blipFill>
        <p:spPr>
          <a:xfrm>
            <a:off x="5651280" y="5811120"/>
            <a:ext cx="111708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1" name="Picture 2" descr=""/>
          <p:cNvPicPr/>
          <p:nvPr/>
        </p:nvPicPr>
        <p:blipFill>
          <a:blip r:embed="rId6"/>
          <a:stretch/>
        </p:blipFill>
        <p:spPr>
          <a:xfrm>
            <a:off x="2156760" y="5603760"/>
            <a:ext cx="2828520" cy="7110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2" name="Picture 2" descr=""/>
          <p:cNvPicPr/>
          <p:nvPr/>
        </p:nvPicPr>
        <p:blipFill>
          <a:blip r:embed="rId7"/>
          <a:stretch/>
        </p:blipFill>
        <p:spPr>
          <a:xfrm>
            <a:off x="6984360" y="5437080"/>
            <a:ext cx="2387520" cy="9324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3" name="Picture 2" descr=""/>
          <p:cNvPicPr/>
          <p:nvPr/>
        </p:nvPicPr>
        <p:blipFill>
          <a:blip r:embed="rId8"/>
          <a:stretch/>
        </p:blipFill>
        <p:spPr>
          <a:xfrm>
            <a:off x="431640" y="3958920"/>
            <a:ext cx="2197080" cy="713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4" name="Picture 2" descr=""/>
          <p:cNvPicPr/>
          <p:nvPr/>
        </p:nvPicPr>
        <p:blipFill>
          <a:blip r:embed="rId9"/>
          <a:stretch/>
        </p:blipFill>
        <p:spPr>
          <a:xfrm>
            <a:off x="2156760" y="2403360"/>
            <a:ext cx="1232640" cy="1055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65" name="Picture 2" descr=""/>
          <p:cNvPicPr/>
          <p:nvPr/>
        </p:nvPicPr>
        <p:blipFill>
          <a:blip r:embed="rId10"/>
          <a:stretch/>
        </p:blipFill>
        <p:spPr>
          <a:xfrm>
            <a:off x="3927600" y="3852000"/>
            <a:ext cx="2624400" cy="8182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91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267480" y="192240"/>
            <a:ext cx="3184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Email Auth / UUID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575640" y="1236960"/>
            <a:ext cx="4276440" cy="57830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69" name="Picture 3" descr=""/>
          <p:cNvPicPr/>
          <p:nvPr/>
        </p:nvPicPr>
        <p:blipFill>
          <a:blip r:embed="rId2"/>
          <a:stretch/>
        </p:blipFill>
        <p:spPr>
          <a:xfrm>
            <a:off x="1164960" y="1259640"/>
            <a:ext cx="8339400" cy="1240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0" name="Picture 4" descr=""/>
          <p:cNvPicPr/>
          <p:nvPr/>
        </p:nvPicPr>
        <p:blipFill>
          <a:blip r:embed="rId3"/>
          <a:stretch/>
        </p:blipFill>
        <p:spPr>
          <a:xfrm>
            <a:off x="6262200" y="1908360"/>
            <a:ext cx="3314520" cy="1294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1" name="Picture 5" descr=""/>
          <p:cNvPicPr/>
          <p:nvPr/>
        </p:nvPicPr>
        <p:blipFill>
          <a:blip r:embed="rId4"/>
          <a:stretch/>
        </p:blipFill>
        <p:spPr>
          <a:xfrm>
            <a:off x="900000" y="3924000"/>
            <a:ext cx="6516360" cy="24001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2" name="Picture 6" descr=""/>
          <p:cNvPicPr/>
          <p:nvPr/>
        </p:nvPicPr>
        <p:blipFill>
          <a:blip r:embed="rId5"/>
          <a:stretch/>
        </p:blipFill>
        <p:spPr>
          <a:xfrm>
            <a:off x="3348000" y="4572360"/>
            <a:ext cx="6516360" cy="24476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275760" y="192240"/>
            <a:ext cx="4382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System Log Management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216000" y="1270800"/>
            <a:ext cx="6336000" cy="46688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6" name="Picture 3" descr=""/>
          <p:cNvPicPr/>
          <p:nvPr/>
        </p:nvPicPr>
        <p:blipFill>
          <a:blip r:embed="rId2"/>
          <a:stretch/>
        </p:blipFill>
        <p:spPr>
          <a:xfrm>
            <a:off x="1848600" y="1373040"/>
            <a:ext cx="8208720" cy="10306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7" name="Picture 4" descr=""/>
          <p:cNvPicPr/>
          <p:nvPr/>
        </p:nvPicPr>
        <p:blipFill>
          <a:blip r:embed="rId3"/>
          <a:stretch/>
        </p:blipFill>
        <p:spPr>
          <a:xfrm>
            <a:off x="1988280" y="3152880"/>
            <a:ext cx="7804080" cy="3362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261000" y="192240"/>
            <a:ext cx="193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Error Page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260280" y="1469520"/>
            <a:ext cx="5931720" cy="38941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81" name="Picture 3" descr=""/>
          <p:cNvPicPr/>
          <p:nvPr/>
        </p:nvPicPr>
        <p:blipFill>
          <a:blip r:embed="rId2"/>
          <a:stretch/>
        </p:blipFill>
        <p:spPr>
          <a:xfrm>
            <a:off x="3672000" y="1043640"/>
            <a:ext cx="6264360" cy="63118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82" name="Picture 4" descr=""/>
          <p:cNvPicPr/>
          <p:nvPr/>
        </p:nvPicPr>
        <p:blipFill>
          <a:blip r:embed="rId3"/>
          <a:stretch/>
        </p:blipFill>
        <p:spPr>
          <a:xfrm>
            <a:off x="281160" y="1481400"/>
            <a:ext cx="4133520" cy="43146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61000" y="192240"/>
            <a:ext cx="1816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Loginfilter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86040" y="1619640"/>
            <a:ext cx="7435440" cy="29520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86" name="Picture 3" descr=""/>
          <p:cNvPicPr/>
          <p:nvPr/>
        </p:nvPicPr>
        <p:blipFill>
          <a:blip r:embed="rId2"/>
          <a:stretch/>
        </p:blipFill>
        <p:spPr>
          <a:xfrm>
            <a:off x="4032360" y="1187640"/>
            <a:ext cx="5221080" cy="32274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87" name="Picture 4" descr=""/>
          <p:cNvPicPr/>
          <p:nvPr/>
        </p:nvPicPr>
        <p:blipFill>
          <a:blip r:embed="rId3"/>
          <a:stretch/>
        </p:blipFill>
        <p:spPr>
          <a:xfrm>
            <a:off x="4448880" y="2555640"/>
            <a:ext cx="5415480" cy="33120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271080" y="192240"/>
            <a:ext cx="3805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기능정의서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-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관리자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720" y="936000"/>
            <a:ext cx="10079640" cy="6623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720" y="936000"/>
            <a:ext cx="2806920" cy="2512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35640" y="647280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107640" y="611640"/>
            <a:ext cx="4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6048360" y="1187640"/>
            <a:ext cx="3528000" cy="791640"/>
          </a:xfrm>
          <a:prstGeom prst="borderCallout2">
            <a:avLst>
              <a:gd name="adj1" fmla="val 49174"/>
              <a:gd name="adj2" fmla="val -191"/>
              <a:gd name="adj3" fmla="val 51551"/>
              <a:gd name="adj4" fmla="val -93202"/>
              <a:gd name="adj5" fmla="val -1198"/>
              <a:gd name="adj6" fmla="val -120263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최대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 depth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지향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79320" y="1187640"/>
            <a:ext cx="1150920" cy="63363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534240" y="998640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606240" y="998640"/>
            <a:ext cx="4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6048360" y="2195640"/>
            <a:ext cx="3528000" cy="791640"/>
          </a:xfrm>
          <a:prstGeom prst="borderCallout2">
            <a:avLst>
              <a:gd name="adj1" fmla="val 49174"/>
              <a:gd name="adj2" fmla="val -191"/>
              <a:gd name="adj3" fmla="val 49627"/>
              <a:gd name="adj4" fmla="val -93202"/>
              <a:gd name="adj5" fmla="val 288115"/>
              <a:gd name="adj6" fmla="val -119831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UseCase Diagram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하나의 서비스에 해당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3385080" y="1187640"/>
            <a:ext cx="2158920" cy="63363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3240000" y="997920"/>
            <a:ext cx="324000" cy="32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3"/>
          <p:cNvSpPr/>
          <p:nvPr/>
        </p:nvSpPr>
        <p:spPr>
          <a:xfrm>
            <a:off x="3312000" y="962280"/>
            <a:ext cx="4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2" name="CustomShape 14"/>
          <p:cNvSpPr/>
          <p:nvPr/>
        </p:nvSpPr>
        <p:spPr>
          <a:xfrm>
            <a:off x="6048360" y="3275640"/>
            <a:ext cx="3528000" cy="791640"/>
          </a:xfrm>
          <a:prstGeom prst="borderCallout2">
            <a:avLst>
              <a:gd name="adj1" fmla="val 49174"/>
              <a:gd name="adj2" fmla="val -191"/>
              <a:gd name="adj3" fmla="val 49627"/>
              <a:gd name="adj4" fmla="val -7681"/>
              <a:gd name="adj5" fmla="val -12034"/>
              <a:gd name="adj6" fmla="val -14873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콘트롤러에서 매서드의 이름으로 주로 사용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256" dur="indefinite" restart="never" nodeType="tmRoot">
          <p:childTnLst>
            <p:seq>
              <p:cTn id="257" dur="indefinite" nodeType="mainSeq">
                <p:childTnLst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26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27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28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28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271080" y="192240"/>
            <a:ext cx="3805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기능정의서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-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0" y="971640"/>
            <a:ext cx="10079640" cy="48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8" dur="indefinite" restart="never" nodeType="tmRoot">
          <p:childTnLst>
            <p:seq>
              <p:cTn id="2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0" y="936000"/>
            <a:ext cx="10080360" cy="662328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345600" y="192240"/>
            <a:ext cx="5146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4. UML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유스케이스 다이어그램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-360" y="3563640"/>
            <a:ext cx="1151640" cy="1151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8928720" y="3563640"/>
            <a:ext cx="1151640" cy="1151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6480360" y="1043640"/>
            <a:ext cx="3528000" cy="791640"/>
          </a:xfrm>
          <a:prstGeom prst="borderCallout2">
            <a:avLst>
              <a:gd name="adj1" fmla="val 49174"/>
              <a:gd name="adj2" fmla="val -191"/>
              <a:gd name="adj3" fmla="val 55399"/>
              <a:gd name="adj4" fmla="val -16751"/>
              <a:gd name="adj5" fmla="val 347051"/>
              <a:gd name="adj6" fmla="val -154817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시스템을 사용할 수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있는 실제 사용자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2" name="Line 6"/>
          <p:cNvSpPr/>
          <p:nvPr/>
        </p:nvSpPr>
        <p:spPr>
          <a:xfrm>
            <a:off x="5904360" y="1475280"/>
            <a:ext cx="3192840" cy="225720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7"/>
          <p:cNvSpPr/>
          <p:nvPr/>
        </p:nvSpPr>
        <p:spPr>
          <a:xfrm>
            <a:off x="2495160" y="3131640"/>
            <a:ext cx="2036880" cy="3024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8"/>
          <p:cNvSpPr/>
          <p:nvPr/>
        </p:nvSpPr>
        <p:spPr>
          <a:xfrm>
            <a:off x="287640" y="6444000"/>
            <a:ext cx="3168000" cy="791640"/>
          </a:xfrm>
          <a:prstGeom prst="borderCallout2">
            <a:avLst>
              <a:gd name="adj1" fmla="val 49174"/>
              <a:gd name="adj2" fmla="val 98857"/>
              <a:gd name="adj3" fmla="val 47703"/>
              <a:gd name="adj4" fmla="val 111530"/>
              <a:gd name="adj5" fmla="val -33906"/>
              <a:gd name="adj6" fmla="val 110817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관리자가 사용할 수 있는 서비스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4536360" y="1871640"/>
            <a:ext cx="2088000" cy="55083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0"/>
          <p:cNvSpPr/>
          <p:nvPr/>
        </p:nvSpPr>
        <p:spPr>
          <a:xfrm>
            <a:off x="6840360" y="5508000"/>
            <a:ext cx="3168000" cy="791640"/>
          </a:xfrm>
          <a:prstGeom prst="borderCallout2">
            <a:avLst>
              <a:gd name="adj1" fmla="val 95351"/>
              <a:gd name="adj2" fmla="val 49313"/>
              <a:gd name="adj3" fmla="val 180461"/>
              <a:gd name="adj4" fmla="val 49480"/>
              <a:gd name="adj5" fmla="val 179661"/>
              <a:gd name="adj6" fmla="val -7511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사용자가 사용할 수 있는 서비스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3592080" y="1187640"/>
            <a:ext cx="1879920" cy="575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2"/>
          <p:cNvSpPr/>
          <p:nvPr/>
        </p:nvSpPr>
        <p:spPr>
          <a:xfrm>
            <a:off x="71640" y="1835640"/>
            <a:ext cx="3168000" cy="791640"/>
          </a:xfrm>
          <a:prstGeom prst="borderCallout2">
            <a:avLst>
              <a:gd name="adj1" fmla="val -2775"/>
              <a:gd name="adj2" fmla="val 50275"/>
              <a:gd name="adj3" fmla="val -44651"/>
              <a:gd name="adj4" fmla="val 50442"/>
              <a:gd name="adj5" fmla="val -41602"/>
              <a:gd name="adj6" fmla="val 110336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공통으로 사용할 수 있는 서비스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4" descr=""/>
          <p:cNvPicPr/>
          <p:nvPr/>
        </p:nvPicPr>
        <p:blipFill>
          <a:blip r:embed="rId1"/>
          <a:stretch/>
        </p:blipFill>
        <p:spPr>
          <a:xfrm>
            <a:off x="0" y="936000"/>
            <a:ext cx="10079640" cy="662328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341640" y="192240"/>
            <a:ext cx="4435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4. UML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클래스 다이어그램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970280" y="1147320"/>
            <a:ext cx="1079640" cy="18097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3399120" y="2771640"/>
            <a:ext cx="3168000" cy="1223640"/>
          </a:xfrm>
          <a:prstGeom prst="borderCallout2">
            <a:avLst>
              <a:gd name="adj1" fmla="val 47477"/>
              <a:gd name="adj2" fmla="val -712"/>
              <a:gd name="adj3" fmla="val 46572"/>
              <a:gd name="adj4" fmla="val -14493"/>
              <a:gd name="adj5" fmla="val 13402"/>
              <a:gd name="adj6" fmla="val -28194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서비스의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domain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해당하는 클래스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98280" y="1089360"/>
            <a:ext cx="1788480" cy="190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3384000" y="4356000"/>
            <a:ext cx="3168000" cy="1223640"/>
          </a:xfrm>
          <a:prstGeom prst="borderCallout2">
            <a:avLst>
              <a:gd name="adj1" fmla="val 47477"/>
              <a:gd name="adj2" fmla="val -712"/>
              <a:gd name="adj3" fmla="val 49062"/>
              <a:gd name="adj4" fmla="val -40467"/>
              <a:gd name="adj5" fmla="val -111095"/>
              <a:gd name="adj6" fmla="val -79662"/>
            </a:avLst>
          </a:prstGeom>
          <a:solidFill>
            <a:schemeClr val="bg1"/>
          </a:solidFill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서비스의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method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해당하는 인터페이스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332" dur="indefinite" restart="never" nodeType="tmRoot">
          <p:childTnLst>
            <p:seq>
              <p:cTn id="333" dur="indefinite" nodeType="mainSeq">
                <p:childTnLst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257760" y="192240"/>
            <a:ext cx="1337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5. ERD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0" y="972720"/>
            <a:ext cx="10080360" cy="66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4" dur="indefinite" restart="never" nodeType="tmRoot">
          <p:childTnLst>
            <p:seq>
              <p:cTn id="3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720" y="930960"/>
            <a:ext cx="10079640" cy="66650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270000" y="192240"/>
            <a:ext cx="2828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1.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프로젝트 소개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52000" y="1115640"/>
            <a:ext cx="82087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영어를 자유롭게 말하고 쓸 수 있는   게 하나의 능력인 시대입니다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" y="2"/>
                </a:moveTo>
                <a:lnTo>
                  <a:pt x="3" y="2"/>
                </a:lnTo>
                <a:lnTo>
                  <a:pt x="3" y="3"/>
                </a:lnTo>
                <a:lnTo>
                  <a:pt x="2" y="3"/>
                </a:lnTo>
                <a:lnTo>
                  <a:pt x="2" y="2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255960" y="192240"/>
            <a:ext cx="891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시연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356" dur="indefinite" restart="never" nodeType="tmRoot">
          <p:childTnLst>
            <p:seq>
              <p:cTn id="3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0" y="936000"/>
            <a:ext cx="10079640" cy="6623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70000" y="192240"/>
            <a:ext cx="2828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1.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프로젝트 소개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64000" y="1691640"/>
            <a:ext cx="820872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그러나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2016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년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월 현재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          ‘TOEIC Speaking’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시험을 한 번        보기 위한 비용은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77, 000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원 입니다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749600" y="192240"/>
            <a:ext cx="2872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1.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프로젝트 소개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0" y="936000"/>
            <a:ext cx="10080360" cy="66232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792000" y="2339640"/>
            <a:ext cx="8208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그런 비용을 들여서 ‘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TOEIC Speaking’  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시험을 보려고 하는 사람들은           취업을 준비하는 학생들이 많습니다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749600" y="192240"/>
            <a:ext cx="2872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1.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프로젝트 소개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0" y="936000"/>
            <a:ext cx="10080360" cy="66232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864000" y="4500000"/>
            <a:ext cx="82087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그래서 저희는 작게나마 모의 연습을 할 수 있는 사이트를 만들어 주기 위해 프로젝트를 기획 하였습니다</a:t>
            </a: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75760" y="192240"/>
            <a:ext cx="3803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2.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개발환경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/ 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사용기술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1640" y="1397160"/>
            <a:ext cx="928872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운영체제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Windows 7 64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비트 운영체제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DBMS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Oracle11g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 apache-tomcat-7.047 (Servlet3.0, JSP 2.2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지원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사용언어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HTML5 ,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CSS3 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JAVA7,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JavaScript,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사용기술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Mybatis-1.2.0,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JQuery2.1.4,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JSP2.2,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Spring4.0, BootStrap3.4 ,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eGovFrame3.5.1,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Maven,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JSTL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●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개발 도구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StarUML,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ExERD,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Oracle11g,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Github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eGovFrameDev-3.5.1, SqlDeveloper-4.0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324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268200" y="192240"/>
            <a:ext cx="3140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프로젝트 진행과정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088160" y="2699640"/>
            <a:ext cx="2664000" cy="1367640"/>
          </a:xfrm>
          <a:prstGeom prst="bentConnector3">
            <a:avLst>
              <a:gd name="adj1" fmla="val 102073"/>
            </a:avLst>
          </a:prstGeom>
          <a:noFill/>
          <a:ln w="380880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 flipV="1" rot="10800000">
            <a:off x="6752160" y="5291280"/>
            <a:ext cx="3312000" cy="1223640"/>
          </a:xfrm>
          <a:prstGeom prst="bentConnector3">
            <a:avLst>
              <a:gd name="adj1" fmla="val 129596"/>
            </a:avLst>
          </a:prstGeom>
          <a:noFill/>
          <a:ln w="380880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3439800" y="5292000"/>
            <a:ext cx="3312000" cy="1439640"/>
          </a:xfrm>
          <a:prstGeom prst="bentConnector3">
            <a:avLst>
              <a:gd name="adj1" fmla="val 50000"/>
            </a:avLst>
          </a:prstGeom>
          <a:noFill/>
          <a:ln w="380880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6"/>
          <p:cNvSpPr/>
          <p:nvPr/>
        </p:nvSpPr>
        <p:spPr>
          <a:xfrm flipV="1">
            <a:off x="4087800" y="2123640"/>
            <a:ext cx="360" cy="576000"/>
          </a:xfrm>
          <a:prstGeom prst="line">
            <a:avLst/>
          </a:prstGeom>
          <a:ln w="380880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4003200" y="255564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6667560" y="258552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9"/>
          <p:cNvSpPr/>
          <p:nvPr/>
        </p:nvSpPr>
        <p:spPr>
          <a:xfrm>
            <a:off x="6667560" y="394524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0"/>
          <p:cNvSpPr/>
          <p:nvPr/>
        </p:nvSpPr>
        <p:spPr>
          <a:xfrm>
            <a:off x="2376000" y="399600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2376000" y="516960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4939200" y="519084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4968360" y="6609600"/>
            <a:ext cx="244800" cy="24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4320360" y="1078560"/>
            <a:ext cx="1148040" cy="1148040"/>
          </a:xfrm>
          <a:prstGeom prst="rect">
            <a:avLst/>
          </a:prstGeom>
          <a:ln>
            <a:noFill/>
          </a:ln>
        </p:spPr>
      </p:pic>
      <p:sp>
        <p:nvSpPr>
          <p:cNvPr id="115" name="CustomShape 14"/>
          <p:cNvSpPr/>
          <p:nvPr/>
        </p:nvSpPr>
        <p:spPr>
          <a:xfrm>
            <a:off x="3816000" y="218628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프로젝트 주제 선정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16" name="CustomShape 15"/>
          <p:cNvSpPr/>
          <p:nvPr/>
        </p:nvSpPr>
        <p:spPr>
          <a:xfrm>
            <a:off x="3564000" y="5931720"/>
            <a:ext cx="16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디자인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3636000" y="5099040"/>
            <a:ext cx="791640" cy="791640"/>
          </a:xfrm>
          <a:prstGeom prst="rect">
            <a:avLst/>
          </a:prstGeom>
          <a:ln>
            <a:noFill/>
          </a:ln>
        </p:spPr>
      </p:pic>
      <p:sp>
        <p:nvSpPr>
          <p:cNvPr id="118" name="CustomShape 16"/>
          <p:cNvSpPr/>
          <p:nvPr/>
        </p:nvSpPr>
        <p:spPr>
          <a:xfrm>
            <a:off x="864000" y="3424320"/>
            <a:ext cx="201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설계 –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DB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모델링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(ERD)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3"/>
          <a:stretch/>
        </p:blipFill>
        <p:spPr>
          <a:xfrm>
            <a:off x="1379520" y="269964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120" name="CustomShape 17"/>
          <p:cNvSpPr/>
          <p:nvPr/>
        </p:nvSpPr>
        <p:spPr>
          <a:xfrm>
            <a:off x="482400" y="5508000"/>
            <a:ext cx="1605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설계 – 화면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(Story Board)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4"/>
          <a:stretch/>
        </p:blipFill>
        <p:spPr>
          <a:xfrm>
            <a:off x="828720" y="4644000"/>
            <a:ext cx="909720" cy="909720"/>
          </a:xfrm>
          <a:prstGeom prst="rect">
            <a:avLst/>
          </a:prstGeom>
          <a:ln>
            <a:noFill/>
          </a:ln>
        </p:spPr>
      </p:pic>
      <p:sp>
        <p:nvSpPr>
          <p:cNvPr id="122" name="CustomShape 18"/>
          <p:cNvSpPr/>
          <p:nvPr/>
        </p:nvSpPr>
        <p:spPr>
          <a:xfrm>
            <a:off x="7877520" y="4056480"/>
            <a:ext cx="2088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설계 – 다이어그램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(UML)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23" name="Picture 6" descr=""/>
          <p:cNvPicPr/>
          <p:nvPr/>
        </p:nvPicPr>
        <p:blipFill>
          <a:blip r:embed="rId5"/>
          <a:stretch/>
        </p:blipFill>
        <p:spPr>
          <a:xfrm>
            <a:off x="7025760" y="3864240"/>
            <a:ext cx="851040" cy="851040"/>
          </a:xfrm>
          <a:prstGeom prst="rect">
            <a:avLst/>
          </a:prstGeom>
          <a:ln>
            <a:noFill/>
          </a:ln>
        </p:spPr>
      </p:pic>
      <p:sp>
        <p:nvSpPr>
          <p:cNvPr id="124" name="CustomShape 19"/>
          <p:cNvSpPr/>
          <p:nvPr/>
        </p:nvSpPr>
        <p:spPr>
          <a:xfrm>
            <a:off x="6828840" y="300312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설계 – 기능정의서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25" name="Picture 7" descr=""/>
          <p:cNvPicPr/>
          <p:nvPr/>
        </p:nvPicPr>
        <p:blipFill>
          <a:blip r:embed="rId6"/>
          <a:stretch/>
        </p:blipFill>
        <p:spPr>
          <a:xfrm>
            <a:off x="7332840" y="2123640"/>
            <a:ext cx="882360" cy="882360"/>
          </a:xfrm>
          <a:prstGeom prst="rect">
            <a:avLst/>
          </a:prstGeom>
          <a:ln>
            <a:noFill/>
          </a:ln>
        </p:spPr>
      </p:pic>
      <p:pic>
        <p:nvPicPr>
          <p:cNvPr id="126" name="Picture 8" descr=""/>
          <p:cNvPicPr/>
          <p:nvPr/>
        </p:nvPicPr>
        <p:blipFill>
          <a:blip r:embed="rId7"/>
          <a:stretch/>
        </p:blipFill>
        <p:spPr>
          <a:xfrm>
            <a:off x="7288920" y="6322320"/>
            <a:ext cx="970200" cy="970200"/>
          </a:xfrm>
          <a:prstGeom prst="rect">
            <a:avLst/>
          </a:prstGeom>
          <a:ln>
            <a:noFill/>
          </a:ln>
        </p:spPr>
      </p:pic>
      <p:sp>
        <p:nvSpPr>
          <p:cNvPr id="127" name="CustomShape 20"/>
          <p:cNvSpPr/>
          <p:nvPr/>
        </p:nvSpPr>
        <p:spPr>
          <a:xfrm>
            <a:off x="8052840" y="7108200"/>
            <a:ext cx="16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발표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sp>
        <p:nvSpPr>
          <p:cNvPr id="128" name="CustomShape 21"/>
          <p:cNvSpPr/>
          <p:nvPr/>
        </p:nvSpPr>
        <p:spPr>
          <a:xfrm>
            <a:off x="5306760" y="6117480"/>
            <a:ext cx="160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프로그래밍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29" name="Picture 9" descr=""/>
          <p:cNvPicPr/>
          <p:nvPr/>
        </p:nvPicPr>
        <p:blipFill>
          <a:blip r:embed="rId8"/>
          <a:stretch/>
        </p:blipFill>
        <p:spPr>
          <a:xfrm>
            <a:off x="5558400" y="5271480"/>
            <a:ext cx="855000" cy="85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nodeType="afterEffect" fill="hold" presetClass="emph" presetID="3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8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nodeType="afterEffect" fill="hold" presetClass="emph" presetID="3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9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nodeType="afterEffect" fill="hold" presetClass="emph" presetID="3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nodeType="afterEffect" fill="hold" presetClass="emph" presetID="3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272880" y="192240"/>
            <a:ext cx="4009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사용기술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eGovFrame 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5760360" y="1441440"/>
            <a:ext cx="1007640" cy="14227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3859560" y="125964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4" name="Picture 2" descr=""/>
          <p:cNvPicPr/>
          <p:nvPr/>
        </p:nvPicPr>
        <p:blipFill>
          <a:blip r:embed="rId3"/>
          <a:stretch/>
        </p:blipFill>
        <p:spPr>
          <a:xfrm>
            <a:off x="6984360" y="207036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5" name="Picture 2" descr=""/>
          <p:cNvPicPr/>
          <p:nvPr/>
        </p:nvPicPr>
        <p:blipFill>
          <a:blip r:embed="rId4"/>
          <a:stretch/>
        </p:blipFill>
        <p:spPr>
          <a:xfrm>
            <a:off x="8381160" y="3870360"/>
            <a:ext cx="139644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6" name="Picture 2" descr=""/>
          <p:cNvPicPr/>
          <p:nvPr/>
        </p:nvPicPr>
        <p:blipFill>
          <a:blip r:embed="rId5"/>
          <a:stretch/>
        </p:blipFill>
        <p:spPr>
          <a:xfrm>
            <a:off x="5651280" y="5811120"/>
            <a:ext cx="111708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7" name="Picture 2" descr=""/>
          <p:cNvPicPr/>
          <p:nvPr/>
        </p:nvPicPr>
        <p:blipFill>
          <a:blip r:embed="rId6"/>
          <a:stretch/>
        </p:blipFill>
        <p:spPr>
          <a:xfrm>
            <a:off x="2156760" y="5603760"/>
            <a:ext cx="2828520" cy="7110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8" name="Picture 2" descr=""/>
          <p:cNvPicPr/>
          <p:nvPr/>
        </p:nvPicPr>
        <p:blipFill>
          <a:blip r:embed="rId7"/>
          <a:stretch/>
        </p:blipFill>
        <p:spPr>
          <a:xfrm>
            <a:off x="6984360" y="5437080"/>
            <a:ext cx="2387520" cy="9324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39" name="Picture 2" descr=""/>
          <p:cNvPicPr/>
          <p:nvPr/>
        </p:nvPicPr>
        <p:blipFill>
          <a:blip r:embed="rId8"/>
          <a:stretch/>
        </p:blipFill>
        <p:spPr>
          <a:xfrm>
            <a:off x="431640" y="3958920"/>
            <a:ext cx="2197080" cy="713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0" name="Picture 2" descr=""/>
          <p:cNvPicPr/>
          <p:nvPr/>
        </p:nvPicPr>
        <p:blipFill>
          <a:blip r:embed="rId9"/>
          <a:stretch/>
        </p:blipFill>
        <p:spPr>
          <a:xfrm>
            <a:off x="2156760" y="2403360"/>
            <a:ext cx="1232640" cy="1055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1" name="Picture 2" descr=""/>
          <p:cNvPicPr/>
          <p:nvPr/>
        </p:nvPicPr>
        <p:blipFill>
          <a:blip r:embed="rId10"/>
          <a:stretch/>
        </p:blipFill>
        <p:spPr>
          <a:xfrm>
            <a:off x="3927600" y="3852000"/>
            <a:ext cx="2624400" cy="8182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29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30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31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079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271440" y="192240"/>
            <a:ext cx="3478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사용기술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(Bootstrap)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굴림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5760360" y="1441440"/>
            <a:ext cx="1007640" cy="142272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5" name="Picture 2" descr=""/>
          <p:cNvPicPr/>
          <p:nvPr/>
        </p:nvPicPr>
        <p:blipFill>
          <a:blip r:embed="rId2"/>
          <a:stretch/>
        </p:blipFill>
        <p:spPr>
          <a:xfrm>
            <a:off x="3859560" y="125964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6" name="Picture 2" descr=""/>
          <p:cNvPicPr/>
          <p:nvPr/>
        </p:nvPicPr>
        <p:blipFill>
          <a:blip r:embed="rId3"/>
          <a:stretch/>
        </p:blipFill>
        <p:spPr>
          <a:xfrm>
            <a:off x="6984360" y="2070360"/>
            <a:ext cx="1396440" cy="13964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7" name="Picture 2" descr=""/>
          <p:cNvPicPr/>
          <p:nvPr/>
        </p:nvPicPr>
        <p:blipFill>
          <a:blip r:embed="rId4"/>
          <a:stretch/>
        </p:blipFill>
        <p:spPr>
          <a:xfrm>
            <a:off x="8381160" y="3870360"/>
            <a:ext cx="139644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8" name="Picture 2" descr=""/>
          <p:cNvPicPr/>
          <p:nvPr/>
        </p:nvPicPr>
        <p:blipFill>
          <a:blip r:embed="rId5"/>
          <a:stretch/>
        </p:blipFill>
        <p:spPr>
          <a:xfrm>
            <a:off x="5651280" y="5811120"/>
            <a:ext cx="1117080" cy="11170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49" name="Picture 2" descr=""/>
          <p:cNvPicPr/>
          <p:nvPr/>
        </p:nvPicPr>
        <p:blipFill>
          <a:blip r:embed="rId6"/>
          <a:stretch/>
        </p:blipFill>
        <p:spPr>
          <a:xfrm>
            <a:off x="2156760" y="5603760"/>
            <a:ext cx="2828520" cy="7110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0" name="Picture 2" descr=""/>
          <p:cNvPicPr/>
          <p:nvPr/>
        </p:nvPicPr>
        <p:blipFill>
          <a:blip r:embed="rId7"/>
          <a:stretch/>
        </p:blipFill>
        <p:spPr>
          <a:xfrm>
            <a:off x="6984360" y="5437080"/>
            <a:ext cx="2387520" cy="93240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1" name="Picture 2" descr=""/>
          <p:cNvPicPr/>
          <p:nvPr/>
        </p:nvPicPr>
        <p:blipFill>
          <a:blip r:embed="rId8"/>
          <a:stretch/>
        </p:blipFill>
        <p:spPr>
          <a:xfrm>
            <a:off x="431640" y="3958920"/>
            <a:ext cx="2197080" cy="713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2" name="Picture 2" descr=""/>
          <p:cNvPicPr/>
          <p:nvPr/>
        </p:nvPicPr>
        <p:blipFill>
          <a:blip r:embed="rId9"/>
          <a:stretch/>
        </p:blipFill>
        <p:spPr>
          <a:xfrm>
            <a:off x="2156760" y="2403360"/>
            <a:ext cx="1232640" cy="1055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53" name="Picture 2" descr=""/>
          <p:cNvPicPr/>
          <p:nvPr/>
        </p:nvPicPr>
        <p:blipFill>
          <a:blip r:embed="rId10"/>
          <a:stretch/>
        </p:blipFill>
        <p:spPr>
          <a:xfrm>
            <a:off x="3927600" y="3852000"/>
            <a:ext cx="2624400" cy="8182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57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58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59" nodeType="with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Application>LibreOffice/5.0.5.2$Windows_x86 LibreOffice_project/55b006a02d247b5f7215fc6ea0fde844b30035b3</Application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2016-03-29T12:42:00Z</dcterms:created>
  <dc:creator>5074</dc:creator>
  <dc:language>ko-KR</dc:language>
  <dcterms:modified xsi:type="dcterms:W3CDTF">2016-05-02T17:30:03Z</dcterms:modified>
  <cp:revision>209</cp:revision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