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66" r:id="rId4"/>
    <p:sldId id="267" r:id="rId5"/>
    <p:sldId id="268" r:id="rId6"/>
    <p:sldId id="277" r:id="rId7"/>
    <p:sldId id="316" r:id="rId8"/>
    <p:sldId id="313" r:id="rId9"/>
    <p:sldId id="314" r:id="rId10"/>
    <p:sldId id="315" r:id="rId11"/>
    <p:sldId id="273" r:id="rId12"/>
    <p:sldId id="299" r:id="rId13"/>
    <p:sldId id="301" r:id="rId14"/>
    <p:sldId id="302" r:id="rId15"/>
    <p:sldId id="283" r:id="rId16"/>
    <p:sldId id="264" r:id="rId17"/>
    <p:sldId id="260" r:id="rId18"/>
    <p:sldId id="271" r:id="rId19"/>
    <p:sldId id="272" r:id="rId20"/>
    <p:sldId id="298" r:id="rId21"/>
  </p:sldIdLst>
  <p:sldSz cx="10080625" cy="75596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4660"/>
  </p:normalViewPr>
  <p:slideViewPr>
    <p:cSldViewPr>
      <p:cViewPr varScale="1">
        <p:scale>
          <a:sx n="61" d="100"/>
          <a:sy n="61" d="100"/>
        </p:scale>
        <p:origin x="-1434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D68E824-F17E-4444-8617-74085837C3D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91204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ko-KR"/>
          </a:p>
        </p:txBody>
      </p:sp>
      <p:sp>
        <p:nvSpPr>
          <p:cNvPr id="4" name="머리글 개체 틀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21D23B0D-C5B7-41D4-B8FB-9C36108997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4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ko-K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굴림" pitchFamily="18"/>
        <a:ea typeface="굴림" pitchFamily="2"/>
        <a:cs typeface="Mangal" pitchFamily="2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 sz="281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 sz="281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 sz="281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 sz="281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 sz="281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 sz="281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F5FDB0-E860-4D40-9468-B716974916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AD6410-7C0D-48BC-93CB-75155AFE46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6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290427-F1F9-4404-9216-0BF0E353C1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_5f__5f__5f__5f__5f__5f__5f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538250-2E25-4A15-A055-247DFB75581C}" type="slidenum">
              <a:t>‹#›</a:t>
            </a:fld>
            <a:endParaRPr lang="en-US"/>
          </a:p>
        </p:txBody>
      </p:sp>
      <p:sp>
        <p:nvSpPr>
          <p:cNvPr id="5" name=" 4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 altLang="ko-KR"/>
            </a:lvl1pPr>
          </a:lstStyle>
          <a:p>
            <a:endParaRPr lang="en-US" altLang="ko-KR"/>
          </a:p>
        </p:txBody>
      </p:sp>
      <p:sp>
        <p:nvSpPr>
          <p:cNvPr id="6" name=" 5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384080"/>
          </a:xfrm>
        </p:spPr>
        <p:txBody>
          <a:bodyPr/>
          <a:lstStyle>
            <a:lvl1pPr marL="0" indent="0">
              <a:defRPr lang="en-US" altLang="ko-KR">
                <a:ln>
                  <a:noFill/>
                </a:ln>
              </a:defRPr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035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3F2D85-5019-4BE6-BE76-6E890FC2C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88BA5A-49D9-4907-8F16-AEB679CA01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1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0CBFA9-255B-4A80-BA4C-4C3EF7CEE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DA9E48-6533-4873-A6AD-36D9FDF88C8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0922FD-1BF4-4304-A194-18B9857626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6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DA5852-BAC3-483A-9009-F0701FED74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26E20A-3E56-41C6-AF33-92544C5754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0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0A6B11-FD94-4B0B-AA8B-544919913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2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altLang="ko-KR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9F87808C-62F1-4675-8393-83AC7DBF9B1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altLang="ko-K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굴림" pitchFamily="18"/>
          <a:ea typeface="굴림" pitchFamily="2"/>
          <a:cs typeface="Mangal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altLang="ko-K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굴림" pitchFamily="18"/>
          <a:ea typeface="굴림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11896" y="27362"/>
            <a:ext cx="5184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chemeClr val="bg1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784" y="644966"/>
            <a:ext cx="4528076" cy="677552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ko-KR" sz="2800" b="1" i="0" u="none" strike="noStrike" kern="1200" cap="none" dirty="0" err="1" smtClean="0">
                <a:ln>
                  <a:noFill/>
                </a:ln>
                <a:solidFill>
                  <a:srgbClr val="FF6600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토익</a:t>
            </a:r>
            <a:r>
              <a:rPr lang="en-US" altLang="ko-KR" sz="2800" b="1" i="0" u="none" strike="noStrike" kern="1200" cap="none" dirty="0" smtClean="0">
                <a:ln>
                  <a:noFill/>
                </a:ln>
                <a:solidFill>
                  <a:srgbClr val="FF6600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 </a:t>
            </a:r>
            <a:r>
              <a:rPr lang="ko-KR" sz="2800" b="1" i="0" u="none" strike="noStrike" kern="1200" cap="none" dirty="0" err="1" smtClean="0">
                <a:ln>
                  <a:noFill/>
                </a:ln>
                <a:solidFill>
                  <a:srgbClr val="FF6600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스피킹</a:t>
            </a:r>
            <a:r>
              <a:rPr lang="ko-KR" sz="2800" b="1" i="0" u="none" strike="noStrike" kern="1200" cap="none" dirty="0" err="1" smtClean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을</a:t>
            </a:r>
            <a:endParaRPr lang="ko-KR" sz="2800" b="1" i="0" u="none" strike="noStrike" kern="1200" cap="none" dirty="0">
              <a:ln>
                <a:noFill/>
              </a:ln>
              <a:solidFill>
                <a:srgbClr val="FFFFFF"/>
              </a:solidFill>
              <a:latin typeface="굴림" pitchFamily="50" charset="-127"/>
              <a:ea typeface="굴림" pitchFamily="50" charset="-127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     </a:t>
            </a:r>
            <a:r>
              <a:rPr lang="ko-KR" sz="28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준비하는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       </a:t>
            </a:r>
            <a:r>
              <a:rPr lang="en-US" sz="2800" b="1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   </a:t>
            </a:r>
            <a:r>
              <a:rPr lang="ko-KR" sz="2800" b="1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영혼들에게</a:t>
            </a:r>
            <a:endParaRPr lang="ko-KR" sz="2800" b="1" i="0" u="none" strike="noStrike" kern="1200" cap="none" dirty="0">
              <a:ln>
                <a:noFill/>
              </a:ln>
              <a:solidFill>
                <a:srgbClr val="FFFFFF"/>
              </a:solidFill>
              <a:latin typeface="굴림" pitchFamily="50" charset="-127"/>
              <a:ea typeface="굴림" pitchFamily="50" charset="-127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         </a:t>
            </a:r>
            <a:r>
              <a:rPr lang="en-US" sz="2800" b="1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      </a:t>
            </a:r>
            <a:r>
              <a:rPr lang="ko-KR" sz="2800" b="1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바치는 </a:t>
            </a:r>
            <a:r>
              <a:rPr lang="ko-KR" sz="2800" b="1" i="0" u="none" strike="noStrike" kern="1200" cap="none" dirty="0">
                <a:ln>
                  <a:noFill/>
                </a:ln>
                <a:solidFill>
                  <a:srgbClr val="FF6600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프로젝트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endParaRPr lang="en-US" sz="2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굴림" pitchFamily="50" charset="-127"/>
              <a:ea typeface="굴림" pitchFamily="50" charset="-127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endParaRPr lang="en-US" sz="2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굴림" pitchFamily="50" charset="-127"/>
              <a:ea typeface="굴림" pitchFamily="50" charset="-127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1" i="0" u="none" strike="noStrike" kern="1200" cap="none" dirty="0" smtClean="0">
                <a:ln>
                  <a:noFill/>
                </a:ln>
                <a:solidFill>
                  <a:srgbClr val="FF6600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E</a:t>
            </a:r>
            <a:r>
              <a:rPr lang="en-US" sz="2800" b="1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nglish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1" i="0" u="none" strike="noStrike" kern="1200" cap="none" dirty="0" smtClean="0">
                <a:ln>
                  <a:noFill/>
                </a:ln>
                <a:solidFill>
                  <a:srgbClr val="FF6600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M</a:t>
            </a:r>
            <a:r>
              <a:rPr lang="en-US" sz="2800" b="1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ock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1" i="0" u="none" strike="noStrike" kern="1200" cap="none" dirty="0" smtClean="0">
                <a:ln>
                  <a:noFill/>
                </a:ln>
                <a:solidFill>
                  <a:srgbClr val="FF6600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T</a:t>
            </a:r>
            <a:r>
              <a:rPr lang="en-US" sz="2800" b="1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es</a:t>
            </a:r>
            <a:r>
              <a:rPr lang="en-US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endParaRPr lang="en-US" sz="2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+mj-lt"/>
              <a:ea typeface="굴림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          	</a:t>
            </a:r>
            <a:r>
              <a:rPr lang="ko-KR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팀장 </a:t>
            </a:r>
            <a:r>
              <a:rPr lang="en-US" altLang="ko-KR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 </a:t>
            </a:r>
            <a:r>
              <a:rPr lang="en-US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:  </a:t>
            </a:r>
            <a:r>
              <a:rPr lang="ko-KR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김지훈</a:t>
            </a:r>
            <a:endParaRPr lang="ko-KR" sz="1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+mj-lt"/>
              <a:ea typeface="굴림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	</a:t>
            </a:r>
            <a:r>
              <a:rPr lang="ko-KR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팀원 </a:t>
            </a:r>
            <a:r>
              <a:rPr lang="en-US" altLang="ko-KR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 </a:t>
            </a:r>
            <a:r>
              <a:rPr lang="en-US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: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 </a:t>
            </a:r>
            <a:r>
              <a:rPr lang="ko-KR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김인원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, </a:t>
            </a:r>
            <a:r>
              <a:rPr lang="ko-K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유오성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	</a:t>
            </a:r>
            <a:r>
              <a:rPr lang="en-US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 </a:t>
            </a:r>
            <a:r>
              <a:rPr lang="en-US" dirty="0"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     </a:t>
            </a:r>
            <a:r>
              <a:rPr lang="ko-KR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최진철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, </a:t>
            </a:r>
            <a:r>
              <a:rPr lang="ko-KR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허병우</a:t>
            </a:r>
            <a:endParaRPr lang="ko-KR" sz="1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+mj-lt"/>
              <a:ea typeface="굴림" pitchFamily="2"/>
              <a:cs typeface="Mangal" pitchFamily="2"/>
            </a:endParaRPr>
          </a:p>
        </p:txBody>
      </p:sp>
      <p:pic>
        <p:nvPicPr>
          <p:cNvPr id="2050" name="Picture 2" descr="D:\1_others\20160402Sat(폰에저장되어있던파일)폰파일\새 폴더\Camera\2015-12-06 17.07.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70" y="325"/>
            <a:ext cx="4876455" cy="755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84528" y="27362"/>
            <a:ext cx="309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EMT_FinalReport_Version1.0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2761951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>
              <a:defRPr sz="1800"/>
            </a:pPr>
            <a:r>
              <a:rPr lang="ko-KR" altLang="en-US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사용기술</a:t>
            </a:r>
            <a:r>
              <a:rPr lang="en-US" altLang="ko-KR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( JSP )</a:t>
            </a:r>
            <a:endParaRPr lang="ko-KR" altLang="ko-KR" sz="2800" dirty="0"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pic>
        <p:nvPicPr>
          <p:cNvPr id="1026" name="Picture 2" descr="C:\Users\5074\Downloads\2_사용기술\(css3)css3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392" y="1441575"/>
            <a:ext cx="1008112" cy="1422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9677" y="1259557"/>
            <a:ext cx="1396659" cy="1396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4528" y="2070391"/>
            <a:ext cx="1396659" cy="1396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187" y="3870185"/>
            <a:ext cx="1396659" cy="1117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1177" y="5811291"/>
            <a:ext cx="1117327" cy="1117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865" y="5603788"/>
            <a:ext cx="2828772" cy="711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4528" y="5437127"/>
            <a:ext cx="2388036" cy="932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800" y="3958853"/>
            <a:ext cx="2197518" cy="714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865" y="2403511"/>
            <a:ext cx="1232937" cy="1056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7548" y="3851845"/>
            <a:ext cx="2624932" cy="818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8816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82368E-7 -3.14994E-6 L -0.50158 -0.6091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79" y="-3047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343E-6 -4.38051E-6 L -0.6897 -0.357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93" y="-17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3216243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altLang="ko-KR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Email </a:t>
            </a:r>
            <a:r>
              <a:rPr lang="en-US" altLang="ko-KR" sz="2800" dirty="0" err="1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Auth</a:t>
            </a:r>
            <a:r>
              <a:rPr lang="en-US" altLang="ko-KR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 / UUID</a:t>
            </a:r>
            <a:endParaRPr lang="ko-KR" sz="28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pic>
        <p:nvPicPr>
          <p:cNvPr id="4098" name="Picture 2" descr="C:\Users\5074\Downloads\회원가입메일인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6" y="1236935"/>
            <a:ext cx="4276725" cy="5783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5074\Downloads\이메일인증\이메일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25" y="1259558"/>
            <a:ext cx="8339683" cy="1240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5074\Downloads\이메일인증\가입승인링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16" y="1908373"/>
            <a:ext cx="3314700" cy="12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5074\Downloads\이메일인증\sqldevloper메일인증전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88" y="3923853"/>
            <a:ext cx="6516688" cy="2400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5074\Downloads\이메일인증\sqldevloper메일인증후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60" y="4572272"/>
            <a:ext cx="6516688" cy="2447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8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4430550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altLang="ko-KR" sz="2800" b="0" i="0" u="none" strike="noStrike" kern="1200" cap="none" spc="0" baseline="0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System Log Management</a:t>
            </a:r>
            <a:endParaRPr lang="ko-KR" sz="28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pic>
        <p:nvPicPr>
          <p:cNvPr id="8194" name="Picture 2" descr="C:\Users\5074\Downloads\로그관리\로그폴터생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270777"/>
            <a:ext cx="6336456" cy="466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5074\Downloads\로그관리\로그내용(이클립스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664" y="1373188"/>
            <a:ext cx="8208912" cy="1030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5074\Downloads\로그관리\로그내용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418" y="3153047"/>
            <a:ext cx="7804422" cy="3363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41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1953718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altLang="ko-KR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Error</a:t>
            </a:r>
            <a:r>
              <a:rPr lang="ko-KR" altLang="en-US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 </a:t>
            </a:r>
            <a:r>
              <a:rPr lang="en-US" altLang="ko-KR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Page</a:t>
            </a:r>
            <a:endParaRPr lang="ko-KR" sz="28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pic>
        <p:nvPicPr>
          <p:cNvPr id="6146" name="Picture 2" descr="C:\Users\5074\Downloads\에러페이지\메인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6" y="1469579"/>
            <a:ext cx="5932114" cy="3894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5074\Downloads\에러페이지\에러페이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60" y="1043533"/>
            <a:ext cx="6264696" cy="6312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5074\Downloads\에러페이지\에러페이지web.xm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8" y="1481236"/>
            <a:ext cx="4133850" cy="431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23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1834774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altLang="ko-KR" sz="2800" dirty="0" err="1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Loginfilter</a:t>
            </a:r>
            <a:endParaRPr lang="ko-KR" sz="28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pic>
        <p:nvPicPr>
          <p:cNvPr id="7170" name="Picture 2" descr="C:\Users\5074\Downloads\로그인필터\로그인필터적용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" y="1619598"/>
            <a:ext cx="7435625" cy="2952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5074\Downloads\로그인필터\로그인필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00" y="1187549"/>
            <a:ext cx="5221519" cy="3227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5074\Downloads\로그인필터\로그인필터web.xm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36" y="2555701"/>
            <a:ext cx="5416012" cy="3312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59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3844042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3. </a:t>
            </a:r>
            <a:r>
              <a:rPr lang="ko-KR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기능정의서</a:t>
            </a:r>
            <a:r>
              <a:rPr lang="en-US" altLang="ko-KR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 -</a:t>
            </a:r>
            <a:r>
              <a:rPr lang="ko-KR" altLang="en-US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관리자</a:t>
            </a:r>
            <a:endParaRPr lang="ko-KR" sz="2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pic>
        <p:nvPicPr>
          <p:cNvPr id="2050" name="Picture 2" descr="E:\15_doc\20160425EMT_기능정의서\20160425관리자기능정의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" y="936000"/>
            <a:ext cx="10080000" cy="66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8" name="그룹 2047"/>
          <p:cNvGrpSpPr/>
          <p:nvPr/>
        </p:nvGrpSpPr>
        <p:grpSpPr>
          <a:xfrm>
            <a:off x="625" y="611485"/>
            <a:ext cx="9576191" cy="1368152"/>
            <a:chOff x="625" y="611485"/>
            <a:chExt cx="9576191" cy="1368152"/>
          </a:xfrm>
        </p:grpSpPr>
        <p:grpSp>
          <p:nvGrpSpPr>
            <p:cNvPr id="9" name="그룹 8"/>
            <p:cNvGrpSpPr/>
            <p:nvPr/>
          </p:nvGrpSpPr>
          <p:grpSpPr>
            <a:xfrm>
              <a:off x="625" y="611485"/>
              <a:ext cx="2807439" cy="576064"/>
              <a:chOff x="625" y="611485"/>
              <a:chExt cx="2807439" cy="57606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625" y="936000"/>
                <a:ext cx="2807439" cy="251549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35536" y="611485"/>
                <a:ext cx="324256" cy="369332"/>
                <a:chOff x="35536" y="611485"/>
                <a:chExt cx="324256" cy="369332"/>
              </a:xfrm>
            </p:grpSpPr>
            <p:sp>
              <p:nvSpPr>
                <p:cNvPr id="6" name="타원 5"/>
                <p:cNvSpPr/>
                <p:nvPr/>
              </p:nvSpPr>
              <p:spPr>
                <a:xfrm>
                  <a:off x="35536" y="647269"/>
                  <a:ext cx="324256" cy="3242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07544" y="611485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>
                      <a:solidFill>
                        <a:schemeClr val="bg1"/>
                      </a:solidFill>
                    </a:rPr>
                    <a:t>1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9" name="설명선 2 28"/>
            <p:cNvSpPr/>
            <p:nvPr/>
          </p:nvSpPr>
          <p:spPr>
            <a:xfrm>
              <a:off x="6048424" y="1187549"/>
              <a:ext cx="3528392" cy="792088"/>
            </a:xfrm>
            <a:prstGeom prst="borderCallout2">
              <a:avLst>
                <a:gd name="adj1" fmla="val 49174"/>
                <a:gd name="adj2" fmla="val -191"/>
                <a:gd name="adj3" fmla="val 51551"/>
                <a:gd name="adj4" fmla="val -93202"/>
                <a:gd name="adj5" fmla="val -1198"/>
                <a:gd name="adj6" fmla="val -120263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최대 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3 depth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를 지향</a:t>
              </a:r>
              <a:endParaRPr lang="ko-KR" altLang="en-US" sz="2400" b="1" dirty="0"/>
            </a:p>
          </p:txBody>
        </p:sp>
      </p:grpSp>
      <p:grpSp>
        <p:nvGrpSpPr>
          <p:cNvPr id="2049" name="그룹 2048"/>
          <p:cNvGrpSpPr/>
          <p:nvPr/>
        </p:nvGrpSpPr>
        <p:grpSpPr>
          <a:xfrm>
            <a:off x="534288" y="998819"/>
            <a:ext cx="9042528" cy="6525434"/>
            <a:chOff x="534288" y="998819"/>
            <a:chExt cx="9042528" cy="6525434"/>
          </a:xfrm>
        </p:grpSpPr>
        <p:grpSp>
          <p:nvGrpSpPr>
            <p:cNvPr id="12" name="그룹 11"/>
            <p:cNvGrpSpPr/>
            <p:nvPr/>
          </p:nvGrpSpPr>
          <p:grpSpPr>
            <a:xfrm>
              <a:off x="534288" y="998819"/>
              <a:ext cx="1296144" cy="6525434"/>
              <a:chOff x="-144264" y="818217"/>
              <a:chExt cx="1296144" cy="6525434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625" y="1006947"/>
                <a:ext cx="1151255" cy="6336704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-144264" y="818217"/>
                <a:ext cx="324256" cy="369332"/>
                <a:chOff x="-144264" y="818217"/>
                <a:chExt cx="324256" cy="369332"/>
              </a:xfrm>
            </p:grpSpPr>
            <p:sp>
              <p:nvSpPr>
                <p:cNvPr id="15" name="타원 14"/>
                <p:cNvSpPr/>
                <p:nvPr/>
              </p:nvSpPr>
              <p:spPr>
                <a:xfrm>
                  <a:off x="-144264" y="818217"/>
                  <a:ext cx="324256" cy="3242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-72256" y="81821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2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4" name="설명선 2 33"/>
            <p:cNvSpPr/>
            <p:nvPr/>
          </p:nvSpPr>
          <p:spPr>
            <a:xfrm>
              <a:off x="6048424" y="2195661"/>
              <a:ext cx="3528392" cy="792088"/>
            </a:xfrm>
            <a:prstGeom prst="borderCallout2">
              <a:avLst>
                <a:gd name="adj1" fmla="val 49174"/>
                <a:gd name="adj2" fmla="val -191"/>
                <a:gd name="adj3" fmla="val 49627"/>
                <a:gd name="adj4" fmla="val -93202"/>
                <a:gd name="adj5" fmla="val 288115"/>
                <a:gd name="adj6" fmla="val -119831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>
                  <a:solidFill>
                    <a:schemeClr val="tx1"/>
                  </a:solidFill>
                </a:rPr>
                <a:t>UseCase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 Diagram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의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하나의 서비스에 해당</a:t>
              </a:r>
              <a:endParaRPr lang="ko-KR" altLang="en-US" sz="2400" b="1" dirty="0"/>
            </a:p>
          </p:txBody>
        </p:sp>
      </p:grpSp>
      <p:grpSp>
        <p:nvGrpSpPr>
          <p:cNvPr id="2051" name="그룹 2050"/>
          <p:cNvGrpSpPr/>
          <p:nvPr/>
        </p:nvGrpSpPr>
        <p:grpSpPr>
          <a:xfrm>
            <a:off x="3240112" y="962233"/>
            <a:ext cx="6336704" cy="6562020"/>
            <a:chOff x="3240112" y="962233"/>
            <a:chExt cx="6336704" cy="6562020"/>
          </a:xfrm>
        </p:grpSpPr>
        <p:grpSp>
          <p:nvGrpSpPr>
            <p:cNvPr id="17" name="그룹 16"/>
            <p:cNvGrpSpPr/>
            <p:nvPr/>
          </p:nvGrpSpPr>
          <p:grpSpPr>
            <a:xfrm>
              <a:off x="3240112" y="962233"/>
              <a:ext cx="2304256" cy="6562020"/>
              <a:chOff x="-144264" y="1034241"/>
              <a:chExt cx="2304256" cy="656202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625" y="1259557"/>
                <a:ext cx="2159367" cy="6336704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-144264" y="1034241"/>
                <a:ext cx="324256" cy="369332"/>
                <a:chOff x="-144264" y="1034241"/>
                <a:chExt cx="324256" cy="369332"/>
              </a:xfrm>
            </p:grpSpPr>
            <p:sp>
              <p:nvSpPr>
                <p:cNvPr id="20" name="타원 19"/>
                <p:cNvSpPr/>
                <p:nvPr/>
              </p:nvSpPr>
              <p:spPr>
                <a:xfrm>
                  <a:off x="-144264" y="1070025"/>
                  <a:ext cx="324256" cy="3242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-72256" y="1034241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3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5" name="설명선 2 34"/>
            <p:cNvSpPr/>
            <p:nvPr/>
          </p:nvSpPr>
          <p:spPr>
            <a:xfrm>
              <a:off x="6048424" y="3275781"/>
              <a:ext cx="3528392" cy="792088"/>
            </a:xfrm>
            <a:prstGeom prst="borderCallout2">
              <a:avLst>
                <a:gd name="adj1" fmla="val 49174"/>
                <a:gd name="adj2" fmla="val -191"/>
                <a:gd name="adj3" fmla="val 49627"/>
                <a:gd name="adj4" fmla="val -7681"/>
                <a:gd name="adj5" fmla="val -12034"/>
                <a:gd name="adj6" fmla="val -14873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>
                  <a:solidFill>
                    <a:schemeClr val="tx1"/>
                  </a:solidFill>
                </a:rPr>
                <a:t>콘트롤러에서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2400" b="1" dirty="0" err="1" smtClean="0">
                  <a:solidFill>
                    <a:schemeClr val="tx1"/>
                  </a:solidFill>
                </a:rPr>
                <a:t>매서드의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 이름으로 주로 사용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31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3844042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3. </a:t>
            </a:r>
            <a:r>
              <a:rPr lang="ko-KR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기능정의서</a:t>
            </a:r>
            <a:r>
              <a:rPr lang="en-US" altLang="ko-KR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 -</a:t>
            </a:r>
            <a:r>
              <a:rPr lang="ko-KR" altLang="en-US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사용자</a:t>
            </a:r>
            <a:endParaRPr lang="ko-KR" sz="2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pic>
        <p:nvPicPr>
          <p:cNvPr id="1029" name="Picture 5" descr="C:\Users\5074\Downloads\20160425사용자기능정의서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1525"/>
            <a:ext cx="1008000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70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5074\Downloads\최종유스케이스다이어그램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999"/>
            <a:ext cx="10080625" cy="66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5334002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4</a:t>
            </a:r>
            <a:r>
              <a:rPr lang="en-US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. UML </a:t>
            </a:r>
            <a:r>
              <a:rPr lang="ko-KR" sz="2800" b="0" i="0" u="none" strike="noStrike" kern="1200" cap="none" dirty="0" err="1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유스케이스</a:t>
            </a:r>
            <a:r>
              <a:rPr lang="ko-KR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 다이어그램</a:t>
            </a:r>
            <a:endParaRPr lang="ko-KR" sz="2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-248" y="1043533"/>
            <a:ext cx="10081120" cy="3672408"/>
            <a:chOff x="-248" y="1043533"/>
            <a:chExt cx="10081120" cy="3672408"/>
          </a:xfrm>
        </p:grpSpPr>
        <p:sp>
          <p:nvSpPr>
            <p:cNvPr id="5" name="타원 4"/>
            <p:cNvSpPr/>
            <p:nvPr/>
          </p:nvSpPr>
          <p:spPr>
            <a:xfrm>
              <a:off x="-248" y="3563813"/>
              <a:ext cx="1152128" cy="11521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8928744" y="3563813"/>
              <a:ext cx="1152128" cy="11521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설명선 2 9"/>
            <p:cNvSpPr/>
            <p:nvPr/>
          </p:nvSpPr>
          <p:spPr>
            <a:xfrm>
              <a:off x="6480472" y="1043533"/>
              <a:ext cx="3528392" cy="792088"/>
            </a:xfrm>
            <a:prstGeom prst="borderCallout2">
              <a:avLst>
                <a:gd name="adj1" fmla="val 49174"/>
                <a:gd name="adj2" fmla="val -191"/>
                <a:gd name="adj3" fmla="val 55399"/>
                <a:gd name="adj4" fmla="val -16751"/>
                <a:gd name="adj5" fmla="val 347051"/>
                <a:gd name="adj6" fmla="val -15481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시스템을 사용할 수 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있는 실제 사용자</a:t>
              </a:r>
              <a:endParaRPr lang="ko-KR" altLang="en-US" sz="2400" b="1" dirty="0"/>
            </a:p>
          </p:txBody>
        </p:sp>
        <p:cxnSp>
          <p:nvCxnSpPr>
            <p:cNvPr id="11" name="직선 연결선 10"/>
            <p:cNvCxnSpPr>
              <a:endCxn id="7" idx="1"/>
            </p:cNvCxnSpPr>
            <p:nvPr/>
          </p:nvCxnSpPr>
          <p:spPr>
            <a:xfrm>
              <a:off x="5904408" y="1475581"/>
              <a:ext cx="3193061" cy="225695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287784" y="3131765"/>
            <a:ext cx="4244411" cy="4104456"/>
            <a:chOff x="431800" y="3131765"/>
            <a:chExt cx="4244411" cy="4104456"/>
          </a:xfrm>
        </p:grpSpPr>
        <p:sp>
          <p:nvSpPr>
            <p:cNvPr id="16" name="직사각형 15"/>
            <p:cNvSpPr/>
            <p:nvPr/>
          </p:nvSpPr>
          <p:spPr>
            <a:xfrm>
              <a:off x="2639091" y="3131765"/>
              <a:ext cx="2037120" cy="30243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설명선 2 18"/>
            <p:cNvSpPr/>
            <p:nvPr/>
          </p:nvSpPr>
          <p:spPr>
            <a:xfrm>
              <a:off x="431800" y="6444133"/>
              <a:ext cx="3168352" cy="792088"/>
            </a:xfrm>
            <a:prstGeom prst="borderCallout2">
              <a:avLst>
                <a:gd name="adj1" fmla="val 49174"/>
                <a:gd name="adj2" fmla="val 98857"/>
                <a:gd name="adj3" fmla="val 47703"/>
                <a:gd name="adj4" fmla="val 111530"/>
                <a:gd name="adj5" fmla="val -33906"/>
                <a:gd name="adj6" fmla="val 11081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관리자가 사용할 수 있는 서비스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36256" y="1871625"/>
            <a:ext cx="5472608" cy="5508612"/>
            <a:chOff x="4536256" y="1871625"/>
            <a:chExt cx="5472608" cy="5508612"/>
          </a:xfrm>
        </p:grpSpPr>
        <p:sp>
          <p:nvSpPr>
            <p:cNvPr id="21" name="직사각형 20"/>
            <p:cNvSpPr/>
            <p:nvPr/>
          </p:nvSpPr>
          <p:spPr>
            <a:xfrm>
              <a:off x="4536256" y="1871625"/>
              <a:ext cx="2088232" cy="55086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설명선 2 22"/>
            <p:cNvSpPr/>
            <p:nvPr/>
          </p:nvSpPr>
          <p:spPr>
            <a:xfrm>
              <a:off x="6840512" y="5508029"/>
              <a:ext cx="3168352" cy="792088"/>
            </a:xfrm>
            <a:prstGeom prst="borderCallout2">
              <a:avLst>
                <a:gd name="adj1" fmla="val 95351"/>
                <a:gd name="adj2" fmla="val 49313"/>
                <a:gd name="adj3" fmla="val 180461"/>
                <a:gd name="adj4" fmla="val 49480"/>
                <a:gd name="adj5" fmla="val 179661"/>
                <a:gd name="adj6" fmla="val -7511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사용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자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가 사용할 수 있는 서비스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1760" y="1187549"/>
            <a:ext cx="5400600" cy="1440160"/>
            <a:chOff x="151890" y="3491805"/>
            <a:chExt cx="5400600" cy="1440160"/>
          </a:xfrm>
        </p:grpSpPr>
        <p:sp>
          <p:nvSpPr>
            <p:cNvPr id="24" name="직사각형 23"/>
            <p:cNvSpPr/>
            <p:nvPr/>
          </p:nvSpPr>
          <p:spPr>
            <a:xfrm>
              <a:off x="3672160" y="3491805"/>
              <a:ext cx="1880330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설명선 2 24"/>
            <p:cNvSpPr/>
            <p:nvPr/>
          </p:nvSpPr>
          <p:spPr>
            <a:xfrm>
              <a:off x="151890" y="4139877"/>
              <a:ext cx="3168352" cy="792088"/>
            </a:xfrm>
            <a:prstGeom prst="borderCallout2">
              <a:avLst>
                <a:gd name="adj1" fmla="val -2775"/>
                <a:gd name="adj2" fmla="val 50275"/>
                <a:gd name="adj3" fmla="val -44651"/>
                <a:gd name="adj4" fmla="val 50442"/>
                <a:gd name="adj5" fmla="val -41602"/>
                <a:gd name="adj6" fmla="val 11033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공통으로 사용할 수 있는 서비스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5074\Downloads\최종클래스다이어그램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6000"/>
            <a:ext cx="10080000" cy="66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4615857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  <a:defRPr sz="1800"/>
            </a:pPr>
            <a:r>
              <a:rPr lang="en-US" sz="2800" b="0" i="0" u="none" strike="noStrike" kern="1200" cap="none" spc="0" baseline="0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4. </a:t>
            </a:r>
            <a:r>
              <a:rPr lang="en-US" altLang="ko-KR" sz="2800" dirty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UML </a:t>
            </a:r>
            <a:r>
              <a:rPr lang="ko-KR" altLang="en-US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클래스</a:t>
            </a:r>
            <a:r>
              <a:rPr lang="ko-KR" altLang="ko-KR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 다이어그램</a:t>
            </a:r>
            <a:endParaRPr lang="ko-KR" sz="28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970256" y="1147353"/>
            <a:ext cx="4597072" cy="2848508"/>
            <a:chOff x="3442619" y="2698068"/>
            <a:chExt cx="4597072" cy="2848508"/>
          </a:xfrm>
        </p:grpSpPr>
        <p:sp>
          <p:nvSpPr>
            <p:cNvPr id="8" name="직사각형 7"/>
            <p:cNvSpPr/>
            <p:nvPr/>
          </p:nvSpPr>
          <p:spPr>
            <a:xfrm>
              <a:off x="3442619" y="2698068"/>
              <a:ext cx="1080120" cy="18099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설명선 2 8"/>
            <p:cNvSpPr/>
            <p:nvPr/>
          </p:nvSpPr>
          <p:spPr>
            <a:xfrm>
              <a:off x="4871339" y="4322440"/>
              <a:ext cx="3168352" cy="1224136"/>
            </a:xfrm>
            <a:prstGeom prst="borderCallout2">
              <a:avLst>
                <a:gd name="adj1" fmla="val 47477"/>
                <a:gd name="adj2" fmla="val -712"/>
                <a:gd name="adj3" fmla="val 46572"/>
                <a:gd name="adj4" fmla="val -14493"/>
                <a:gd name="adj5" fmla="val 13402"/>
                <a:gd name="adj6" fmla="val -28194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서비스의 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domain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에 해당하는 클래스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8296" y="1089253"/>
            <a:ext cx="6454184" cy="4490784"/>
            <a:chOff x="1585507" y="1215048"/>
            <a:chExt cx="6454184" cy="4490784"/>
          </a:xfrm>
        </p:grpSpPr>
        <p:sp>
          <p:nvSpPr>
            <p:cNvPr id="14" name="직사각형 13"/>
            <p:cNvSpPr/>
            <p:nvPr/>
          </p:nvSpPr>
          <p:spPr>
            <a:xfrm>
              <a:off x="1585507" y="1215048"/>
              <a:ext cx="1788904" cy="19082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설명선 2 14"/>
            <p:cNvSpPr/>
            <p:nvPr/>
          </p:nvSpPr>
          <p:spPr>
            <a:xfrm>
              <a:off x="4871339" y="4481696"/>
              <a:ext cx="3168352" cy="1224136"/>
            </a:xfrm>
            <a:prstGeom prst="borderCallout2">
              <a:avLst>
                <a:gd name="adj1" fmla="val 47477"/>
                <a:gd name="adj2" fmla="val -712"/>
                <a:gd name="adj3" fmla="val 49062"/>
                <a:gd name="adj4" fmla="val -40467"/>
                <a:gd name="adj5" fmla="val -111095"/>
                <a:gd name="adj6" fmla="val -79662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서비스의 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method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에 해당하는 인터페이스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55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1350155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dirty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5</a:t>
            </a:r>
            <a:r>
              <a:rPr lang="en-US" sz="2800" b="0" i="0" u="none" strike="noStrike" kern="1200" cap="none" spc="0" baseline="0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. </a:t>
            </a:r>
            <a:r>
              <a:rPr lang="en-US" sz="2800" b="0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ERD</a:t>
            </a:r>
          </a:p>
        </p:txBody>
      </p:sp>
      <p:pic>
        <p:nvPicPr>
          <p:cNvPr id="4" name="Picture 2" descr="E:\20160419(확정)EMT_ER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972621"/>
            <a:ext cx="10080720" cy="6623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75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5074\Downloads\튼튼영어-튼튼타임즈-영어말하기-대회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" y="930997"/>
            <a:ext cx="10080000" cy="666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2864993" cy="7117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1. </a:t>
            </a:r>
            <a:r>
              <a:rPr lang="ko-KR" sz="2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프로젝트 소개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51880" y="1115541"/>
            <a:ext cx="8208912" cy="164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영어를 자유롭게 말하고 쓸 수 있는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게 하나의 능력인 시대입니다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22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899903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2800" b="0" i="0" u="none" strike="noStrike" kern="1200" cap="none" spc="0" baseline="0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시연</a:t>
            </a:r>
            <a:endParaRPr lang="ko-KR" sz="28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7555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5074\Pictures\F201008100856355786101580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6001"/>
            <a:ext cx="10080000" cy="662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2864993" cy="7117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1. </a:t>
            </a:r>
            <a:r>
              <a:rPr lang="ko-KR" sz="2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프로젝트 소개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3848" y="1691605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그러나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2016</a:t>
            </a: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년 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4</a:t>
            </a: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월 현재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,           ‘TOEIC Speaking’ </a:t>
            </a: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시험을 한 번 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      </a:t>
            </a: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보기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위한 비용은 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77, 000</a:t>
            </a: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원 입니다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endParaRPr lang="en-US" altLang="ko-KR" sz="3600" b="1" dirty="0">
              <a:latin typeface="+mj-lt"/>
            </a:endParaRPr>
          </a:p>
          <a:p>
            <a:endParaRPr lang="en-US" altLang="ko-KR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92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5868000" cy="599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1. </a:t>
            </a:r>
            <a:r>
              <a:rPr lang="ko-KR" sz="2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프로젝트 소개</a:t>
            </a:r>
          </a:p>
        </p:txBody>
      </p:sp>
      <p:pic>
        <p:nvPicPr>
          <p:cNvPr id="3074" name="Picture 2" descr="C:\Users\5074\Downloads\3717974383_1432711036.6337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36000"/>
            <a:ext cx="10080624" cy="66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91840" y="2339677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>
                <a:solidFill>
                  <a:schemeClr val="bg1"/>
                </a:solidFill>
              </a:rPr>
              <a:t>그런 비용을 들여서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‘TOEIC Speaking’ 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시험을 보려고 하는 사람들은           취업을 준비하는 학생들이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많습니다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.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3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5868000" cy="599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1. </a:t>
            </a:r>
            <a:r>
              <a:rPr lang="ko-KR" sz="2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프로젝트 소개</a:t>
            </a:r>
          </a:p>
        </p:txBody>
      </p:sp>
      <p:pic>
        <p:nvPicPr>
          <p:cNvPr id="4098" name="Picture 2" descr="C:\Users\5074\Downloads\IE001789121_STD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36000"/>
            <a:ext cx="10080624" cy="66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63848" y="4499917"/>
            <a:ext cx="8208912" cy="2478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>
                <a:solidFill>
                  <a:schemeClr val="bg1"/>
                </a:solidFill>
              </a:rPr>
              <a:t>그래서 저희는 작게나마 모의 연습을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할 수 있는 사이트를 만들어 주기 위해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프로젝트를 기획 하였습니다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.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3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3851609" cy="7117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>
              <a:defRPr sz="2800">
                <a:solidFill>
                  <a:srgbClr val="FFFFFF"/>
                </a:solidFill>
              </a:defRPr>
            </a:pPr>
            <a:r>
              <a:rPr lang="en-US" altLang="ko-KR" sz="2800" dirty="0" smtClean="0">
                <a:solidFill>
                  <a:srgbClr val="FFFFFF"/>
                </a:solidFill>
                <a:ea typeface="굴림" pitchFamily="2"/>
                <a:cs typeface="Mangal" pitchFamily="2"/>
              </a:rPr>
              <a:t>2. </a:t>
            </a:r>
            <a:r>
              <a:rPr lang="ko-KR" altLang="en-US" sz="2800" dirty="0" smtClean="0">
                <a:solidFill>
                  <a:srgbClr val="FFFFFF"/>
                </a:solidFill>
                <a:ea typeface="굴림" pitchFamily="2"/>
                <a:cs typeface="Mangal" pitchFamily="2"/>
              </a:rPr>
              <a:t>개발환경 </a:t>
            </a:r>
            <a:r>
              <a:rPr lang="en-US" altLang="ko-KR" sz="2800" dirty="0" smtClean="0">
                <a:solidFill>
                  <a:srgbClr val="FFFFFF"/>
                </a:solidFill>
                <a:ea typeface="굴림" pitchFamily="2"/>
                <a:cs typeface="Mangal" pitchFamily="2"/>
              </a:rPr>
              <a:t>/ </a:t>
            </a:r>
            <a:r>
              <a:rPr lang="ko-KR" altLang="en-US" sz="2800" dirty="0" smtClean="0">
                <a:solidFill>
                  <a:srgbClr val="FFFFFF"/>
                </a:solidFill>
                <a:ea typeface="굴림" pitchFamily="2"/>
                <a:cs typeface="Mangal" pitchFamily="2"/>
              </a:rPr>
              <a:t>사용기술</a:t>
            </a:r>
            <a:endParaRPr lang="ko-KR" altLang="ko-KR" sz="2800" dirty="0">
              <a:solidFill>
                <a:srgbClr val="FFFFFF"/>
              </a:solidFill>
              <a:ea typeface="굴림" pitchFamily="2"/>
              <a:cs typeface="Mang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800" y="1397178"/>
            <a:ext cx="92890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● 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latin typeface="+mj-lt"/>
              </a:rPr>
              <a:t>운영체제</a:t>
            </a:r>
            <a:r>
              <a:rPr lang="en-US" altLang="ko-KR" sz="2400" dirty="0" smtClean="0">
                <a:latin typeface="+mj-lt"/>
              </a:rPr>
              <a:t>	 : 	Windows </a:t>
            </a:r>
            <a:r>
              <a:rPr lang="en-US" altLang="ko-KR" sz="2400" dirty="0">
                <a:latin typeface="+mj-lt"/>
              </a:rPr>
              <a:t>7 64</a:t>
            </a:r>
            <a:r>
              <a:rPr lang="ko-KR" altLang="en-US" sz="2400" dirty="0">
                <a:latin typeface="+mj-lt"/>
              </a:rPr>
              <a:t>비트 운영체제 </a:t>
            </a:r>
            <a:endParaRPr lang="en-US" altLang="ko-KR" sz="2400" dirty="0" smtClean="0">
              <a:latin typeface="+mj-lt"/>
            </a:endParaRPr>
          </a:p>
          <a:p>
            <a:r>
              <a:rPr lang="ko-KR" altLang="en-US" sz="2400" dirty="0"/>
              <a:t>● </a:t>
            </a:r>
            <a:r>
              <a:rPr lang="ko-KR" altLang="en-US" sz="2400" dirty="0" smtClean="0"/>
              <a:t> </a:t>
            </a:r>
            <a:r>
              <a:rPr lang="en-US" altLang="ko-KR" sz="2400" dirty="0" smtClean="0">
                <a:latin typeface="+mj-lt"/>
              </a:rPr>
              <a:t>DBMS	 :	Oracle11g</a:t>
            </a:r>
          </a:p>
          <a:p>
            <a:r>
              <a:rPr lang="ko-KR" altLang="en-US" sz="2400" dirty="0"/>
              <a:t>● 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latin typeface="+mj-lt"/>
              </a:rPr>
              <a:t>서버</a:t>
            </a:r>
            <a:r>
              <a:rPr lang="en-US" altLang="ko-KR" sz="2400" dirty="0" smtClean="0">
                <a:latin typeface="+mj-lt"/>
              </a:rPr>
              <a:t>	 :</a:t>
            </a:r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apache-tomcat-7.047 (Servlet3.0,</a:t>
            </a:r>
            <a:r>
              <a:rPr lang="en-US" altLang="ko-KR" sz="2400" dirty="0"/>
              <a:t> JSP 2.2 </a:t>
            </a:r>
            <a:r>
              <a:rPr lang="ko-KR" altLang="en-US" sz="2400" dirty="0" smtClean="0"/>
              <a:t>지원</a:t>
            </a:r>
            <a:r>
              <a:rPr lang="en-US" altLang="ko-KR" sz="2400" dirty="0" smtClean="0">
                <a:latin typeface="+mj-lt"/>
              </a:rPr>
              <a:t>)</a:t>
            </a:r>
          </a:p>
          <a:p>
            <a:endParaRPr lang="en-US" altLang="ko-KR" sz="2400" dirty="0" smtClean="0">
              <a:latin typeface="+mj-lt"/>
            </a:endParaRPr>
          </a:p>
          <a:p>
            <a:r>
              <a:rPr lang="ko-KR" altLang="en-US" sz="2400" dirty="0"/>
              <a:t>● </a:t>
            </a:r>
            <a:r>
              <a:rPr lang="ko-KR" altLang="en-US" sz="2400" dirty="0" smtClean="0">
                <a:latin typeface="+mj-lt"/>
              </a:rPr>
              <a:t>사용언어</a:t>
            </a:r>
            <a:endParaRPr lang="en-US" altLang="ko-KR" sz="2400" dirty="0"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HTML5 ,	CSS3 ,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	JAVA7</a:t>
            </a:r>
            <a:r>
              <a:rPr lang="en-US" altLang="ko-KR" sz="2400" dirty="0" smtClean="0">
                <a:latin typeface="+mj-lt"/>
              </a:rPr>
              <a:t>,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	JavaScript</a:t>
            </a:r>
            <a:r>
              <a:rPr lang="en-US" altLang="ko-KR" sz="2400" dirty="0" smtClean="0">
                <a:latin typeface="+mj-lt"/>
              </a:rPr>
              <a:t>, 	SQL</a:t>
            </a:r>
            <a:endParaRPr lang="en-US" altLang="ko-KR" sz="2400" dirty="0" smtClean="0"/>
          </a:p>
          <a:p>
            <a:endParaRPr lang="en-US" altLang="ko-KR" sz="2400" dirty="0" smtClean="0">
              <a:latin typeface="+mj-lt"/>
            </a:endParaRPr>
          </a:p>
          <a:p>
            <a:r>
              <a:rPr lang="ko-KR" altLang="en-US" sz="2400" dirty="0"/>
              <a:t>● </a:t>
            </a:r>
            <a:r>
              <a:rPr lang="ko-KR" altLang="en-US" sz="2400" dirty="0" smtClean="0">
                <a:latin typeface="+mj-lt"/>
              </a:rPr>
              <a:t>사용기술</a:t>
            </a:r>
            <a:endParaRPr lang="en-US" altLang="ko-KR" sz="2400" dirty="0" smtClean="0"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Mybatis-1.2.0, 	</a:t>
            </a:r>
            <a:r>
              <a:rPr lang="en-US" altLang="ko-KR" sz="2400" dirty="0" smtClean="0"/>
              <a:t>JQuery2.1.4</a:t>
            </a:r>
            <a:r>
              <a:rPr lang="en-US" altLang="ko-KR" sz="2400" dirty="0" smtClean="0">
                <a:latin typeface="+mj-lt"/>
              </a:rPr>
              <a:t>, 		JSP2.2, 	Spring4.0, BootStrap3.4 ,	</a:t>
            </a:r>
            <a:r>
              <a:rPr lang="en-US" altLang="ko-KR" sz="2400" dirty="0" smtClean="0"/>
              <a:t>eGovFrame3.5.1, 	Maven, 	JSTL</a:t>
            </a:r>
            <a:endParaRPr lang="en-US" altLang="ko-KR" sz="2400" dirty="0" smtClean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r>
              <a:rPr lang="ko-KR" altLang="en-US" sz="2400" dirty="0">
                <a:latin typeface="+mj-lt"/>
              </a:rPr>
              <a:t>● </a:t>
            </a:r>
            <a:r>
              <a:rPr lang="ko-KR" altLang="en-US" sz="2400" dirty="0" smtClean="0">
                <a:latin typeface="+mj-lt"/>
              </a:rPr>
              <a:t>개발 </a:t>
            </a:r>
            <a:r>
              <a:rPr lang="ko-KR" altLang="en-US" sz="2400" dirty="0">
                <a:latin typeface="+mj-lt"/>
              </a:rPr>
              <a:t>도구</a:t>
            </a:r>
            <a:r>
              <a:rPr lang="en-US" altLang="ko-KR" sz="2400" dirty="0">
                <a:latin typeface="+mj-lt"/>
              </a:rPr>
              <a:t>: </a:t>
            </a:r>
          </a:p>
          <a:p>
            <a:r>
              <a:rPr lang="en-US" altLang="ko-KR" sz="2400" dirty="0" err="1" smtClean="0">
                <a:latin typeface="+mj-lt"/>
              </a:rPr>
              <a:t>StarUML</a:t>
            </a:r>
            <a:r>
              <a:rPr lang="en-US" altLang="ko-KR" sz="2400" dirty="0">
                <a:latin typeface="+mj-lt"/>
              </a:rPr>
              <a:t>, </a:t>
            </a:r>
            <a:r>
              <a:rPr lang="en-US" altLang="ko-KR" sz="2400" dirty="0" smtClean="0">
                <a:latin typeface="+mj-lt"/>
              </a:rPr>
              <a:t>  	</a:t>
            </a:r>
            <a:r>
              <a:rPr lang="en-US" altLang="ko-KR" sz="2400" dirty="0" err="1" smtClean="0">
                <a:latin typeface="+mj-lt"/>
              </a:rPr>
              <a:t>ExERD</a:t>
            </a:r>
            <a:r>
              <a:rPr lang="en-US" altLang="ko-KR" sz="2400" dirty="0">
                <a:latin typeface="+mj-lt"/>
              </a:rPr>
              <a:t>, </a:t>
            </a:r>
            <a:r>
              <a:rPr lang="en-US" altLang="ko-KR" sz="2400" dirty="0" smtClean="0">
                <a:latin typeface="+mj-lt"/>
              </a:rPr>
              <a:t> 	Oracle11g,		</a:t>
            </a:r>
            <a:r>
              <a:rPr lang="en-US" altLang="ko-KR" sz="2400" dirty="0" err="1" smtClean="0">
                <a:latin typeface="+mj-lt"/>
              </a:rPr>
              <a:t>Github</a:t>
            </a:r>
            <a:endParaRPr lang="en-US" altLang="ko-KR" sz="2400" dirty="0" smtClean="0">
              <a:latin typeface="+mj-lt"/>
            </a:endParaRPr>
          </a:p>
          <a:p>
            <a:r>
              <a:rPr lang="en-US" altLang="ko-KR" sz="2400" dirty="0"/>
              <a:t>eGovFrameDev-3.5.1</a:t>
            </a:r>
            <a:r>
              <a:rPr lang="en-US" altLang="ko-KR" sz="2400" dirty="0" smtClean="0">
                <a:latin typeface="+mj-lt"/>
              </a:rPr>
              <a:t>, SqlDeveloper-4.0</a:t>
            </a:r>
            <a:endParaRPr lang="en-US" altLang="ko-K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448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3076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3173924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ko-KR" altLang="en-US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프로젝트 진행과정</a:t>
            </a:r>
            <a:endParaRPr lang="ko-KR" sz="2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376016" y="2123653"/>
            <a:ext cx="4536505" cy="4731048"/>
            <a:chOff x="2520031" y="1835621"/>
            <a:chExt cx="4536505" cy="4731048"/>
          </a:xfrm>
        </p:grpSpPr>
        <p:grpSp>
          <p:nvGrpSpPr>
            <p:cNvPr id="1040" name="그룹 1039"/>
            <p:cNvGrpSpPr/>
            <p:nvPr/>
          </p:nvGrpSpPr>
          <p:grpSpPr>
            <a:xfrm>
              <a:off x="3583966" y="1835621"/>
              <a:ext cx="3312369" cy="4608512"/>
              <a:chOff x="3528143" y="1979637"/>
              <a:chExt cx="3312369" cy="4608512"/>
            </a:xfrm>
          </p:grpSpPr>
          <p:cxnSp>
            <p:nvCxnSpPr>
              <p:cNvPr id="28" name="꺾인 연결선 27"/>
              <p:cNvCxnSpPr/>
              <p:nvPr/>
            </p:nvCxnSpPr>
            <p:spPr>
              <a:xfrm>
                <a:off x="4176216" y="2555701"/>
                <a:ext cx="2664296" cy="1368152"/>
              </a:xfrm>
              <a:prstGeom prst="bentConnector3">
                <a:avLst>
                  <a:gd name="adj1" fmla="val 102073"/>
                </a:avLst>
              </a:prstGeom>
              <a:ln w="3810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꺾인 연결선 1025"/>
              <p:cNvCxnSpPr/>
              <p:nvPr/>
            </p:nvCxnSpPr>
            <p:spPr>
              <a:xfrm rot="10800000" flipV="1">
                <a:off x="3528144" y="3923853"/>
                <a:ext cx="3312368" cy="1224136"/>
              </a:xfrm>
              <a:prstGeom prst="bentConnector3">
                <a:avLst>
                  <a:gd name="adj1" fmla="val 129596"/>
                </a:avLst>
              </a:prstGeom>
              <a:ln w="3810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꺾인 연결선 1029"/>
              <p:cNvCxnSpPr/>
              <p:nvPr/>
            </p:nvCxnSpPr>
            <p:spPr>
              <a:xfrm>
                <a:off x="3528143" y="5147989"/>
                <a:ext cx="3312369" cy="1440160"/>
              </a:xfrm>
              <a:prstGeom prst="bentConnector3">
                <a:avLst/>
              </a:prstGeom>
              <a:ln w="3810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직선 연결선 1031"/>
              <p:cNvCxnSpPr/>
              <p:nvPr/>
            </p:nvCxnSpPr>
            <p:spPr>
              <a:xfrm flipV="1">
                <a:off x="4176216" y="1979637"/>
                <a:ext cx="0" cy="576064"/>
              </a:xfrm>
              <a:prstGeom prst="line">
                <a:avLst/>
              </a:prstGeom>
              <a:ln w="3810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/>
            <p:cNvSpPr/>
            <p:nvPr/>
          </p:nvSpPr>
          <p:spPr>
            <a:xfrm>
              <a:off x="4147167" y="2267668"/>
              <a:ext cx="245073" cy="245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811463" y="2297531"/>
              <a:ext cx="245073" cy="245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811463" y="3657300"/>
              <a:ext cx="245073" cy="245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520032" y="3707829"/>
              <a:ext cx="245073" cy="245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520031" y="4881437"/>
              <a:ext cx="245073" cy="245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083271" y="4902916"/>
              <a:ext cx="245073" cy="245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112320" y="6321596"/>
              <a:ext cx="245073" cy="245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816176" y="1078694"/>
            <a:ext cx="2448272" cy="1477007"/>
            <a:chOff x="1871960" y="899517"/>
            <a:chExt cx="2448272" cy="1477007"/>
          </a:xfrm>
        </p:grpSpPr>
        <p:pic>
          <p:nvPicPr>
            <p:cNvPr id="9" name="Picture 2" descr="C:\Users\5074\Downloads\(프로젝트주제선정)noun_5742_cc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6016" y="899517"/>
              <a:ext cx="1148325" cy="1148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871960" y="2007192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프로젝트 주제 선정</a:t>
              </a:r>
              <a:endParaRPr lang="ko-KR" altLang="en-US" b="1" dirty="0"/>
            </a:p>
          </p:txBody>
        </p:sp>
      </p:grpSp>
      <p:grpSp>
        <p:nvGrpSpPr>
          <p:cNvPr id="1039" name="그룹 1038"/>
          <p:cNvGrpSpPr/>
          <p:nvPr/>
        </p:nvGrpSpPr>
        <p:grpSpPr>
          <a:xfrm>
            <a:off x="3564094" y="5098971"/>
            <a:ext cx="1605657" cy="1202070"/>
            <a:chOff x="5328443" y="5219997"/>
            <a:chExt cx="1605657" cy="1202070"/>
          </a:xfrm>
        </p:grpSpPr>
        <p:sp>
          <p:nvSpPr>
            <p:cNvPr id="30" name="TextBox 29"/>
            <p:cNvSpPr txBox="1"/>
            <p:nvPr/>
          </p:nvSpPr>
          <p:spPr>
            <a:xfrm>
              <a:off x="5328443" y="6052735"/>
              <a:ext cx="160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 디자인</a:t>
              </a:r>
              <a:endParaRPr lang="en-US" altLang="ko-KR" b="1" dirty="0" smtClean="0"/>
            </a:p>
          </p:txBody>
        </p:sp>
        <p:pic>
          <p:nvPicPr>
            <p:cNvPr id="1027" name="Picture 3" descr="C:\Users\5074\Downloads\(스토리보드)noun_128880_c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451" y="5219997"/>
              <a:ext cx="791989" cy="791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863848" y="2699717"/>
            <a:ext cx="2016224" cy="1370843"/>
            <a:chOff x="1500464" y="2714670"/>
            <a:chExt cx="2016224" cy="1370843"/>
          </a:xfrm>
        </p:grpSpPr>
        <p:sp>
          <p:nvSpPr>
            <p:cNvPr id="27" name="TextBox 26"/>
            <p:cNvSpPr txBox="1"/>
            <p:nvPr/>
          </p:nvSpPr>
          <p:spPr>
            <a:xfrm>
              <a:off x="1500464" y="3439182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설계 </a:t>
              </a:r>
              <a:r>
                <a:rPr lang="en-US" altLang="ko-KR" b="1" dirty="0" smtClean="0"/>
                <a:t>– DB</a:t>
              </a:r>
              <a:r>
                <a:rPr lang="ko-KR" altLang="en-US" b="1" dirty="0" smtClean="0"/>
                <a:t>모델링</a:t>
              </a:r>
              <a:endParaRPr lang="en-US" altLang="ko-KR" b="1" dirty="0" smtClean="0"/>
            </a:p>
            <a:p>
              <a:r>
                <a:rPr lang="en-US" altLang="ko-KR" b="1" dirty="0" smtClean="0"/>
                <a:t>       (ERD)</a:t>
              </a:r>
            </a:p>
          </p:txBody>
        </p:sp>
        <p:pic>
          <p:nvPicPr>
            <p:cNvPr id="1028" name="Picture 4" descr="C:\Users\5074\Downloads\(storyboard)noun_149915_c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976" y="2714670"/>
              <a:ext cx="741463" cy="741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4" name="그룹 1023"/>
          <p:cNvGrpSpPr/>
          <p:nvPr/>
        </p:nvGrpSpPr>
        <p:grpSpPr>
          <a:xfrm>
            <a:off x="482327" y="4643933"/>
            <a:ext cx="1605657" cy="1510427"/>
            <a:chOff x="229592" y="4525945"/>
            <a:chExt cx="1605657" cy="1510427"/>
          </a:xfrm>
        </p:grpSpPr>
        <p:sp>
          <p:nvSpPr>
            <p:cNvPr id="29" name="TextBox 28"/>
            <p:cNvSpPr txBox="1"/>
            <p:nvPr/>
          </p:nvSpPr>
          <p:spPr>
            <a:xfrm>
              <a:off x="229592" y="5390041"/>
              <a:ext cx="1605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 설계 </a:t>
              </a:r>
              <a:r>
                <a:rPr lang="en-US" altLang="ko-KR" b="1" dirty="0" smtClean="0"/>
                <a:t>– </a:t>
              </a:r>
              <a:r>
                <a:rPr lang="ko-KR" altLang="en-US" b="1" dirty="0" smtClean="0"/>
                <a:t>화면</a:t>
              </a:r>
              <a:endParaRPr lang="en-US" altLang="ko-KR" b="1" dirty="0" smtClean="0"/>
            </a:p>
            <a:p>
              <a:r>
                <a:rPr lang="en-US" altLang="ko-KR" b="1" dirty="0" smtClean="0"/>
                <a:t>(Story Board)</a:t>
              </a:r>
            </a:p>
          </p:txBody>
        </p:sp>
        <p:pic>
          <p:nvPicPr>
            <p:cNvPr id="1029" name="Picture 5" descr="C:\Users\5074\Downloads\(회의)noun_282376_c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816" y="4525945"/>
              <a:ext cx="910076" cy="910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7025828" y="3864376"/>
            <a:ext cx="2939807" cy="851575"/>
            <a:chOff x="7025828" y="3864376"/>
            <a:chExt cx="2939807" cy="851575"/>
          </a:xfrm>
        </p:grpSpPr>
        <p:sp>
          <p:nvSpPr>
            <p:cNvPr id="25" name="TextBox 24"/>
            <p:cNvSpPr txBox="1"/>
            <p:nvPr/>
          </p:nvSpPr>
          <p:spPr>
            <a:xfrm>
              <a:off x="7877403" y="4056432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설계 </a:t>
              </a:r>
              <a:r>
                <a:rPr lang="en-US" altLang="ko-KR" b="1" dirty="0" smtClean="0"/>
                <a:t>– </a:t>
              </a:r>
              <a:r>
                <a:rPr lang="ko-KR" altLang="en-US" b="1" dirty="0" smtClean="0"/>
                <a:t>다이어그램</a:t>
              </a:r>
              <a:endParaRPr lang="en-US" altLang="ko-KR" b="1" dirty="0" smtClean="0"/>
            </a:p>
            <a:p>
              <a:r>
                <a:rPr lang="en-US" altLang="ko-KR" b="1" dirty="0"/>
                <a:t> </a:t>
              </a:r>
              <a:r>
                <a:rPr lang="en-US" altLang="ko-KR" b="1" dirty="0" smtClean="0"/>
                <a:t>      (UML)</a:t>
              </a:r>
            </a:p>
          </p:txBody>
        </p:sp>
        <p:pic>
          <p:nvPicPr>
            <p:cNvPr id="21" name="Picture 6" descr="C:\Users\5074\Downloads\(다이어그램)noun_21537_cc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5828" y="3864376"/>
              <a:ext cx="851575" cy="851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22"/>
          <p:cNvGrpSpPr/>
          <p:nvPr/>
        </p:nvGrpSpPr>
        <p:grpSpPr>
          <a:xfrm>
            <a:off x="6828837" y="2123653"/>
            <a:ext cx="2448272" cy="1248652"/>
            <a:chOff x="6828837" y="2123653"/>
            <a:chExt cx="2448272" cy="1248652"/>
          </a:xfrm>
        </p:grpSpPr>
        <p:sp>
          <p:nvSpPr>
            <p:cNvPr id="24" name="TextBox 23"/>
            <p:cNvSpPr txBox="1"/>
            <p:nvPr/>
          </p:nvSpPr>
          <p:spPr>
            <a:xfrm>
              <a:off x="6828837" y="3002973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설계 </a:t>
              </a:r>
              <a:r>
                <a:rPr lang="en-US" altLang="ko-KR" b="1" dirty="0" smtClean="0"/>
                <a:t>– </a:t>
              </a:r>
              <a:r>
                <a:rPr lang="ko-KR" altLang="en-US" b="1" dirty="0" smtClean="0"/>
                <a:t>기능정의서</a:t>
              </a:r>
              <a:endParaRPr lang="en-US" altLang="ko-KR" b="1" dirty="0" smtClean="0"/>
            </a:p>
          </p:txBody>
        </p:sp>
        <p:pic>
          <p:nvPicPr>
            <p:cNvPr id="1031" name="Picture 7" descr="C:\Users\5074\Downloads\(정의서)noun_440110_cc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2893" y="2123653"/>
              <a:ext cx="882619" cy="882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8" name="그룹 1037"/>
          <p:cNvGrpSpPr/>
          <p:nvPr/>
        </p:nvGrpSpPr>
        <p:grpSpPr>
          <a:xfrm>
            <a:off x="7288865" y="6322358"/>
            <a:ext cx="2369765" cy="1155340"/>
            <a:chOff x="7288865" y="6322358"/>
            <a:chExt cx="2369765" cy="1155340"/>
          </a:xfrm>
        </p:grpSpPr>
        <p:pic>
          <p:nvPicPr>
            <p:cNvPr id="1037" name="Picture 8" descr="C:\Users\5074\Downloads\(발표)noun_118486_cc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8865" y="6322358"/>
              <a:ext cx="970674" cy="970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8052973" y="7108366"/>
              <a:ext cx="160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발표</a:t>
              </a:r>
              <a:endParaRPr lang="en-US" altLang="ko-KR" b="1" dirty="0" smtClean="0"/>
            </a:p>
          </p:txBody>
        </p:sp>
      </p:grpSp>
      <p:grpSp>
        <p:nvGrpSpPr>
          <p:cNvPr id="1042" name="그룹 1041"/>
          <p:cNvGrpSpPr/>
          <p:nvPr/>
        </p:nvGrpSpPr>
        <p:grpSpPr>
          <a:xfrm>
            <a:off x="5306863" y="5271394"/>
            <a:ext cx="1605657" cy="1215255"/>
            <a:chOff x="5306863" y="5271394"/>
            <a:chExt cx="1605657" cy="1215255"/>
          </a:xfrm>
        </p:grpSpPr>
        <p:sp>
          <p:nvSpPr>
            <p:cNvPr id="31" name="TextBox 30"/>
            <p:cNvSpPr txBox="1"/>
            <p:nvPr/>
          </p:nvSpPr>
          <p:spPr>
            <a:xfrm>
              <a:off x="5306863" y="6117317"/>
              <a:ext cx="160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프로그래밍</a:t>
              </a:r>
              <a:endParaRPr lang="en-US" altLang="ko-KR" b="1" dirty="0" smtClean="0"/>
            </a:p>
          </p:txBody>
        </p:sp>
        <p:pic>
          <p:nvPicPr>
            <p:cNvPr id="1041" name="Picture 9" descr="C:\Users\5074\Downloads\(프로그래밍)noun_111266_cc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573" y="5271394"/>
              <a:ext cx="855319" cy="855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3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0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4051920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>
              <a:defRPr sz="1800"/>
            </a:pPr>
            <a:r>
              <a:rPr lang="ko-KR" altLang="en-US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사용기술</a:t>
            </a:r>
            <a:r>
              <a:rPr lang="en-US" altLang="ko-KR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( </a:t>
            </a:r>
            <a:r>
              <a:rPr lang="en-US" altLang="ko-KR" sz="2800" dirty="0" err="1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eGovFrame</a:t>
            </a:r>
            <a:r>
              <a:rPr lang="en-US" altLang="ko-KR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 )</a:t>
            </a:r>
            <a:endParaRPr lang="ko-KR" altLang="ko-KR" sz="2800" dirty="0"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pic>
        <p:nvPicPr>
          <p:cNvPr id="1026" name="Picture 2" descr="C:\Users\5074\Downloads\2_사용기술\(css3)css3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392" y="1441575"/>
            <a:ext cx="1008112" cy="1422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9677" y="1259557"/>
            <a:ext cx="1396659" cy="1396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4528" y="2070391"/>
            <a:ext cx="1396659" cy="1396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187" y="3870185"/>
            <a:ext cx="1396659" cy="1117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1177" y="5811291"/>
            <a:ext cx="1117327" cy="1117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865" y="5603788"/>
            <a:ext cx="2828772" cy="711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4528" y="5437127"/>
            <a:ext cx="2388036" cy="932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800" y="3958853"/>
            <a:ext cx="2197518" cy="714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865" y="2403511"/>
            <a:ext cx="1232937" cy="1056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7548" y="3851845"/>
            <a:ext cx="2624932" cy="818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5948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5869E-6 1.27257E-6 L -0.38397 -0.3112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7" y="-1556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2418E-6 1.41957E-6 L -0.0233 -0.166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5" y="-83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56423E-7 -4.23352E-6 L -0.20435 -0.040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17" y="-203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7 -0.0147 L -0.12327 0.183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2" y="98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3517928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>
              <a:defRPr sz="1800"/>
            </a:pPr>
            <a:r>
              <a:rPr lang="ko-KR" altLang="en-US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사용기술</a:t>
            </a:r>
            <a:r>
              <a:rPr lang="en-US" altLang="ko-KR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(Bootstrap)</a:t>
            </a:r>
            <a:endParaRPr lang="ko-KR" altLang="ko-KR" sz="2800" dirty="0"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pic>
        <p:nvPicPr>
          <p:cNvPr id="1026" name="Picture 2" descr="C:\Users\5074\Downloads\2_사용기술\(css3)css3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392" y="1441575"/>
            <a:ext cx="1008112" cy="1422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9677" y="1259557"/>
            <a:ext cx="1396659" cy="1396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4528" y="2070391"/>
            <a:ext cx="1396659" cy="1396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187" y="3870185"/>
            <a:ext cx="1396659" cy="1117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1177" y="5811291"/>
            <a:ext cx="1117327" cy="1117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865" y="5603788"/>
            <a:ext cx="2828772" cy="711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4528" y="5437127"/>
            <a:ext cx="2388036" cy="932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800" y="3958853"/>
            <a:ext cx="2197518" cy="714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865" y="2403511"/>
            <a:ext cx="1232937" cy="1056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7548" y="3851845"/>
            <a:ext cx="2624932" cy="818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353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272E-6 -4.8215E-6 L -0.32352 0.164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84" y="823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247E-6 -4.30491E-6 L -0.49276 0.377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38" y="188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9521E-6 -2.67535E-6 L -0.64043 0.51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21" y="2572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5239E-6 1.71777E-6 L -0.77897 -0.3620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48" y="-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값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234</Words>
  <Application>Microsoft Office PowerPoint</Application>
  <PresentationFormat>사용자 지정</PresentationFormat>
  <Paragraphs>75</Paragraphs>
  <Slides>20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기본값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5074</dc:creator>
  <cp:lastModifiedBy>hkedu</cp:lastModifiedBy>
  <cp:revision>208</cp:revision>
  <dcterms:created xsi:type="dcterms:W3CDTF">2016-03-29T12:42:00Z</dcterms:created>
  <dcterms:modified xsi:type="dcterms:W3CDTF">2016-05-02T09:26:04Z</dcterms:modified>
</cp:coreProperties>
</file>