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[Présentation du groupe]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Merci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Avant de commencer la démo, on va juste préciser quelques détails à propos du fonctionnement de l’application. La personne qui perd l’objet est un “publisher”. On va mettre un “range* de 0 mètre sur sa position actuelle. Le problème qui peut se poser dans ce cas, c’est si publie cette publication dans un lieu où elle n’a pas perdu l’objet, cela peut poser problème pour trouver des matches. Sa publication va durer 1 jour, ce qui reste raisonnable: on trouve souvent des posts sur Facebook pour des chargeurs oublié dans une salle, l’heure qui suit la perte de l’objet à l’UNIL.</a:t>
            </a:r>
            <a:endParaRPr/>
          </a:p>
          <a:p>
            <a:pPr indent="0" lvl="0" marL="0">
              <a:spcBef>
                <a:spcPts val="0"/>
              </a:spcBef>
              <a:spcAft>
                <a:spcPts val="0"/>
              </a:spcAft>
              <a:buNone/>
            </a:pPr>
            <a:r>
              <a:t/>
            </a:r>
            <a:endParaRPr/>
          </a:p>
          <a:p>
            <a:pPr indent="0" lvl="0" marL="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actuelle,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va passer à la démo. [Henri montre la démo]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indent="0" lvl="0" marL="0">
              <a:spcBef>
                <a:spcPts val="0"/>
              </a:spcBef>
              <a:spcAft>
                <a:spcPts val="0"/>
              </a:spcAft>
              <a:buNone/>
            </a:pPr>
            <a:r>
              <a:t/>
            </a:r>
            <a:endParaRPr/>
          </a:p>
          <a:p>
            <a:pPr indent="0" lvl="0" marL="0" rtl="0">
              <a:spcBef>
                <a:spcPts val="0"/>
              </a:spcBef>
              <a:spcAft>
                <a:spcPts val="0"/>
              </a:spcAft>
              <a:buNone/>
            </a:pPr>
            <a:r>
              <a:rPr lang="en"/>
              <a:t>Pour l’instant, on a pas de backend à nous (donc du côté serveur).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[Les slides parlent d’elles-mêmes]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 a rencontré deux problèmes en utilisant l’API de matchmore: dans nos tests, on a réussi à trouver une publication à Berne avec une souscription faite à Yverdon, alors que la publication avait un range de 0m et la souscription 3km.</a:t>
            </a:r>
            <a:endParaRPr/>
          </a:p>
          <a:p>
            <a:pPr indent="0" lvl="0" marL="0">
              <a:spcBef>
                <a:spcPts val="0"/>
              </a:spcBef>
              <a:spcAft>
                <a:spcPts val="0"/>
              </a:spcAft>
              <a:buNone/>
            </a:pPr>
            <a:r>
              <a:t/>
            </a:r>
            <a:endParaRPr/>
          </a:p>
          <a:p>
            <a:pPr indent="0" lvl="0" marL="0" rtl="0">
              <a:spcBef>
                <a:spcPts val="0"/>
              </a:spcBef>
              <a:spcAft>
                <a:spcPts val="0"/>
              </a:spcAft>
              <a:buNone/>
            </a:pPr>
            <a:r>
              <a:rPr lang="en"/>
              <a:t>Aussi, la fonction startUpdatingLocation ne change pas automatiquement la localisation des publications ou souscriptions.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 slide est parlante]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 travail qu’il nous reste à faire, c’est d’implémenter le backend. Optionnellement, implémenter l’upload d’une image lors d’une publication (sauf si trop dur à faire).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1700185" y="1360350"/>
            <a:ext cx="5807400" cy="1546500"/>
          </a:xfrm>
          <a:prstGeom prst="rect">
            <a:avLst/>
          </a:prstGeom>
        </p:spPr>
        <p:txBody>
          <a:bodyPr anchorCtr="0" anchor="t" bIns="91425" lIns="91425" spcFirstLastPara="1" rIns="91425" wrap="square" tIns="91425"/>
          <a:lstStyle>
            <a:lvl1pPr lvl="0">
              <a:spcBef>
                <a:spcPts val="0"/>
              </a:spcBef>
              <a:spcAft>
                <a:spcPts val="0"/>
              </a:spcAft>
              <a:buClr>
                <a:srgbClr val="0091EA"/>
              </a:buClr>
              <a:buSzPts val="6000"/>
              <a:buNone/>
              <a:defRPr b="1" sz="6000">
                <a:solidFill>
                  <a:srgbClr val="0091EA"/>
                </a:solidFill>
              </a:defRPr>
            </a:lvl1pPr>
            <a:lvl2pPr lvl="1">
              <a:spcBef>
                <a:spcPts val="0"/>
              </a:spcBef>
              <a:spcAft>
                <a:spcPts val="0"/>
              </a:spcAft>
              <a:buClr>
                <a:srgbClr val="0091EA"/>
              </a:buClr>
              <a:buSzPts val="6000"/>
              <a:buNone/>
              <a:defRPr b="1" sz="6000">
                <a:solidFill>
                  <a:srgbClr val="0091EA"/>
                </a:solidFill>
              </a:defRPr>
            </a:lvl2pPr>
            <a:lvl3pPr lvl="2">
              <a:spcBef>
                <a:spcPts val="0"/>
              </a:spcBef>
              <a:spcAft>
                <a:spcPts val="0"/>
              </a:spcAft>
              <a:buClr>
                <a:srgbClr val="0091EA"/>
              </a:buClr>
              <a:buSzPts val="6000"/>
              <a:buNone/>
              <a:defRPr b="1" sz="6000">
                <a:solidFill>
                  <a:srgbClr val="0091EA"/>
                </a:solidFill>
              </a:defRPr>
            </a:lvl3pPr>
            <a:lvl4pPr lvl="3">
              <a:spcBef>
                <a:spcPts val="0"/>
              </a:spcBef>
              <a:spcAft>
                <a:spcPts val="0"/>
              </a:spcAft>
              <a:buClr>
                <a:srgbClr val="0091EA"/>
              </a:buClr>
              <a:buSzPts val="6000"/>
              <a:buNone/>
              <a:defRPr b="1" sz="6000">
                <a:solidFill>
                  <a:srgbClr val="0091EA"/>
                </a:solidFill>
              </a:defRPr>
            </a:lvl4pPr>
            <a:lvl5pPr lvl="4">
              <a:spcBef>
                <a:spcPts val="0"/>
              </a:spcBef>
              <a:spcAft>
                <a:spcPts val="0"/>
              </a:spcAft>
              <a:buClr>
                <a:srgbClr val="0091EA"/>
              </a:buClr>
              <a:buSzPts val="6000"/>
              <a:buNone/>
              <a:defRPr b="1" sz="6000">
                <a:solidFill>
                  <a:srgbClr val="0091EA"/>
                </a:solidFill>
              </a:defRPr>
            </a:lvl5pPr>
            <a:lvl6pPr lvl="5">
              <a:spcBef>
                <a:spcPts val="0"/>
              </a:spcBef>
              <a:spcAft>
                <a:spcPts val="0"/>
              </a:spcAft>
              <a:buClr>
                <a:srgbClr val="0091EA"/>
              </a:buClr>
              <a:buSzPts val="6000"/>
              <a:buNone/>
              <a:defRPr b="1" sz="6000">
                <a:solidFill>
                  <a:srgbClr val="0091EA"/>
                </a:solidFill>
              </a:defRPr>
            </a:lvl6pPr>
            <a:lvl7pPr lvl="6">
              <a:spcBef>
                <a:spcPts val="0"/>
              </a:spcBef>
              <a:spcAft>
                <a:spcPts val="0"/>
              </a:spcAft>
              <a:buClr>
                <a:srgbClr val="0091EA"/>
              </a:buClr>
              <a:buSzPts val="6000"/>
              <a:buNone/>
              <a:defRPr b="1" sz="6000">
                <a:solidFill>
                  <a:srgbClr val="0091EA"/>
                </a:solidFill>
              </a:defRPr>
            </a:lvl7pPr>
            <a:lvl8pPr lvl="7">
              <a:spcBef>
                <a:spcPts val="0"/>
              </a:spcBef>
              <a:spcAft>
                <a:spcPts val="0"/>
              </a:spcAft>
              <a:buClr>
                <a:srgbClr val="0091EA"/>
              </a:buClr>
              <a:buSzPts val="6000"/>
              <a:buNone/>
              <a:defRPr b="1" sz="6000">
                <a:solidFill>
                  <a:srgbClr val="0091EA"/>
                </a:solidFill>
              </a:defRPr>
            </a:lvl8pPr>
            <a:lvl9pPr lvl="8">
              <a:spcBef>
                <a:spcPts val="0"/>
              </a:spcBef>
              <a:spcAft>
                <a:spcPts val="0"/>
              </a:spcAft>
              <a:buClr>
                <a:srgbClr val="0091EA"/>
              </a:buClr>
              <a:buSzPts val="6000"/>
              <a:buNone/>
              <a:defRPr b="1" sz="6000">
                <a:solidFill>
                  <a:srgbClr val="0091EA"/>
                </a:solidFill>
              </a:defRPr>
            </a:lvl9pPr>
          </a:lstStyle>
          <a:p/>
        </p:txBody>
      </p:sp>
      <p:sp>
        <p:nvSpPr>
          <p:cNvPr id="11" name="Shape 11"/>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type="ctrTitle"/>
          </p:nvPr>
        </p:nvSpPr>
        <p:spPr>
          <a:xfrm>
            <a:off x="1546025" y="2034925"/>
            <a:ext cx="5832600" cy="1546500"/>
          </a:xfrm>
          <a:prstGeom prst="rect">
            <a:avLst/>
          </a:prstGeom>
        </p:spPr>
        <p:txBody>
          <a:bodyPr anchorCtr="0" anchor="b" bIns="91425" lIns="91425" spcFirstLastPara="1" rIns="91425" wrap="square" tIns="91425"/>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28" name="Shape 28"/>
          <p:cNvSpPr txBox="1"/>
          <p:nvPr>
            <p:ph idx="1" type="subTitle"/>
          </p:nvPr>
        </p:nvSpPr>
        <p:spPr>
          <a:xfrm>
            <a:off x="1546025" y="3710548"/>
            <a:ext cx="5832600" cy="1046400"/>
          </a:xfrm>
          <a:prstGeom prst="rect">
            <a:avLst/>
          </a:prstGeom>
        </p:spPr>
        <p:txBody>
          <a:bodyPr anchorCtr="0" anchor="t" bIns="91425" lIns="91425" spcFirstLastPara="1" rIns="91425" wrap="square" tIns="91425"/>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descr="connections-05.png" id="30" name="Shape 30"/>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31" name="Shape 31"/>
          <p:cNvSpPr txBox="1"/>
          <p:nvPr>
            <p:ph idx="1" type="body"/>
          </p:nvPr>
        </p:nvSpPr>
        <p:spPr>
          <a:xfrm>
            <a:off x="1215300" y="2501400"/>
            <a:ext cx="6713400" cy="1093200"/>
          </a:xfrm>
          <a:prstGeom prst="rect">
            <a:avLst/>
          </a:prstGeom>
        </p:spPr>
        <p:txBody>
          <a:bodyPr anchorCtr="0" anchor="t" bIns="91425" lIns="91425" spcFirstLastPara="1" rIns="91425" wrap="square" tIns="91425"/>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algn="ctr">
              <a:spcBef>
                <a:spcPts val="0"/>
              </a:spcBef>
              <a:spcAft>
                <a:spcPts val="0"/>
              </a:spcAft>
              <a:buClr>
                <a:srgbClr val="263238"/>
              </a:buClr>
              <a:buSzPts val="3600"/>
              <a:buChar char="■"/>
              <a:defRPr i="1" sz="3600"/>
            </a:lvl9pPr>
          </a:lstStyle>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36" name="Shape 36"/>
          <p:cNvCxnSpPr>
            <a:endCxn id="34"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37" name="Shape 3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38" name="Shape 38"/>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39" name="Shape 39"/>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Shape 41"/>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Shape 42"/>
          <p:cNvSpPr txBox="1"/>
          <p:nvPr>
            <p:ph idx="1" type="body"/>
          </p:nvPr>
        </p:nvSpPr>
        <p:spPr>
          <a:xfrm>
            <a:off x="786150" y="1682267"/>
            <a:ext cx="7571700" cy="47649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Shape 4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Shape 45"/>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Shape 46"/>
          <p:cNvSpPr txBox="1"/>
          <p:nvPr>
            <p:ph idx="1" type="body"/>
          </p:nvPr>
        </p:nvSpPr>
        <p:spPr>
          <a:xfrm>
            <a:off x="786137"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7" name="Shape 47"/>
          <p:cNvSpPr txBox="1"/>
          <p:nvPr>
            <p:ph idx="2" type="body"/>
          </p:nvPr>
        </p:nvSpPr>
        <p:spPr>
          <a:xfrm>
            <a:off x="4682659" y="1600200"/>
            <a:ext cx="3675300" cy="49677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8" name="Shape 4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Shape 50"/>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Shape 51"/>
          <p:cNvSpPr txBox="1"/>
          <p:nvPr>
            <p:ph idx="1" type="body"/>
          </p:nvPr>
        </p:nvSpPr>
        <p:spPr>
          <a:xfrm>
            <a:off x="786150"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Shape 52"/>
          <p:cNvSpPr txBox="1"/>
          <p:nvPr>
            <p:ph idx="2" type="body"/>
          </p:nvPr>
        </p:nvSpPr>
        <p:spPr>
          <a:xfrm>
            <a:off x="3329992"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Shape 53"/>
          <p:cNvSpPr txBox="1"/>
          <p:nvPr>
            <p:ph idx="3" type="body"/>
          </p:nvPr>
        </p:nvSpPr>
        <p:spPr>
          <a:xfrm>
            <a:off x="5873834" y="1600200"/>
            <a:ext cx="2419800" cy="4967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Shape 5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786150" y="410826"/>
            <a:ext cx="7571700" cy="9369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Shape 5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idx="1" type="body"/>
          </p:nvPr>
        </p:nvSpPr>
        <p:spPr>
          <a:xfrm>
            <a:off x="457200" y="5407123"/>
            <a:ext cx="8229600" cy="4914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60" name="Shape 60"/>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7" name="Shape 7"/>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algn="r">
              <a:buNone/>
              <a:defRPr b="1" sz="1300">
                <a:solidFill>
                  <a:srgbClr val="0091EA"/>
                </a:solidFill>
                <a:latin typeface="Source Sans Pro"/>
                <a:ea typeface="Source Sans Pro"/>
                <a:cs typeface="Source Sans Pro"/>
                <a:sym typeface="Source Sans Pro"/>
              </a:defRPr>
            </a:lvl1pPr>
            <a:lvl2pPr lvl="1" algn="r">
              <a:buNone/>
              <a:defRPr b="1" sz="1300">
                <a:solidFill>
                  <a:srgbClr val="0091EA"/>
                </a:solidFill>
                <a:latin typeface="Source Sans Pro"/>
                <a:ea typeface="Source Sans Pro"/>
                <a:cs typeface="Source Sans Pro"/>
                <a:sym typeface="Source Sans Pro"/>
              </a:defRPr>
            </a:lvl2pPr>
            <a:lvl3pPr lvl="2" algn="r">
              <a:buNone/>
              <a:defRPr b="1" sz="1300">
                <a:solidFill>
                  <a:srgbClr val="0091EA"/>
                </a:solidFill>
                <a:latin typeface="Source Sans Pro"/>
                <a:ea typeface="Source Sans Pro"/>
                <a:cs typeface="Source Sans Pro"/>
                <a:sym typeface="Source Sans Pro"/>
              </a:defRPr>
            </a:lvl3pPr>
            <a:lvl4pPr lvl="3" algn="r">
              <a:buNone/>
              <a:defRPr b="1" sz="1300">
                <a:solidFill>
                  <a:srgbClr val="0091EA"/>
                </a:solidFill>
                <a:latin typeface="Source Sans Pro"/>
                <a:ea typeface="Source Sans Pro"/>
                <a:cs typeface="Source Sans Pro"/>
                <a:sym typeface="Source Sans Pro"/>
              </a:defRPr>
            </a:lvl4pPr>
            <a:lvl5pPr lvl="4" algn="r">
              <a:buNone/>
              <a:defRPr b="1" sz="1300">
                <a:solidFill>
                  <a:srgbClr val="0091EA"/>
                </a:solidFill>
                <a:latin typeface="Source Sans Pro"/>
                <a:ea typeface="Source Sans Pro"/>
                <a:cs typeface="Source Sans Pro"/>
                <a:sym typeface="Source Sans Pro"/>
              </a:defRPr>
            </a:lvl5pPr>
            <a:lvl6pPr lvl="5" algn="r">
              <a:buNone/>
              <a:defRPr b="1" sz="1300">
                <a:solidFill>
                  <a:srgbClr val="0091EA"/>
                </a:solidFill>
                <a:latin typeface="Source Sans Pro"/>
                <a:ea typeface="Source Sans Pro"/>
                <a:cs typeface="Source Sans Pro"/>
                <a:sym typeface="Source Sans Pro"/>
              </a:defRPr>
            </a:lvl6pPr>
            <a:lvl7pPr lvl="6" algn="r">
              <a:buNone/>
              <a:defRPr b="1" sz="1300">
                <a:solidFill>
                  <a:srgbClr val="0091EA"/>
                </a:solidFill>
                <a:latin typeface="Source Sans Pro"/>
                <a:ea typeface="Source Sans Pro"/>
                <a:cs typeface="Source Sans Pro"/>
                <a:sym typeface="Source Sans Pro"/>
              </a:defRPr>
            </a:lvl7pPr>
            <a:lvl8pPr lvl="7" algn="r">
              <a:buNone/>
              <a:defRPr b="1" sz="1300">
                <a:solidFill>
                  <a:srgbClr val="0091EA"/>
                </a:solidFill>
                <a:latin typeface="Source Sans Pro"/>
                <a:ea typeface="Source Sans Pro"/>
                <a:cs typeface="Source Sans Pro"/>
                <a:sym typeface="Source Sans Pro"/>
              </a:defRPr>
            </a:lvl8pPr>
            <a:lvl9pPr lvl="8" algn="r">
              <a:buNone/>
              <a:defRPr b="1" sz="1300">
                <a:solidFill>
                  <a:srgbClr val="0091EA"/>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1668300" y="1360350"/>
            <a:ext cx="5807400" cy="1098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indent="0" lvl="0" marL="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4294967295" type="ctrTitle"/>
          </p:nvPr>
        </p:nvSpPr>
        <p:spPr>
          <a:xfrm>
            <a:off x="2891850" y="1635838"/>
            <a:ext cx="32820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t>Thanks!</a:t>
            </a:r>
            <a:endParaRPr b="1" sz="6000"/>
          </a:p>
        </p:txBody>
      </p:sp>
      <p:sp>
        <p:nvSpPr>
          <p:cNvPr id="140" name="Shape 140"/>
          <p:cNvSpPr txBox="1"/>
          <p:nvPr>
            <p:ph idx="4294967295" type="subTitle"/>
          </p:nvPr>
        </p:nvSpPr>
        <p:spPr>
          <a:xfrm>
            <a:off x="2891850" y="3235263"/>
            <a:ext cx="3360300" cy="1046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t>Any questions?</a:t>
            </a:r>
            <a:endParaRPr b="1" sz="3600"/>
          </a:p>
        </p:txBody>
      </p:sp>
      <p:sp>
        <p:nvSpPr>
          <p:cNvPr id="141" name="Shape 14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txBox="1"/>
          <p:nvPr>
            <p:ph idx="4294967295" type="ctrTitle"/>
          </p:nvPr>
        </p:nvSpPr>
        <p:spPr>
          <a:xfrm>
            <a:off x="533400" y="1882525"/>
            <a:ext cx="40158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Our</a:t>
            </a:r>
            <a:endParaRPr b="1" sz="6000"/>
          </a:p>
          <a:p>
            <a:pPr indent="0" lvl="0" marL="0" rtl="0" algn="r">
              <a:spcBef>
                <a:spcPts val="0"/>
              </a:spcBef>
              <a:spcAft>
                <a:spcPts val="0"/>
              </a:spcAft>
              <a:buNone/>
            </a:pPr>
            <a:r>
              <a:rPr b="1" lang="en" sz="6000"/>
              <a:t>Idea</a:t>
            </a:r>
            <a:endParaRPr b="1" sz="6000"/>
          </a:p>
        </p:txBody>
      </p:sp>
      <p:sp>
        <p:nvSpPr>
          <p:cNvPr id="79" name="Shape 79"/>
          <p:cNvSpPr txBox="1"/>
          <p:nvPr>
            <p:ph idx="4294967295" type="subTitle"/>
          </p:nvPr>
        </p:nvSpPr>
        <p:spPr>
          <a:xfrm>
            <a:off x="533400" y="3405748"/>
            <a:ext cx="4015800" cy="10464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Help students, who have lost something, as efficiently as possible</a:t>
            </a:r>
            <a:endParaRPr/>
          </a:p>
        </p:txBody>
      </p:sp>
      <p:cxnSp>
        <p:nvCxnSpPr>
          <p:cNvPr id="80" name="Shape 80"/>
          <p:cNvCxnSpPr/>
          <p:nvPr/>
        </p:nvCxnSpPr>
        <p:spPr>
          <a:xfrm flipH="1" rot="10800000">
            <a:off x="6282450" y="705375"/>
            <a:ext cx="121500" cy="518700"/>
          </a:xfrm>
          <a:prstGeom prst="straightConnector1">
            <a:avLst/>
          </a:prstGeom>
          <a:noFill/>
          <a:ln cap="flat" cmpd="sng" w="9525">
            <a:solidFill>
              <a:srgbClr val="CFD8DC"/>
            </a:solidFill>
            <a:prstDash val="solid"/>
            <a:round/>
            <a:headEnd len="med" w="med" type="none"/>
            <a:tailEnd len="med" w="med" type="none"/>
          </a:ln>
        </p:spPr>
      </p:cxnSp>
      <p:cxnSp>
        <p:nvCxnSpPr>
          <p:cNvPr id="81" name="Shape 81"/>
          <p:cNvCxnSpPr/>
          <p:nvPr/>
        </p:nvCxnSpPr>
        <p:spPr>
          <a:xfrm flipH="1">
            <a:off x="7133575" y="1483475"/>
            <a:ext cx="332400" cy="267600"/>
          </a:xfrm>
          <a:prstGeom prst="straightConnector1">
            <a:avLst/>
          </a:prstGeom>
          <a:noFill/>
          <a:ln cap="flat" cmpd="sng" w="9525">
            <a:solidFill>
              <a:srgbClr val="CFD8DC"/>
            </a:solidFill>
            <a:prstDash val="solid"/>
            <a:round/>
            <a:headEnd len="med" w="med" type="none"/>
            <a:tailEnd len="med" w="med" type="none"/>
          </a:ln>
        </p:spPr>
      </p:cxnSp>
      <p:cxnSp>
        <p:nvCxnSpPr>
          <p:cNvPr id="82" name="Shape 82"/>
          <p:cNvCxnSpPr>
            <a:endCxn id="77" idx="6"/>
          </p:cNvCxnSpPr>
          <p:nvPr/>
        </p:nvCxnSpPr>
        <p:spPr>
          <a:xfrm flipH="1">
            <a:off x="7330800" y="2440125"/>
            <a:ext cx="1124100" cy="7800"/>
          </a:xfrm>
          <a:prstGeom prst="straightConnector1">
            <a:avLst/>
          </a:prstGeom>
          <a:noFill/>
          <a:ln cap="flat" cmpd="sng" w="9525">
            <a:solidFill>
              <a:srgbClr val="CFD8DC"/>
            </a:solidFill>
            <a:prstDash val="solid"/>
            <a:round/>
            <a:headEnd len="med" w="med" type="none"/>
            <a:tailEnd len="med" w="med" type="none"/>
          </a:ln>
        </p:spPr>
      </p:cxnSp>
      <p:sp>
        <p:nvSpPr>
          <p:cNvPr id="83" name="Shape 83"/>
          <p:cNvSpPr/>
          <p:nvPr/>
        </p:nvSpPr>
        <p:spPr>
          <a:xfrm>
            <a:off x="5057825" y="1410050"/>
            <a:ext cx="2075700" cy="2075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Before the demo...</a:t>
            </a:r>
            <a:endParaRPr/>
          </a:p>
        </p:txBody>
      </p:sp>
      <p:sp>
        <p:nvSpPr>
          <p:cNvPr id="91" name="Shape 91"/>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lang="en" sz="1400"/>
              <a:t>The person who lost an object is a publisher. He won’t get notified when someone finds his item. His publication will have a range of 0m and a duration of 1 day. (1 hour for the demo)</a:t>
            </a:r>
            <a:br>
              <a:rPr lang="en" sz="1400"/>
            </a:br>
            <a:endParaRPr sz="1400"/>
          </a:p>
          <a:p>
            <a:pPr indent="-317500" lvl="0" marL="457200" rtl="0">
              <a:spcBef>
                <a:spcPts val="0"/>
              </a:spcBef>
              <a:spcAft>
                <a:spcPts val="0"/>
              </a:spcAft>
              <a:buSzPts val="1400"/>
              <a:buChar char="◎"/>
            </a:pPr>
            <a:r>
              <a:rPr lang="en" sz="1400"/>
              <a:t>The person who found an object is a subscriber. He’s the one that is getting matches. He is responsible to find the owner (like in real life). His subscription will have a range of 3km and a duration of 1 hour (explained why after the demo).</a:t>
            </a:r>
            <a:endParaRPr sz="1400"/>
          </a:p>
          <a:p>
            <a:pPr indent="0" lvl="0" marL="0" rtl="0">
              <a:spcBef>
                <a:spcPts val="600"/>
              </a:spcBef>
              <a:spcAft>
                <a:spcPts val="0"/>
              </a:spcAft>
              <a:buNone/>
            </a:pPr>
            <a:r>
              <a:t/>
            </a:r>
            <a:endParaRPr sz="1400"/>
          </a:p>
          <a:p>
            <a:pPr indent="0" lvl="0" marL="0" rtl="0">
              <a:spcBef>
                <a:spcPts val="600"/>
              </a:spcBef>
              <a:spcAft>
                <a:spcPts val="0"/>
              </a:spcAft>
              <a:buNone/>
            </a:pPr>
            <a:r>
              <a:t/>
            </a:r>
            <a:endParaRPr/>
          </a:p>
        </p:txBody>
      </p:sp>
      <p:sp>
        <p:nvSpPr>
          <p:cNvPr id="92" name="Shape 9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8" name="Shape 98"/>
          <p:cNvSpPr txBox="1"/>
          <p:nvPr>
            <p:ph idx="4294967295" type="ctrTitle"/>
          </p:nvPr>
        </p:nvSpPr>
        <p:spPr>
          <a:xfrm>
            <a:off x="2015850" y="2703575"/>
            <a:ext cx="51123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Demo t</a:t>
            </a:r>
            <a:r>
              <a:rPr b="1" lang="en" sz="6000"/>
              <a:t>ime !</a:t>
            </a:r>
            <a:endParaRPr b="1"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04" name="Shape 10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5" name="Shape 105"/>
          <p:cNvSpPr txBox="1"/>
          <p:nvPr/>
        </p:nvSpPr>
        <p:spPr>
          <a:xfrm>
            <a:off x="5873875" y="5737850"/>
            <a:ext cx="3079200" cy="58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06" name="Shape 106"/>
          <p:cNvPicPr preferRelativeResize="0"/>
          <p:nvPr/>
        </p:nvPicPr>
        <p:blipFill>
          <a:blip r:embed="rId3">
            <a:alphaModFix/>
          </a:blip>
          <a:stretch>
            <a:fillRect/>
          </a:stretch>
        </p:blipFill>
        <p:spPr>
          <a:xfrm>
            <a:off x="923925" y="1909251"/>
            <a:ext cx="729615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description and communication</a:t>
            </a:r>
            <a:endParaRPr/>
          </a:p>
        </p:txBody>
      </p:sp>
      <p:sp>
        <p:nvSpPr>
          <p:cNvPr id="112" name="Shape 11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3" name="Shape 113"/>
          <p:cNvSpPr txBox="1"/>
          <p:nvPr>
            <p:ph idx="4294967295"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n" sz="1800"/>
              <a:t>When creating a new notice, the app will use MatchMore’s API to create a new publication/subscription on MatchMore’s server.</a:t>
            </a:r>
            <a:endParaRPr sz="1800"/>
          </a:p>
          <a:p>
            <a:pPr indent="-342900" lvl="0" marL="457200" rtl="0" algn="just">
              <a:spcBef>
                <a:spcPts val="1000"/>
              </a:spcBef>
              <a:spcAft>
                <a:spcPts val="0"/>
              </a:spcAft>
              <a:buSzPts val="1800"/>
              <a:buChar char="◎"/>
            </a:pPr>
            <a:r>
              <a:rPr lang="en" sz="1800"/>
              <a:t>If there is a match, MatchMore’s server will indicate it to the app through MatchMore’s API</a:t>
            </a:r>
            <a:endParaRPr sz="1800"/>
          </a:p>
          <a:p>
            <a:pPr indent="-342900" lvl="0" marL="457200" rtl="0" algn="just">
              <a:spcBef>
                <a:spcPts val="1000"/>
              </a:spcBef>
              <a:spcAft>
                <a:spcPts val="1000"/>
              </a:spcAft>
              <a:buSzPts val="1800"/>
              <a:buChar char="◎"/>
            </a:pPr>
            <a:r>
              <a:rPr lang="en" sz="1800"/>
              <a:t>We use Google Map’s API to show a map with our location within our app and in order to show where the item is located, we use MatchMore’s API to ask MatchMore’s server where said item 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Notes</a:t>
            </a:r>
            <a:endParaRPr/>
          </a:p>
        </p:txBody>
      </p:sp>
      <p:sp>
        <p:nvSpPr>
          <p:cNvPr id="119" name="Shape 119"/>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Bugs found:</a:t>
            </a:r>
            <a:endParaRPr sz="1800"/>
          </a:p>
          <a:p>
            <a:pPr indent="-342900" lvl="1" marL="914400" rtl="0">
              <a:spcBef>
                <a:spcPts val="1000"/>
              </a:spcBef>
              <a:spcAft>
                <a:spcPts val="0"/>
              </a:spcAft>
              <a:buSzPts val="1800"/>
              <a:buChar char="○"/>
            </a:pPr>
            <a:r>
              <a:rPr lang="en" sz="1800"/>
              <a:t>In our tests, a match will be found regardless of the maximum range set. Ex: We managed to find a publication in Bern with a subscription in Yverdon.</a:t>
            </a:r>
            <a:endParaRPr sz="1800"/>
          </a:p>
          <a:p>
            <a:pPr indent="-342900" lvl="1" marL="914400" rtl="0">
              <a:spcBef>
                <a:spcPts val="1000"/>
              </a:spcBef>
              <a:spcAft>
                <a:spcPts val="0"/>
              </a:spcAft>
              <a:buSzPts val="1800"/>
              <a:buChar char="○"/>
            </a:pPr>
            <a:r>
              <a:rPr lang="en" sz="1800"/>
              <a:t>“startUpdatingLocation” is not updating any publication or subscription</a:t>
            </a:r>
            <a:endParaRPr sz="1800"/>
          </a:p>
          <a:p>
            <a:pPr indent="0" lvl="0" marL="0" rtl="0">
              <a:spcBef>
                <a:spcPts val="1000"/>
              </a:spcBef>
              <a:spcAft>
                <a:spcPts val="0"/>
              </a:spcAft>
              <a:buNone/>
            </a:pPr>
            <a:r>
              <a:t/>
            </a:r>
            <a:endParaRPr/>
          </a:p>
        </p:txBody>
      </p:sp>
      <p:sp>
        <p:nvSpPr>
          <p:cNvPr id="120" name="Shape 12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 done</a:t>
            </a:r>
            <a:endParaRPr/>
          </a:p>
        </p:txBody>
      </p:sp>
      <p:sp>
        <p:nvSpPr>
          <p:cNvPr id="126" name="Shape 126"/>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App </a:t>
            </a:r>
            <a:r>
              <a:rPr lang="en" sz="1400"/>
              <a:t>entirely</a:t>
            </a:r>
            <a:r>
              <a:rPr lang="en" sz="1400"/>
              <a:t> coded by Henri Keopraseuth, with the help of StackOverflow and others.</a:t>
            </a:r>
            <a:endParaRPr sz="1400"/>
          </a:p>
          <a:p>
            <a:pPr indent="0" lvl="0" marL="0" rtl="0">
              <a:spcBef>
                <a:spcPts val="1000"/>
              </a:spcBef>
              <a:spcAft>
                <a:spcPts val="0"/>
              </a:spcAft>
              <a:buNone/>
            </a:pPr>
            <a:r>
              <a:t/>
            </a:r>
            <a:endParaRPr/>
          </a:p>
        </p:txBody>
      </p:sp>
      <p:sp>
        <p:nvSpPr>
          <p:cNvPr id="127" name="Shape 127"/>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 DO:</a:t>
            </a:r>
            <a:endParaRPr/>
          </a:p>
        </p:txBody>
      </p:sp>
      <p:sp>
        <p:nvSpPr>
          <p:cNvPr id="133" name="Shape 133"/>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Implement backend</a:t>
            </a:r>
            <a:endParaRPr sz="1400"/>
          </a:p>
          <a:p>
            <a:pPr indent="0" lvl="0" marL="0" rtl="0">
              <a:spcBef>
                <a:spcPts val="1000"/>
              </a:spcBef>
              <a:spcAft>
                <a:spcPts val="0"/>
              </a:spcAft>
              <a:buNone/>
            </a:pPr>
            <a:r>
              <a:t/>
            </a:r>
            <a:endParaRPr/>
          </a:p>
        </p:txBody>
      </p:sp>
      <p:sp>
        <p:nvSpPr>
          <p:cNvPr id="134" name="Shape 1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